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.jpg" ContentType="image/jpg"/>
  <Override PartName="/ppt/media/image4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7.jpg" ContentType="image/jpg"/>
  <Override PartName="/ppt/media/image18.jpg" ContentType="image/jpg"/>
  <Override PartName="/ppt/media/image20.jpg" ContentType="image/jpg"/>
  <Override PartName="/ppt/media/image23.jpg" ContentType="image/jpg"/>
  <Override PartName="/ppt/media/image24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9.jpg" ContentType="image/jpg"/>
  <Override PartName="/ppt/media/image40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4.jpg" ContentType="image/jpg"/>
  <Override PartName="/ppt/media/image55.jpg" ContentType="image/jpg"/>
  <Override PartName="/ppt/media/image57.jpg" ContentType="image/jpg"/>
  <Override PartName="/ppt/media/image59.jpg" ContentType="image/jpg"/>
  <Override PartName="/ppt/media/image62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2.jpg" ContentType="image/jpg"/>
  <Override PartName="/ppt/media/image82.jpg" ContentType="image/jpg"/>
  <Override PartName="/ppt/media/image83.jpg" ContentType="image/jpg"/>
  <Override PartName="/ppt/media/image85.jpg" ContentType="image/jpg"/>
  <Override PartName="/ppt/media/image86.jpg" ContentType="image/jpg"/>
  <Override PartName="/ppt/media/image87.jpg" ContentType="image/jpg"/>
  <Override PartName="/ppt/media/image8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37" r:id="rId7"/>
    <p:sldId id="330" r:id="rId8"/>
    <p:sldId id="262" r:id="rId9"/>
    <p:sldId id="263" r:id="rId10"/>
    <p:sldId id="33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343" r:id="rId25"/>
    <p:sldId id="277" r:id="rId26"/>
    <p:sldId id="278" r:id="rId27"/>
    <p:sldId id="332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336" r:id="rId41"/>
    <p:sldId id="291" r:id="rId42"/>
    <p:sldId id="292" r:id="rId43"/>
    <p:sldId id="293" r:id="rId44"/>
    <p:sldId id="333" r:id="rId45"/>
    <p:sldId id="334" r:id="rId46"/>
    <p:sldId id="294" r:id="rId47"/>
    <p:sldId id="345" r:id="rId48"/>
    <p:sldId id="346" r:id="rId49"/>
    <p:sldId id="295" r:id="rId50"/>
    <p:sldId id="296" r:id="rId51"/>
    <p:sldId id="297" r:id="rId52"/>
    <p:sldId id="298" r:id="rId53"/>
    <p:sldId id="300" r:id="rId54"/>
    <p:sldId id="301" r:id="rId55"/>
    <p:sldId id="341" r:id="rId56"/>
    <p:sldId id="302" r:id="rId57"/>
    <p:sldId id="303" r:id="rId58"/>
    <p:sldId id="304" r:id="rId59"/>
    <p:sldId id="305" r:id="rId60"/>
    <p:sldId id="344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38" r:id="rId69"/>
    <p:sldId id="339" r:id="rId70"/>
    <p:sldId id="340" r:id="rId71"/>
    <p:sldId id="314" r:id="rId72"/>
    <p:sldId id="342" r:id="rId73"/>
    <p:sldId id="316" r:id="rId74"/>
    <p:sldId id="317" r:id="rId75"/>
    <p:sldId id="318" r:id="rId76"/>
    <p:sldId id="347" r:id="rId77"/>
    <p:sldId id="323" r:id="rId78"/>
    <p:sldId id="324" r:id="rId79"/>
    <p:sldId id="325" r:id="rId80"/>
    <p:sldId id="326" r:id="rId81"/>
    <p:sldId id="329" r:id="rId8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70" autoAdjust="0"/>
  </p:normalViewPr>
  <p:slideViewPr>
    <p:cSldViewPr>
      <p:cViewPr varScale="1">
        <p:scale>
          <a:sx n="83" d="100"/>
          <a:sy n="83" d="100"/>
        </p:scale>
        <p:origin x="1426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2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23-Feb-24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23-Feb-24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23-Feb-24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23-Feb-24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23-Feb-24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D29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7463" y="477012"/>
            <a:ext cx="8069072" cy="1082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8382" y="3174492"/>
            <a:ext cx="7087234" cy="148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23-Feb-24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16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5527" y="514961"/>
            <a:ext cx="7781925" cy="1548131"/>
            <a:chOff x="719327" y="585469"/>
            <a:chExt cx="7781925" cy="367284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object 3"/>
            <p:cNvSpPr/>
            <p:nvPr/>
          </p:nvSpPr>
          <p:spPr>
            <a:xfrm>
              <a:off x="757427" y="623315"/>
              <a:ext cx="7705725" cy="3596640"/>
            </a:xfrm>
            <a:custGeom>
              <a:avLst/>
              <a:gdLst/>
              <a:ahLst/>
              <a:cxnLst/>
              <a:rect l="l" t="t" r="r" b="b"/>
              <a:pathLst>
                <a:path w="7705725" h="3596640">
                  <a:moveTo>
                    <a:pt x="7705344" y="0"/>
                  </a:moveTo>
                  <a:lnTo>
                    <a:pt x="0" y="0"/>
                  </a:lnTo>
                  <a:lnTo>
                    <a:pt x="0" y="3596640"/>
                  </a:lnTo>
                  <a:lnTo>
                    <a:pt x="7705344" y="3596640"/>
                  </a:lnTo>
                  <a:lnTo>
                    <a:pt x="7705344" y="0"/>
                  </a:ln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9328" y="585469"/>
              <a:ext cx="7781925" cy="3672840"/>
            </a:xfrm>
            <a:custGeom>
              <a:avLst/>
              <a:gdLst/>
              <a:ahLst/>
              <a:cxnLst/>
              <a:rect l="l" t="t" r="r" b="b"/>
              <a:pathLst>
                <a:path w="7781925" h="3672840">
                  <a:moveTo>
                    <a:pt x="7718044" y="63500"/>
                  </a:moveTo>
                  <a:lnTo>
                    <a:pt x="63500" y="63500"/>
                  </a:lnTo>
                  <a:lnTo>
                    <a:pt x="63500" y="76200"/>
                  </a:lnTo>
                  <a:lnTo>
                    <a:pt x="63500" y="3596640"/>
                  </a:lnTo>
                  <a:lnTo>
                    <a:pt x="63500" y="3609340"/>
                  </a:lnTo>
                  <a:lnTo>
                    <a:pt x="7718044" y="3609340"/>
                  </a:lnTo>
                  <a:lnTo>
                    <a:pt x="7718044" y="3596640"/>
                  </a:lnTo>
                  <a:lnTo>
                    <a:pt x="76200" y="3596640"/>
                  </a:lnTo>
                  <a:lnTo>
                    <a:pt x="76200" y="76200"/>
                  </a:lnTo>
                  <a:lnTo>
                    <a:pt x="7705344" y="76200"/>
                  </a:lnTo>
                  <a:lnTo>
                    <a:pt x="7705344" y="3596386"/>
                  </a:lnTo>
                  <a:lnTo>
                    <a:pt x="7718044" y="3596386"/>
                  </a:lnTo>
                  <a:lnTo>
                    <a:pt x="7718044" y="76200"/>
                  </a:lnTo>
                  <a:lnTo>
                    <a:pt x="7718044" y="75946"/>
                  </a:lnTo>
                  <a:lnTo>
                    <a:pt x="7718044" y="63500"/>
                  </a:lnTo>
                  <a:close/>
                </a:path>
                <a:path w="7781925" h="3672840">
                  <a:moveTo>
                    <a:pt x="7756144" y="25400"/>
                  </a:moveTo>
                  <a:lnTo>
                    <a:pt x="25400" y="25400"/>
                  </a:lnTo>
                  <a:lnTo>
                    <a:pt x="25400" y="50800"/>
                  </a:lnTo>
                  <a:lnTo>
                    <a:pt x="25400" y="3622040"/>
                  </a:lnTo>
                  <a:lnTo>
                    <a:pt x="25400" y="3647440"/>
                  </a:lnTo>
                  <a:lnTo>
                    <a:pt x="7756144" y="3647440"/>
                  </a:lnTo>
                  <a:lnTo>
                    <a:pt x="7756144" y="3622040"/>
                  </a:lnTo>
                  <a:lnTo>
                    <a:pt x="50800" y="3622040"/>
                  </a:lnTo>
                  <a:lnTo>
                    <a:pt x="50800" y="50800"/>
                  </a:lnTo>
                  <a:lnTo>
                    <a:pt x="7730744" y="50800"/>
                  </a:lnTo>
                  <a:lnTo>
                    <a:pt x="7730744" y="3621786"/>
                  </a:lnTo>
                  <a:lnTo>
                    <a:pt x="7756144" y="3621786"/>
                  </a:lnTo>
                  <a:lnTo>
                    <a:pt x="7756144" y="50800"/>
                  </a:lnTo>
                  <a:lnTo>
                    <a:pt x="7756144" y="50546"/>
                  </a:lnTo>
                  <a:lnTo>
                    <a:pt x="7756144" y="25400"/>
                  </a:lnTo>
                  <a:close/>
                </a:path>
                <a:path w="7781925" h="3672840">
                  <a:moveTo>
                    <a:pt x="7781544" y="0"/>
                  </a:moveTo>
                  <a:lnTo>
                    <a:pt x="7768844" y="0"/>
                  </a:lnTo>
                  <a:lnTo>
                    <a:pt x="7768844" y="12700"/>
                  </a:lnTo>
                  <a:lnTo>
                    <a:pt x="7768844" y="3660140"/>
                  </a:lnTo>
                  <a:lnTo>
                    <a:pt x="12700" y="3660140"/>
                  </a:lnTo>
                  <a:lnTo>
                    <a:pt x="12700" y="12700"/>
                  </a:lnTo>
                  <a:lnTo>
                    <a:pt x="38100" y="12700"/>
                  </a:lnTo>
                  <a:lnTo>
                    <a:pt x="7768844" y="12700"/>
                  </a:lnTo>
                  <a:lnTo>
                    <a:pt x="7768844" y="0"/>
                  </a:lnTo>
                  <a:lnTo>
                    <a:pt x="381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3660140"/>
                  </a:lnTo>
                  <a:lnTo>
                    <a:pt x="0" y="3672840"/>
                  </a:lnTo>
                  <a:lnTo>
                    <a:pt x="7781544" y="3672840"/>
                  </a:lnTo>
                  <a:lnTo>
                    <a:pt x="7781544" y="3660140"/>
                  </a:lnTo>
                  <a:lnTo>
                    <a:pt x="7781544" y="12700"/>
                  </a:lnTo>
                  <a:lnTo>
                    <a:pt x="7781544" y="0"/>
                  </a:ln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81275" y="703611"/>
            <a:ext cx="7250430" cy="11708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r-Latn-R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Pravila rada i ponašanja u laboratoriji za molekularnu genetiku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895600" y="3194961"/>
            <a:ext cx="3505200" cy="5911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6830" rIns="0" bIns="0" rtlCol="0">
            <a:spAutoFit/>
          </a:bodyPr>
          <a:lstStyle/>
          <a:p>
            <a:pPr marL="90170" algn="ctr">
              <a:lnSpc>
                <a:spcPct val="100000"/>
              </a:lnSpc>
              <a:spcBef>
                <a:spcPts val="290"/>
              </a:spcBef>
            </a:pPr>
            <a:r>
              <a:rPr sz="3600" i="1" spc="-5" dirty="0">
                <a:latin typeface="Garamond" panose="02020404030301010803" pitchFamily="18" charset="0"/>
                <a:cs typeface="Times New Roman"/>
              </a:rPr>
              <a:t>Katedra</a:t>
            </a:r>
            <a:r>
              <a:rPr sz="3600" i="1" spc="-20" dirty="0">
                <a:latin typeface="Garamond" panose="02020404030301010803" pitchFamily="18" charset="0"/>
                <a:cs typeface="Times New Roman"/>
              </a:rPr>
              <a:t> </a:t>
            </a:r>
            <a:r>
              <a:rPr sz="3600" i="1" spc="-5" dirty="0">
                <a:latin typeface="Garamond" panose="02020404030301010803" pitchFamily="18" charset="0"/>
                <a:cs typeface="Times New Roman"/>
              </a:rPr>
              <a:t>za</a:t>
            </a:r>
            <a:r>
              <a:rPr sz="3600" i="1" spc="-20" dirty="0">
                <a:latin typeface="Garamond" panose="02020404030301010803" pitchFamily="18" charset="0"/>
                <a:cs typeface="Times New Roman"/>
              </a:rPr>
              <a:t> </a:t>
            </a:r>
            <a:r>
              <a:rPr sz="3600" i="1" dirty="0">
                <a:latin typeface="Garamond" panose="02020404030301010803" pitchFamily="18" charset="0"/>
                <a:cs typeface="Times New Roman"/>
              </a:rPr>
              <a:t>biologiju</a:t>
            </a:r>
            <a:endParaRPr sz="3600" dirty="0">
              <a:latin typeface="Garamond" panose="02020404030301010803" pitchFamily="18" charset="0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4038600"/>
            <a:ext cx="2517634" cy="2386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E6E3DAE-AD85-4F28-9A61-54951B4BC9D7}"/>
              </a:ext>
            </a:extLst>
          </p:cNvPr>
          <p:cNvSpPr/>
          <p:nvPr/>
        </p:nvSpPr>
        <p:spPr>
          <a:xfrm>
            <a:off x="537463" y="2094905"/>
            <a:ext cx="7234937" cy="422969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2153761-3880-4BAD-956D-FD586FF24574}"/>
              </a:ext>
            </a:extLst>
          </p:cNvPr>
          <p:cNvSpPr txBox="1"/>
          <p:nvPr/>
        </p:nvSpPr>
        <p:spPr>
          <a:xfrm>
            <a:off x="838200" y="2733259"/>
            <a:ext cx="69342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Svrha uputstava</a:t>
            </a:r>
            <a:r>
              <a:rPr lang="sr-Latn-RS" sz="2400" dirty="0">
                <a:latin typeface="Garamond" panose="02020404030301010803" pitchFamily="18" charset="0"/>
              </a:rPr>
              <a:t>: </a:t>
            </a:r>
          </a:p>
          <a:p>
            <a:r>
              <a:rPr lang="sr-Latn-RS" sz="3200" dirty="0">
                <a:latin typeface="Garamond" panose="02020404030301010803" pitchFamily="18" charset="0"/>
              </a:rPr>
              <a:t>Upoznavanje studenata sa načinima bezbednog rada sa opasnim supstancama, </a:t>
            </a:r>
          </a:p>
          <a:p>
            <a:r>
              <a:rPr lang="sr-Latn-RS" sz="3200" dirty="0">
                <a:latin typeface="Garamond" panose="02020404030301010803" pitchFamily="18" charset="0"/>
              </a:rPr>
              <a:t>ličnim zaštitnim sredstvima i načinima njihove upotrebe. </a:t>
            </a:r>
            <a:endParaRPr lang="en-US" sz="3200" dirty="0">
              <a:latin typeface="Garamond" panose="02020404030301010803" pitchFamily="18" charset="0"/>
            </a:endParaRPr>
          </a:p>
        </p:txBody>
      </p:sp>
      <p:grpSp>
        <p:nvGrpSpPr>
          <p:cNvPr id="8" name="object 3">
            <a:extLst>
              <a:ext uri="{FF2B5EF4-FFF2-40B4-BE49-F238E27FC236}">
                <a16:creationId xmlns="" xmlns:a16="http://schemas.microsoft.com/office/drawing/2014/main" id="{61A64E2B-125C-450F-A38B-24C961A90543}"/>
              </a:ext>
            </a:extLst>
          </p:cNvPr>
          <p:cNvGrpSpPr/>
          <p:nvPr/>
        </p:nvGrpSpPr>
        <p:grpSpPr>
          <a:xfrm>
            <a:off x="537463" y="429368"/>
            <a:ext cx="8286750" cy="1316355"/>
            <a:chOff x="401573" y="1041592"/>
            <a:chExt cx="8286750" cy="1316355"/>
          </a:xfrm>
        </p:grpSpPr>
        <p:sp>
          <p:nvSpPr>
            <p:cNvPr id="9" name="object 4">
              <a:extLst>
                <a:ext uri="{FF2B5EF4-FFF2-40B4-BE49-F238E27FC236}">
                  <a16:creationId xmlns="" xmlns:a16="http://schemas.microsoft.com/office/drawing/2014/main" id="{1C9C4474-A554-40BD-B8BB-6C51B37C859C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5">
              <a:extLst>
                <a:ext uri="{FF2B5EF4-FFF2-40B4-BE49-F238E27FC236}">
                  <a16:creationId xmlns="" xmlns:a16="http://schemas.microsoft.com/office/drawing/2014/main" id="{29210687-3F20-4508-BD83-8C3880C8777B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6">
            <a:extLst>
              <a:ext uri="{FF2B5EF4-FFF2-40B4-BE49-F238E27FC236}">
                <a16:creationId xmlns="" xmlns:a16="http://schemas.microsoft.com/office/drawing/2014/main" id="{14EB7907-3286-4DA2-8778-8B4C9B4DA772}"/>
              </a:ext>
            </a:extLst>
          </p:cNvPr>
          <p:cNvSpPr txBox="1">
            <a:spLocks/>
          </p:cNvSpPr>
          <p:nvPr/>
        </p:nvSpPr>
        <p:spPr>
          <a:xfrm>
            <a:off x="623188" y="460906"/>
            <a:ext cx="8229600" cy="1049005"/>
          </a:xfrm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pPr marL="2848610" marR="1503045" indent="-1341755">
              <a:spcBef>
                <a:spcPts val="2180"/>
              </a:spcBef>
            </a:pPr>
            <a:r>
              <a:rPr lang="sr-Latn-RS" kern="0" spc="-10" dirty="0">
                <a:latin typeface="Garamond" panose="02020404030301010803" pitchFamily="18" charset="0"/>
              </a:rPr>
              <a:t>OPŠTA</a:t>
            </a:r>
            <a:r>
              <a:rPr lang="sr-Latn-RS" kern="0" spc="20" dirty="0">
                <a:latin typeface="Garamond" panose="02020404030301010803" pitchFamily="18" charset="0"/>
              </a:rPr>
              <a:t> </a:t>
            </a:r>
            <a:r>
              <a:rPr lang="sr-Latn-RS" kern="0" spc="-10" dirty="0">
                <a:latin typeface="Garamond" panose="02020404030301010803" pitchFamily="18" charset="0"/>
              </a:rPr>
              <a:t>PRAVILA</a:t>
            </a:r>
            <a:r>
              <a:rPr lang="sr-Latn-RS" kern="0" spc="-5" dirty="0">
                <a:latin typeface="Garamond" panose="02020404030301010803" pitchFamily="18" charset="0"/>
              </a:rPr>
              <a:t> PONAŠANJA</a:t>
            </a:r>
            <a:r>
              <a:rPr lang="sr-Latn-RS" kern="0" spc="25" dirty="0">
                <a:latin typeface="Garamond" panose="02020404030301010803" pitchFamily="18" charset="0"/>
              </a:rPr>
              <a:t> </a:t>
            </a:r>
            <a:r>
              <a:rPr lang="sr-Latn-RS" kern="0" spc="-5" dirty="0">
                <a:latin typeface="Garamond" panose="02020404030301010803" pitchFamily="18" charset="0"/>
              </a:rPr>
              <a:t>U </a:t>
            </a:r>
            <a:r>
              <a:rPr lang="sr-Latn-RS" kern="0" spc="-1070" dirty="0">
                <a:latin typeface="Garamond" panose="02020404030301010803" pitchFamily="18" charset="0"/>
              </a:rPr>
              <a:t> </a:t>
            </a:r>
            <a:r>
              <a:rPr lang="sr-Latn-RS" kern="0" spc="-5" dirty="0">
                <a:latin typeface="Garamond" panose="02020404030301010803" pitchFamily="18" charset="0"/>
              </a:rPr>
              <a:t>LABORATORIJI</a:t>
            </a:r>
          </a:p>
        </p:txBody>
      </p:sp>
    </p:spTree>
    <p:extLst>
      <p:ext uri="{BB962C8B-B14F-4D97-AF65-F5344CB8AC3E}">
        <p14:creationId xmlns:p14="http://schemas.microsoft.com/office/powerpoint/2010/main" val="385889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521969" y="2548889"/>
            <a:ext cx="8395970" cy="3277870"/>
            <a:chOff x="521969" y="2548889"/>
            <a:chExt cx="8395970" cy="3277870"/>
          </a:xfrm>
        </p:grpSpPr>
        <p:sp>
          <p:nvSpPr>
            <p:cNvPr id="7" name="object 7"/>
            <p:cNvSpPr/>
            <p:nvPr/>
          </p:nvSpPr>
          <p:spPr>
            <a:xfrm>
              <a:off x="541019" y="2567939"/>
              <a:ext cx="8357870" cy="3240405"/>
            </a:xfrm>
            <a:custGeom>
              <a:avLst/>
              <a:gdLst/>
              <a:ahLst/>
              <a:cxnLst/>
              <a:rect l="l" t="t" r="r" b="b"/>
              <a:pathLst>
                <a:path w="8357870" h="3240404">
                  <a:moveTo>
                    <a:pt x="8357616" y="0"/>
                  </a:moveTo>
                  <a:lnTo>
                    <a:pt x="0" y="0"/>
                  </a:lnTo>
                  <a:lnTo>
                    <a:pt x="0" y="3240024"/>
                  </a:lnTo>
                  <a:lnTo>
                    <a:pt x="8357616" y="3240024"/>
                  </a:lnTo>
                  <a:lnTo>
                    <a:pt x="83576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1970" y="2548889"/>
              <a:ext cx="8395970" cy="3277870"/>
            </a:xfrm>
            <a:custGeom>
              <a:avLst/>
              <a:gdLst/>
              <a:ahLst/>
              <a:cxnLst/>
              <a:rect l="l" t="t" r="r" b="b"/>
              <a:pathLst>
                <a:path w="8395970" h="3277870">
                  <a:moveTo>
                    <a:pt x="8370316" y="25400"/>
                  </a:moveTo>
                  <a:lnTo>
                    <a:pt x="8357616" y="25400"/>
                  </a:lnTo>
                  <a:lnTo>
                    <a:pt x="8357616" y="38100"/>
                  </a:lnTo>
                  <a:lnTo>
                    <a:pt x="8357616" y="3239770"/>
                  </a:lnTo>
                  <a:lnTo>
                    <a:pt x="38100" y="3239770"/>
                  </a:lnTo>
                  <a:lnTo>
                    <a:pt x="38100" y="38100"/>
                  </a:lnTo>
                  <a:lnTo>
                    <a:pt x="8357616" y="38100"/>
                  </a:lnTo>
                  <a:lnTo>
                    <a:pt x="8357616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3239770"/>
                  </a:lnTo>
                  <a:lnTo>
                    <a:pt x="25400" y="3252470"/>
                  </a:lnTo>
                  <a:lnTo>
                    <a:pt x="8370316" y="3252470"/>
                  </a:lnTo>
                  <a:lnTo>
                    <a:pt x="8370316" y="3240024"/>
                  </a:lnTo>
                  <a:lnTo>
                    <a:pt x="8370316" y="3239770"/>
                  </a:lnTo>
                  <a:lnTo>
                    <a:pt x="8370316" y="38100"/>
                  </a:lnTo>
                  <a:lnTo>
                    <a:pt x="8370316" y="25400"/>
                  </a:lnTo>
                  <a:close/>
                </a:path>
                <a:path w="8395970" h="3277870">
                  <a:moveTo>
                    <a:pt x="8395716" y="0"/>
                  </a:moveTo>
                  <a:lnTo>
                    <a:pt x="8383016" y="0"/>
                  </a:lnTo>
                  <a:lnTo>
                    <a:pt x="8383016" y="12700"/>
                  </a:lnTo>
                  <a:lnTo>
                    <a:pt x="8383016" y="3265170"/>
                  </a:lnTo>
                  <a:lnTo>
                    <a:pt x="12700" y="326517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8383016" y="12700"/>
                  </a:lnTo>
                  <a:lnTo>
                    <a:pt x="8383016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3265170"/>
                  </a:lnTo>
                  <a:lnTo>
                    <a:pt x="0" y="3277870"/>
                  </a:lnTo>
                  <a:lnTo>
                    <a:pt x="8395716" y="3277870"/>
                  </a:lnTo>
                  <a:lnTo>
                    <a:pt x="8395716" y="3265170"/>
                  </a:lnTo>
                  <a:lnTo>
                    <a:pt x="8395716" y="12700"/>
                  </a:lnTo>
                  <a:lnTo>
                    <a:pt x="83957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18490" y="3098292"/>
            <a:ext cx="8201025" cy="172303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5600" marR="5080" indent="-343535" algn="just">
              <a:lnSpc>
                <a:spcPct val="99300"/>
              </a:lnSpc>
              <a:spcBef>
                <a:spcPts val="130"/>
              </a:spcBef>
              <a:buChar char="•"/>
              <a:tabLst>
                <a:tab pos="357505" algn="l"/>
              </a:tabLst>
            </a:pPr>
            <a:r>
              <a:rPr sz="2800" dirty="0">
                <a:latin typeface="Garamond" panose="02020404030301010803" pitchFamily="18" charset="0"/>
                <a:cs typeface="Arial"/>
              </a:rPr>
              <a:t>Pre</a:t>
            </a:r>
            <a:r>
              <a:rPr sz="2800" spc="5" dirty="0"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latin typeface="Garamond" panose="02020404030301010803" pitchFamily="18" charset="0"/>
                <a:cs typeface="Arial"/>
              </a:rPr>
              <a:t>ulaska</a:t>
            </a:r>
            <a:r>
              <a:rPr sz="2800" spc="5" dirty="0"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latin typeface="Garamond" panose="02020404030301010803" pitchFamily="18" charset="0"/>
                <a:cs typeface="Arial"/>
              </a:rPr>
              <a:t>u</a:t>
            </a:r>
            <a:r>
              <a:rPr sz="2800" spc="5" dirty="0"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latin typeface="Garamond" panose="02020404030301010803" pitchFamily="18" charset="0"/>
                <a:cs typeface="Arial"/>
              </a:rPr>
              <a:t>laboratoriju</a:t>
            </a:r>
            <a:r>
              <a:rPr sz="2800" spc="5" dirty="0"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latin typeface="Garamond" panose="02020404030301010803" pitchFamily="18" charset="0"/>
                <a:cs typeface="Arial"/>
              </a:rPr>
              <a:t>lične</a:t>
            </a:r>
            <a:r>
              <a:rPr sz="2800" spc="5" dirty="0">
                <a:latin typeface="Garamond" panose="02020404030301010803" pitchFamily="18" charset="0"/>
                <a:cs typeface="Arial"/>
              </a:rPr>
              <a:t> </a:t>
            </a:r>
            <a:r>
              <a:rPr sz="2800" spc="-5" dirty="0">
                <a:latin typeface="Garamond" panose="02020404030301010803" pitchFamily="18" charset="0"/>
                <a:cs typeface="Arial"/>
              </a:rPr>
              <a:t>stvari</a:t>
            </a:r>
            <a:r>
              <a:rPr sz="2800" dirty="0"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latin typeface="Garamond" panose="02020404030301010803" pitchFamily="18" charset="0"/>
                <a:cs typeface="Arial"/>
              </a:rPr>
              <a:t>(kapute, </a:t>
            </a:r>
            <a:r>
              <a:rPr sz="2800" spc="-5" dirty="0"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latin typeface="Garamond" panose="02020404030301010803" pitchFamily="18" charset="0"/>
                <a:cs typeface="Arial"/>
              </a:rPr>
              <a:t>tašne, knjige </a:t>
            </a:r>
            <a:r>
              <a:rPr sz="2800" dirty="0">
                <a:latin typeface="Garamond" panose="02020404030301010803" pitchFamily="18" charset="0"/>
                <a:cs typeface="Calibri"/>
              </a:rPr>
              <a:t>i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70" dirty="0">
                <a:latin typeface="Garamond" panose="02020404030301010803" pitchFamily="18" charset="0"/>
                <a:cs typeface="Calibri"/>
              </a:rPr>
              <a:t>dr.</a:t>
            </a:r>
            <a:r>
              <a:rPr sz="2800" spc="-70" dirty="0">
                <a:latin typeface="Garamond" panose="02020404030301010803" pitchFamily="18" charset="0"/>
                <a:cs typeface="Arial"/>
              </a:rPr>
              <a:t>)</a:t>
            </a:r>
            <a:r>
              <a:rPr sz="2800" spc="-65" dirty="0"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latin typeface="Garamond" panose="02020404030301010803" pitchFamily="18" charset="0"/>
                <a:cs typeface="Arial"/>
              </a:rPr>
              <a:t>odložiti na </a:t>
            </a:r>
            <a:r>
              <a:rPr sz="2800" spc="-5" dirty="0">
                <a:latin typeface="Garamond" panose="02020404030301010803" pitchFamily="18" charset="0"/>
                <a:cs typeface="Arial"/>
              </a:rPr>
              <a:t>predviđeno </a:t>
            </a:r>
            <a:r>
              <a:rPr sz="2800" dirty="0"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latin typeface="Garamond" panose="02020404030301010803" pitchFamily="18" charset="0"/>
                <a:cs typeface="Calibri"/>
              </a:rPr>
              <a:t>mesto. </a:t>
            </a:r>
            <a:r>
              <a:rPr sz="2800" dirty="0">
                <a:latin typeface="Garamond" panose="02020404030301010803" pitchFamily="18" charset="0"/>
                <a:cs typeface="Calibri"/>
              </a:rPr>
              <a:t>Samo ono </a:t>
            </a:r>
            <a:r>
              <a:rPr sz="2800" spc="-25" dirty="0">
                <a:latin typeface="Garamond" panose="02020404030301010803" pitchFamily="18" charset="0"/>
                <a:cs typeface="Calibri"/>
              </a:rPr>
              <a:t>što </a:t>
            </a:r>
            <a:r>
              <a:rPr sz="2800" dirty="0">
                <a:latin typeface="Garamond" panose="02020404030301010803" pitchFamily="18" charset="0"/>
                <a:cs typeface="Calibri"/>
              </a:rPr>
              <a:t>je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neophodno </a:t>
            </a:r>
            <a:r>
              <a:rPr sz="2800" spc="-25" dirty="0">
                <a:latin typeface="Garamond" panose="02020404030301010803" pitchFamily="18" charset="0"/>
                <a:cs typeface="Calibri"/>
              </a:rPr>
              <a:t>za </a:t>
            </a:r>
            <a:r>
              <a:rPr sz="2800" spc="-15" dirty="0">
                <a:latin typeface="Garamond" panose="02020404030301010803" pitchFamily="18" charset="0"/>
                <a:cs typeface="Calibri"/>
              </a:rPr>
              <a:t>praktični rad </a:t>
            </a:r>
            <a:r>
              <a:rPr sz="2800" spc="-1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latin typeface="Garamond" panose="02020404030301010803" pitchFamily="18" charset="0"/>
                <a:cs typeface="Calibri"/>
              </a:rPr>
              <a:t>(praktikum, </a:t>
            </a:r>
            <a:r>
              <a:rPr sz="2800" spc="-10" dirty="0">
                <a:latin typeface="Garamond" panose="02020404030301010803" pitchFamily="18" charset="0"/>
                <a:cs typeface="Calibri"/>
              </a:rPr>
              <a:t>laboratorijski dnevnik, </a:t>
            </a:r>
            <a:r>
              <a:rPr sz="2800" spc="-15" dirty="0">
                <a:latin typeface="Garamond" panose="02020404030301010803" pitchFamily="18" charset="0"/>
                <a:cs typeface="Calibri"/>
              </a:rPr>
              <a:t>protokoli) treba da </a:t>
            </a:r>
            <a:r>
              <a:rPr sz="2800" spc="-10" dirty="0">
                <a:latin typeface="Garamond" panose="02020404030301010803" pitchFamily="18" charset="0"/>
                <a:cs typeface="Calibri"/>
              </a:rPr>
              <a:t> bude</a:t>
            </a:r>
            <a:r>
              <a:rPr sz="2800" spc="3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na</a:t>
            </a:r>
            <a:r>
              <a:rPr sz="2800" spc="1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latin typeface="Garamond" panose="02020404030301010803" pitchFamily="18" charset="0"/>
                <a:cs typeface="Calibri"/>
              </a:rPr>
              <a:t>radnom</a:t>
            </a:r>
            <a:r>
              <a:rPr sz="2800" spc="-2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latin typeface="Garamond" panose="02020404030301010803" pitchFamily="18" charset="0"/>
                <a:cs typeface="Calibri"/>
              </a:rPr>
              <a:t>mestu.</a:t>
            </a:r>
            <a:endParaRPr sz="28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10" name="object 3">
            <a:extLst>
              <a:ext uri="{FF2B5EF4-FFF2-40B4-BE49-F238E27FC236}">
                <a16:creationId xmlns="" xmlns:a16="http://schemas.microsoft.com/office/drawing/2014/main" id="{06936FA3-CCCF-4254-8DC6-D182227C6215}"/>
              </a:ext>
            </a:extLst>
          </p:cNvPr>
          <p:cNvGrpSpPr/>
          <p:nvPr/>
        </p:nvGrpSpPr>
        <p:grpSpPr>
          <a:xfrm>
            <a:off x="548514" y="450721"/>
            <a:ext cx="8286750" cy="1316355"/>
            <a:chOff x="401573" y="1041592"/>
            <a:chExt cx="8286750" cy="1316355"/>
          </a:xfrm>
        </p:grpSpPr>
        <p:sp>
          <p:nvSpPr>
            <p:cNvPr id="11" name="object 4">
              <a:extLst>
                <a:ext uri="{FF2B5EF4-FFF2-40B4-BE49-F238E27FC236}">
                  <a16:creationId xmlns="" xmlns:a16="http://schemas.microsoft.com/office/drawing/2014/main" id="{3E45ADF5-220E-46C0-AEC7-77CE2040B8AD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5">
              <a:extLst>
                <a:ext uri="{FF2B5EF4-FFF2-40B4-BE49-F238E27FC236}">
                  <a16:creationId xmlns="" xmlns:a16="http://schemas.microsoft.com/office/drawing/2014/main" id="{ACED8AEA-8500-47FB-8778-0F6A7BEB7F90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6">
            <a:extLst>
              <a:ext uri="{FF2B5EF4-FFF2-40B4-BE49-F238E27FC236}">
                <a16:creationId xmlns="" xmlns:a16="http://schemas.microsoft.com/office/drawing/2014/main" id="{61FF02F1-FA34-4B7E-83BA-F88A9617813D}"/>
              </a:ext>
            </a:extLst>
          </p:cNvPr>
          <p:cNvSpPr txBox="1">
            <a:spLocks/>
          </p:cNvSpPr>
          <p:nvPr/>
        </p:nvSpPr>
        <p:spPr>
          <a:xfrm>
            <a:off x="640854" y="450721"/>
            <a:ext cx="8229600" cy="1049005"/>
          </a:xfrm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pPr marL="2848610" marR="1503045" indent="-1341755">
              <a:spcBef>
                <a:spcPts val="2180"/>
              </a:spcBef>
            </a:pPr>
            <a:r>
              <a:rPr lang="sr-Latn-RS" kern="0" spc="-10" dirty="0">
                <a:latin typeface="Garamond" panose="02020404030301010803" pitchFamily="18" charset="0"/>
              </a:rPr>
              <a:t>OPŠTA</a:t>
            </a:r>
            <a:r>
              <a:rPr lang="sr-Latn-RS" kern="0" spc="20" dirty="0">
                <a:latin typeface="Garamond" panose="02020404030301010803" pitchFamily="18" charset="0"/>
              </a:rPr>
              <a:t> </a:t>
            </a:r>
            <a:r>
              <a:rPr lang="sr-Latn-RS" kern="0" spc="-10" dirty="0">
                <a:latin typeface="Garamond" panose="02020404030301010803" pitchFamily="18" charset="0"/>
              </a:rPr>
              <a:t>PRAVILA</a:t>
            </a:r>
            <a:r>
              <a:rPr lang="sr-Latn-RS" kern="0" spc="-5" dirty="0">
                <a:latin typeface="Garamond" panose="02020404030301010803" pitchFamily="18" charset="0"/>
              </a:rPr>
              <a:t> PONAŠANJA</a:t>
            </a:r>
            <a:r>
              <a:rPr lang="sr-Latn-RS" kern="0" spc="25" dirty="0">
                <a:latin typeface="Garamond" panose="02020404030301010803" pitchFamily="18" charset="0"/>
              </a:rPr>
              <a:t> </a:t>
            </a:r>
            <a:r>
              <a:rPr lang="sr-Latn-RS" kern="0" spc="-5" dirty="0">
                <a:latin typeface="Garamond" panose="02020404030301010803" pitchFamily="18" charset="0"/>
              </a:rPr>
              <a:t>U </a:t>
            </a:r>
            <a:r>
              <a:rPr lang="sr-Latn-RS" kern="0" spc="-1070" dirty="0">
                <a:latin typeface="Garamond" panose="02020404030301010803" pitchFamily="18" charset="0"/>
              </a:rPr>
              <a:t> </a:t>
            </a:r>
            <a:r>
              <a:rPr lang="sr-Latn-RS" kern="0" spc="-5" dirty="0">
                <a:latin typeface="Garamond" panose="02020404030301010803" pitchFamily="18" charset="0"/>
              </a:rPr>
              <a:t>LABORATORIJI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8488" y="27432"/>
            <a:ext cx="5184647" cy="68305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0" y="1478279"/>
            <a:ext cx="3809999" cy="390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4895" y="0"/>
            <a:ext cx="5324855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497755" y="1058261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5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890" y="2042977"/>
            <a:ext cx="8434220" cy="4263347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reflection endPos="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635" rIns="0" bIns="0" rtlCol="0">
            <a:spAutoFit/>
          </a:bodyPr>
          <a:lstStyle/>
          <a:p>
            <a:pPr marL="900113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r-Latn-RS" sz="2800" b="1" spc="-65" dirty="0">
                <a:latin typeface="Garamond" panose="02020404030301010803" pitchFamily="18" charset="0"/>
                <a:cs typeface="Calibri"/>
              </a:rPr>
              <a:t>To</a:t>
            </a:r>
            <a:r>
              <a:rPr sz="2800" b="1" spc="-65" dirty="0" err="1">
                <a:latin typeface="Garamond" panose="02020404030301010803" pitchFamily="18" charset="0"/>
                <a:cs typeface="Calibri"/>
              </a:rPr>
              <a:t>kom</a:t>
            </a:r>
            <a:r>
              <a:rPr sz="2800" b="1" spc="-4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15" dirty="0">
                <a:latin typeface="Garamond" panose="02020404030301010803" pitchFamily="18" charset="0"/>
                <a:cs typeface="Calibri"/>
              </a:rPr>
              <a:t>rada</a:t>
            </a:r>
            <a:r>
              <a:rPr sz="2800" b="1" spc="-1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b="1" dirty="0">
                <a:latin typeface="Garamond" panose="02020404030301010803" pitchFamily="18" charset="0"/>
                <a:cs typeface="Calibri"/>
              </a:rPr>
              <a:t>u</a:t>
            </a:r>
            <a:r>
              <a:rPr sz="2800" b="1" spc="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10" dirty="0">
                <a:latin typeface="Garamond" panose="02020404030301010803" pitchFamily="18" charset="0"/>
                <a:cs typeface="Calibri"/>
              </a:rPr>
              <a:t>laboratoriji</a:t>
            </a:r>
            <a:r>
              <a:rPr sz="2800" b="1" spc="-2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15" dirty="0">
                <a:latin typeface="Garamond" panose="02020404030301010803" pitchFamily="18" charset="0"/>
                <a:cs typeface="Calibri"/>
              </a:rPr>
              <a:t>obavezno</a:t>
            </a:r>
            <a:r>
              <a:rPr sz="2800" b="1" spc="-7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b="1" dirty="0">
                <a:latin typeface="Garamond" panose="02020404030301010803" pitchFamily="18" charset="0"/>
                <a:cs typeface="Calibri"/>
              </a:rPr>
              <a:t>je</a:t>
            </a:r>
            <a:r>
              <a:rPr sz="2800" b="1" spc="1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5" dirty="0" err="1">
                <a:latin typeface="Garamond" panose="02020404030301010803" pitchFamily="18" charset="0"/>
                <a:cs typeface="Calibri"/>
              </a:rPr>
              <a:t>nošenje</a:t>
            </a:r>
            <a:r>
              <a:rPr sz="2800" b="1" spc="-1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5" dirty="0" err="1">
                <a:latin typeface="Garamond" panose="02020404030301010803" pitchFamily="18" charset="0"/>
                <a:cs typeface="Calibri"/>
              </a:rPr>
              <a:t>čistog</a:t>
            </a:r>
            <a:r>
              <a:rPr lang="sr-Latn-RS" sz="2800" b="1" spc="-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b="1" dirty="0" err="1">
                <a:latin typeface="Garamond" panose="02020404030301010803" pitchFamily="18" charset="0"/>
                <a:cs typeface="Calibri"/>
              </a:rPr>
              <a:t>belog</a:t>
            </a:r>
            <a:r>
              <a:rPr sz="2800" b="1" spc="-5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5" dirty="0" err="1">
                <a:latin typeface="Garamond" panose="02020404030301010803" pitchFamily="18" charset="0"/>
                <a:cs typeface="Calibri"/>
              </a:rPr>
              <a:t>mantila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.</a:t>
            </a:r>
            <a:endParaRPr lang="sr-Latn-RS" sz="2800" spc="-5" dirty="0">
              <a:latin typeface="Garamond" panose="02020404030301010803" pitchFamily="18" charset="0"/>
              <a:cs typeface="Calibri"/>
            </a:endParaRPr>
          </a:p>
          <a:p>
            <a:pPr marL="984250" indent="-457200">
              <a:lnSpc>
                <a:spcPct val="100000"/>
              </a:lnSpc>
              <a:spcBef>
                <a:spcPts val="5"/>
              </a:spcBef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1430338" algn="l"/>
              </a:tabLst>
            </a:pPr>
            <a:r>
              <a:rPr lang="sr-Latn-RS" sz="2800" dirty="0">
                <a:latin typeface="Garamond" panose="02020404030301010803" pitchFamily="18" charset="0"/>
                <a:cs typeface="Calibri"/>
              </a:rPr>
              <a:t>Laboratorijski mantili ne bi trebalo da se čuvaju u kancelarijama ili prostorijama za odmor jer se time kontaminacija širi na druga područja.</a:t>
            </a:r>
          </a:p>
          <a:p>
            <a:pPr marL="984250" indent="-45720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1430338" algn="l"/>
              </a:tabLst>
            </a:pPr>
            <a:r>
              <a:rPr lang="sr-Latn-RS" sz="2800" dirty="0">
                <a:latin typeface="Garamond" panose="02020404030301010803" pitchFamily="18" charset="0"/>
                <a:cs typeface="Calibri"/>
              </a:rPr>
              <a:t>Odeću od sintetičkih vlakana ne treba nositi dok radite sa zapaljivim tečnostima ili kada postoji opasnost od požara jer ovi materijali imaju tendenciju da se tope i lepe za izloženu kožu.</a:t>
            </a:r>
            <a:endParaRPr sz="28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7774" y="430697"/>
            <a:ext cx="8286750" cy="1316355"/>
            <a:chOff x="430148" y="774573"/>
            <a:chExt cx="8286750" cy="1316355"/>
          </a:xfrm>
        </p:grpSpPr>
        <p:sp>
          <p:nvSpPr>
            <p:cNvPr id="4" name="object 4"/>
            <p:cNvSpPr/>
            <p:nvPr/>
          </p:nvSpPr>
          <p:spPr>
            <a:xfrm>
              <a:off x="458723" y="803148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0148" y="774573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7774" y="474995"/>
            <a:ext cx="8229600" cy="1049005"/>
          </a:xfrm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/>
          <a:p>
            <a:pPr marL="2848610" marR="1503045" indent="-1341755">
              <a:lnSpc>
                <a:spcPct val="100000"/>
              </a:lnSpc>
              <a:spcBef>
                <a:spcPts val="2180"/>
              </a:spcBef>
            </a:pPr>
            <a:r>
              <a:rPr spc="-10" dirty="0">
                <a:latin typeface="Garamond" panose="02020404030301010803" pitchFamily="18" charset="0"/>
              </a:rPr>
              <a:t>OPŠTA</a:t>
            </a:r>
            <a:r>
              <a:rPr spc="20" dirty="0">
                <a:latin typeface="Garamond" panose="02020404030301010803" pitchFamily="18" charset="0"/>
              </a:rPr>
              <a:t> </a:t>
            </a:r>
            <a:r>
              <a:rPr spc="-10" dirty="0">
                <a:latin typeface="Garamond" panose="02020404030301010803" pitchFamily="18" charset="0"/>
              </a:rPr>
              <a:t>PRAVILA</a:t>
            </a:r>
            <a:r>
              <a:rPr spc="-5" dirty="0">
                <a:latin typeface="Garamond" panose="02020404030301010803" pitchFamily="18" charset="0"/>
              </a:rPr>
              <a:t> PONAŠANJA</a:t>
            </a:r>
            <a:r>
              <a:rPr spc="25" dirty="0">
                <a:latin typeface="Garamond" panose="02020404030301010803" pitchFamily="18" charset="0"/>
              </a:rPr>
              <a:t> </a:t>
            </a:r>
            <a:r>
              <a:rPr spc="-5" dirty="0">
                <a:latin typeface="Garamond" panose="02020404030301010803" pitchFamily="18" charset="0"/>
              </a:rPr>
              <a:t>U </a:t>
            </a:r>
            <a:r>
              <a:rPr spc="-1070" dirty="0">
                <a:latin typeface="Garamond" panose="02020404030301010803" pitchFamily="18" charset="0"/>
              </a:rPr>
              <a:t> </a:t>
            </a:r>
            <a:r>
              <a:rPr spc="-5" dirty="0">
                <a:latin typeface="Garamond" panose="02020404030301010803" pitchFamily="18" charset="0"/>
              </a:rPr>
              <a:t>LABORATORIJI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456" y="0"/>
            <a:ext cx="4535424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E932AB1-7697-489F-8005-02C85A950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="" xmlns:a16="http://schemas.microsoft.com/office/drawing/2014/main" id="{F2AF1B9B-C722-49B4-98F8-FCD6B68B5E0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7000" y="1478280"/>
            <a:ext cx="3809999" cy="390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5129" y="1920380"/>
            <a:ext cx="8357870" cy="45076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2800" b="0" spc="5" dirty="0">
                <a:latin typeface="Garamond" panose="02020404030301010803" pitchFamily="18" charset="0"/>
                <a:cs typeface="Calibri"/>
              </a:rPr>
              <a:t>U</a:t>
            </a:r>
            <a:r>
              <a:rPr sz="2800" b="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b="0" spc="-10" dirty="0">
                <a:latin typeface="Garamond" panose="02020404030301010803" pitchFamily="18" charset="0"/>
                <a:cs typeface="Calibri"/>
              </a:rPr>
              <a:t>laboratoriju</a:t>
            </a:r>
            <a:r>
              <a:rPr sz="2800" b="0" spc="-8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b="0" spc="5" dirty="0">
                <a:latin typeface="Garamond" panose="02020404030301010803" pitchFamily="18" charset="0"/>
                <a:cs typeface="Calibri"/>
              </a:rPr>
              <a:t>se </a:t>
            </a:r>
            <a:r>
              <a:rPr sz="2800" b="0" spc="-5" dirty="0">
                <a:latin typeface="Garamond" panose="02020404030301010803" pitchFamily="18" charset="0"/>
                <a:cs typeface="Calibri"/>
              </a:rPr>
              <a:t>ne</a:t>
            </a:r>
            <a:r>
              <a:rPr sz="2800" b="0" spc="-2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b="0" dirty="0">
                <a:latin typeface="Garamond" panose="02020404030301010803" pitchFamily="18" charset="0"/>
                <a:cs typeface="Calibri"/>
              </a:rPr>
              <a:t>unose </a:t>
            </a:r>
            <a:r>
              <a:rPr sz="2800" b="0" spc="-15" dirty="0">
                <a:latin typeface="Garamond" panose="02020404030301010803" pitchFamily="18" charset="0"/>
                <a:cs typeface="Calibri"/>
              </a:rPr>
              <a:t>hrana</a:t>
            </a:r>
            <a:r>
              <a:rPr sz="2800" b="0" spc="-2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b="0" dirty="0">
                <a:latin typeface="Garamond" panose="02020404030301010803" pitchFamily="18" charset="0"/>
                <a:cs typeface="Calibri"/>
              </a:rPr>
              <a:t>i</a:t>
            </a:r>
            <a:r>
              <a:rPr sz="2800" b="0" spc="-2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b="0" spc="-5" dirty="0">
                <a:latin typeface="Garamond" panose="02020404030301010803" pitchFamily="18" charset="0"/>
                <a:cs typeface="Calibri"/>
              </a:rPr>
              <a:t>piće.</a:t>
            </a:r>
            <a:endParaRPr sz="2800" dirty="0">
              <a:latin typeface="Garamond" panose="02020404030301010803" pitchFamily="18" charset="0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4120" y="2566416"/>
            <a:ext cx="4075175" cy="414832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421520" y="3407724"/>
            <a:ext cx="2359025" cy="2770505"/>
          </a:xfrm>
          <a:custGeom>
            <a:avLst/>
            <a:gdLst/>
            <a:ahLst/>
            <a:cxnLst/>
            <a:rect l="l" t="t" r="r" b="b"/>
            <a:pathLst>
              <a:path w="2359025" h="2770504">
                <a:moveTo>
                  <a:pt x="2358923" y="0"/>
                </a:moveTo>
                <a:lnTo>
                  <a:pt x="1955228" y="0"/>
                </a:lnTo>
                <a:lnTo>
                  <a:pt x="1192479" y="1125512"/>
                </a:lnTo>
                <a:lnTo>
                  <a:pt x="446481" y="0"/>
                </a:lnTo>
                <a:lnTo>
                  <a:pt x="22326" y="0"/>
                </a:lnTo>
                <a:lnTo>
                  <a:pt x="965517" y="1385963"/>
                </a:lnTo>
                <a:lnTo>
                  <a:pt x="0" y="2770060"/>
                </a:lnTo>
                <a:lnTo>
                  <a:pt x="401827" y="2770060"/>
                </a:lnTo>
                <a:lnTo>
                  <a:pt x="1175740" y="1629664"/>
                </a:lnTo>
                <a:lnTo>
                  <a:pt x="1931047" y="2770060"/>
                </a:lnTo>
                <a:lnTo>
                  <a:pt x="2357069" y="2770060"/>
                </a:lnTo>
                <a:lnTo>
                  <a:pt x="1402702" y="1369225"/>
                </a:lnTo>
                <a:lnTo>
                  <a:pt x="235892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="" xmlns:a16="http://schemas.microsoft.com/office/drawing/2014/main" id="{F7C8275E-79B1-4378-A448-AC5356235F64}"/>
              </a:ext>
            </a:extLst>
          </p:cNvPr>
          <p:cNvGrpSpPr/>
          <p:nvPr/>
        </p:nvGrpSpPr>
        <p:grpSpPr>
          <a:xfrm>
            <a:off x="555129" y="451628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="" xmlns:a16="http://schemas.microsoft.com/office/drawing/2014/main" id="{8B77D06D-D51D-42C7-8643-9806033CBAFC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="" xmlns:a16="http://schemas.microsoft.com/office/drawing/2014/main" id="{5B915493-17C8-4553-B848-0EC9A07B298D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6">
            <a:extLst>
              <a:ext uri="{FF2B5EF4-FFF2-40B4-BE49-F238E27FC236}">
                <a16:creationId xmlns="" xmlns:a16="http://schemas.microsoft.com/office/drawing/2014/main" id="{7E150989-6951-44F8-A7DE-8CFDB14AB9C7}"/>
              </a:ext>
            </a:extLst>
          </p:cNvPr>
          <p:cNvSpPr txBox="1">
            <a:spLocks/>
          </p:cNvSpPr>
          <p:nvPr/>
        </p:nvSpPr>
        <p:spPr>
          <a:xfrm>
            <a:off x="640854" y="450721"/>
            <a:ext cx="8229600" cy="1049005"/>
          </a:xfrm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pPr marL="2848610" marR="1503045" indent="-1341755">
              <a:spcBef>
                <a:spcPts val="2180"/>
              </a:spcBef>
            </a:pPr>
            <a:r>
              <a:rPr lang="sr-Latn-RS" kern="0" spc="-10" dirty="0">
                <a:latin typeface="Garamond" panose="02020404030301010803" pitchFamily="18" charset="0"/>
              </a:rPr>
              <a:t>OPŠTA</a:t>
            </a:r>
            <a:r>
              <a:rPr lang="sr-Latn-RS" kern="0" spc="20" dirty="0">
                <a:latin typeface="Garamond" panose="02020404030301010803" pitchFamily="18" charset="0"/>
              </a:rPr>
              <a:t> </a:t>
            </a:r>
            <a:r>
              <a:rPr lang="sr-Latn-RS" kern="0" spc="-10" dirty="0">
                <a:latin typeface="Garamond" panose="02020404030301010803" pitchFamily="18" charset="0"/>
              </a:rPr>
              <a:t>PRAVILA</a:t>
            </a:r>
            <a:r>
              <a:rPr lang="sr-Latn-RS" kern="0" spc="-5" dirty="0">
                <a:latin typeface="Garamond" panose="02020404030301010803" pitchFamily="18" charset="0"/>
              </a:rPr>
              <a:t> PONAŠANJA</a:t>
            </a:r>
            <a:r>
              <a:rPr lang="sr-Latn-RS" kern="0" spc="25" dirty="0">
                <a:latin typeface="Garamond" panose="02020404030301010803" pitchFamily="18" charset="0"/>
              </a:rPr>
              <a:t> </a:t>
            </a:r>
            <a:r>
              <a:rPr lang="sr-Latn-RS" kern="0" spc="-5" dirty="0">
                <a:latin typeface="Garamond" panose="02020404030301010803" pitchFamily="18" charset="0"/>
              </a:rPr>
              <a:t>U </a:t>
            </a:r>
            <a:r>
              <a:rPr lang="sr-Latn-RS" kern="0" spc="-1070" dirty="0">
                <a:latin typeface="Garamond" panose="02020404030301010803" pitchFamily="18" charset="0"/>
              </a:rPr>
              <a:t> </a:t>
            </a:r>
            <a:r>
              <a:rPr lang="sr-Latn-RS" kern="0" spc="-5" dirty="0">
                <a:latin typeface="Garamond" panose="02020404030301010803" pitchFamily="18" charset="0"/>
              </a:rPr>
              <a:t>LABORATORIJI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37B3651-3659-44ED-B62A-262E3EB52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90500"/>
            <a:ext cx="8636000" cy="647700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="" xmlns:a16="http://schemas.microsoft.com/office/drawing/2014/main" id="{D8773E47-41DE-4279-AF2B-9DAC95CA54DF}"/>
              </a:ext>
            </a:extLst>
          </p:cNvPr>
          <p:cNvSpPr/>
          <p:nvPr/>
        </p:nvSpPr>
        <p:spPr>
          <a:xfrm>
            <a:off x="2743200" y="1447800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4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54BE2AA-1149-4473-B73B-B674C8729D65}"/>
              </a:ext>
            </a:extLst>
          </p:cNvPr>
          <p:cNvSpPr/>
          <p:nvPr/>
        </p:nvSpPr>
        <p:spPr>
          <a:xfrm>
            <a:off x="952500" y="2667000"/>
            <a:ext cx="7239000" cy="2514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r-Latn-RS" sz="2800" dirty="0">
                <a:latin typeface="Garamond" panose="02020404030301010803" pitchFamily="18" charset="0"/>
              </a:rPr>
              <a:t>Tokom rada ne treba dodirivati oči, nos i usta, kako ne bi došlo do kontakta opasnih supstanci sa kožom, sluzokožom, digestivnim i respiratornim organima.</a:t>
            </a:r>
            <a:endParaRPr lang="en-US" dirty="0"/>
          </a:p>
        </p:txBody>
      </p:sp>
      <p:grpSp>
        <p:nvGrpSpPr>
          <p:cNvPr id="6" name="object 3">
            <a:extLst>
              <a:ext uri="{FF2B5EF4-FFF2-40B4-BE49-F238E27FC236}">
                <a16:creationId xmlns="" xmlns:a16="http://schemas.microsoft.com/office/drawing/2014/main" id="{CAFCB3D0-DE88-4FCB-A8B5-2538409E46E6}"/>
              </a:ext>
            </a:extLst>
          </p:cNvPr>
          <p:cNvGrpSpPr/>
          <p:nvPr/>
        </p:nvGrpSpPr>
        <p:grpSpPr>
          <a:xfrm>
            <a:off x="428625" y="636710"/>
            <a:ext cx="8286750" cy="1316355"/>
            <a:chOff x="401573" y="1041592"/>
            <a:chExt cx="8286750" cy="1316355"/>
          </a:xfrm>
        </p:grpSpPr>
        <p:sp>
          <p:nvSpPr>
            <p:cNvPr id="7" name="object 4">
              <a:extLst>
                <a:ext uri="{FF2B5EF4-FFF2-40B4-BE49-F238E27FC236}">
                  <a16:creationId xmlns="" xmlns:a16="http://schemas.microsoft.com/office/drawing/2014/main" id="{E63B51C6-C58B-4B9C-8AAC-CE5B4660397E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="" xmlns:a16="http://schemas.microsoft.com/office/drawing/2014/main" id="{5A1D5FE7-223E-4817-AE8E-7C8B276732BD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C39EF6D-9C71-4C04-ACCE-FC4B96E839C3}"/>
              </a:ext>
            </a:extLst>
          </p:cNvPr>
          <p:cNvSpPr txBox="1"/>
          <p:nvPr/>
        </p:nvSpPr>
        <p:spPr>
          <a:xfrm>
            <a:off x="1943100" y="925037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PONAŠANJA U  LABORATORIJI</a:t>
            </a:r>
          </a:p>
          <a:p>
            <a:pPr algn="ctr"/>
            <a:endParaRPr lang="sr-Latn-RS" sz="28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12697" y="1955502"/>
            <a:ext cx="5135750" cy="4658360"/>
            <a:chOff x="482345" y="2054860"/>
            <a:chExt cx="8395970" cy="2763520"/>
          </a:xfrm>
        </p:grpSpPr>
        <p:sp>
          <p:nvSpPr>
            <p:cNvPr id="3" name="object 3"/>
            <p:cNvSpPr/>
            <p:nvPr/>
          </p:nvSpPr>
          <p:spPr>
            <a:xfrm>
              <a:off x="501395" y="2074164"/>
              <a:ext cx="8357870" cy="2725420"/>
            </a:xfrm>
            <a:custGeom>
              <a:avLst/>
              <a:gdLst/>
              <a:ahLst/>
              <a:cxnLst/>
              <a:rect l="l" t="t" r="r" b="b"/>
              <a:pathLst>
                <a:path w="8357870" h="2725420">
                  <a:moveTo>
                    <a:pt x="8357616" y="0"/>
                  </a:moveTo>
                  <a:lnTo>
                    <a:pt x="0" y="0"/>
                  </a:lnTo>
                  <a:lnTo>
                    <a:pt x="0" y="2724912"/>
                  </a:lnTo>
                  <a:lnTo>
                    <a:pt x="8357616" y="2724912"/>
                  </a:lnTo>
                  <a:lnTo>
                    <a:pt x="83576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482346" y="2054859"/>
              <a:ext cx="8395970" cy="2763520"/>
            </a:xfrm>
            <a:custGeom>
              <a:avLst/>
              <a:gdLst/>
              <a:ahLst/>
              <a:cxnLst/>
              <a:rect l="l" t="t" r="r" b="b"/>
              <a:pathLst>
                <a:path w="8395970" h="2763520">
                  <a:moveTo>
                    <a:pt x="8370316" y="38354"/>
                  </a:moveTo>
                  <a:lnTo>
                    <a:pt x="8357616" y="38354"/>
                  </a:lnTo>
                  <a:lnTo>
                    <a:pt x="8357616" y="2725166"/>
                  </a:lnTo>
                  <a:lnTo>
                    <a:pt x="8370316" y="2725166"/>
                  </a:lnTo>
                  <a:lnTo>
                    <a:pt x="8370316" y="38354"/>
                  </a:lnTo>
                  <a:close/>
                </a:path>
                <a:path w="8395970" h="2763520">
                  <a:moveTo>
                    <a:pt x="8370316" y="25400"/>
                  </a:moveTo>
                  <a:lnTo>
                    <a:pt x="25400" y="25400"/>
                  </a:lnTo>
                  <a:lnTo>
                    <a:pt x="25400" y="38100"/>
                  </a:lnTo>
                  <a:lnTo>
                    <a:pt x="25400" y="2725420"/>
                  </a:lnTo>
                  <a:lnTo>
                    <a:pt x="25400" y="2738120"/>
                  </a:lnTo>
                  <a:lnTo>
                    <a:pt x="8370316" y="2738120"/>
                  </a:lnTo>
                  <a:lnTo>
                    <a:pt x="8370316" y="2725420"/>
                  </a:lnTo>
                  <a:lnTo>
                    <a:pt x="38100" y="2725420"/>
                  </a:lnTo>
                  <a:lnTo>
                    <a:pt x="38100" y="38100"/>
                  </a:lnTo>
                  <a:lnTo>
                    <a:pt x="8370316" y="38100"/>
                  </a:lnTo>
                  <a:lnTo>
                    <a:pt x="8370316" y="25400"/>
                  </a:lnTo>
                  <a:close/>
                </a:path>
                <a:path w="8395970" h="2763520">
                  <a:moveTo>
                    <a:pt x="8395716" y="0"/>
                  </a:moveTo>
                  <a:lnTo>
                    <a:pt x="8383016" y="0"/>
                  </a:lnTo>
                  <a:lnTo>
                    <a:pt x="8383016" y="12700"/>
                  </a:lnTo>
                  <a:lnTo>
                    <a:pt x="8383016" y="2750820"/>
                  </a:lnTo>
                  <a:lnTo>
                    <a:pt x="12700" y="275082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8383016" y="12700"/>
                  </a:lnTo>
                  <a:lnTo>
                    <a:pt x="8383016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750820"/>
                  </a:lnTo>
                  <a:lnTo>
                    <a:pt x="0" y="2763520"/>
                  </a:lnTo>
                  <a:lnTo>
                    <a:pt x="8395716" y="2763520"/>
                  </a:lnTo>
                  <a:lnTo>
                    <a:pt x="8395716" y="2750820"/>
                  </a:lnTo>
                  <a:lnTo>
                    <a:pt x="8395716" y="12700"/>
                  </a:lnTo>
                  <a:lnTo>
                    <a:pt x="83957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908129" y="2298660"/>
            <a:ext cx="4544886" cy="21679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5"/>
              </a:spcBef>
            </a:pP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Prilikom</a:t>
            </a:r>
            <a:r>
              <a:rPr sz="2800" spc="-7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ulaska</a:t>
            </a:r>
            <a:r>
              <a:rPr sz="2800" spc="-4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kao</a:t>
            </a:r>
            <a:r>
              <a:rPr sz="28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napuštanja</a:t>
            </a:r>
            <a:r>
              <a:rPr sz="2800" spc="-4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laboratorije</a:t>
            </a:r>
            <a:r>
              <a:rPr sz="2800" spc="-6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obavezno </a:t>
            </a:r>
            <a:r>
              <a:rPr sz="2800" spc="-6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oprati 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ruke 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sapunom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dezinfikovati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(70%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alkohol 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sa </a:t>
            </a:r>
            <a:r>
              <a:rPr sz="2800" spc="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glicerinom,</a:t>
            </a:r>
            <a:r>
              <a:rPr sz="2800" spc="-6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5%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rastvor</a:t>
            </a:r>
            <a:r>
              <a:rPr sz="2800" spc="-5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"Asepsola")</a:t>
            </a:r>
            <a:endParaRPr sz="28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12" name="object 3">
            <a:extLst>
              <a:ext uri="{FF2B5EF4-FFF2-40B4-BE49-F238E27FC236}">
                <a16:creationId xmlns="" xmlns:a16="http://schemas.microsoft.com/office/drawing/2014/main" id="{14083D42-5907-4D69-A5AF-9420BB68EB94}"/>
              </a:ext>
            </a:extLst>
          </p:cNvPr>
          <p:cNvGrpSpPr/>
          <p:nvPr/>
        </p:nvGrpSpPr>
        <p:grpSpPr>
          <a:xfrm>
            <a:off x="503051" y="467962"/>
            <a:ext cx="8286750" cy="1316355"/>
            <a:chOff x="401573" y="1041592"/>
            <a:chExt cx="8286750" cy="1316355"/>
          </a:xfrm>
        </p:grpSpPr>
        <p:sp>
          <p:nvSpPr>
            <p:cNvPr id="13" name="object 4">
              <a:extLst>
                <a:ext uri="{FF2B5EF4-FFF2-40B4-BE49-F238E27FC236}">
                  <a16:creationId xmlns="" xmlns:a16="http://schemas.microsoft.com/office/drawing/2014/main" id="{9E76F7A0-E227-4789-8B6D-4FFD3A7E5E09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5">
              <a:extLst>
                <a:ext uri="{FF2B5EF4-FFF2-40B4-BE49-F238E27FC236}">
                  <a16:creationId xmlns="" xmlns:a16="http://schemas.microsoft.com/office/drawing/2014/main" id="{0FFC8C23-8124-4418-9827-9A18D7B02BEA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A529364-5BE7-4CD5-AB50-23B8C41535EA}"/>
              </a:ext>
            </a:extLst>
          </p:cNvPr>
          <p:cNvSpPr txBox="1"/>
          <p:nvPr/>
        </p:nvSpPr>
        <p:spPr>
          <a:xfrm>
            <a:off x="1943100" y="696297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PONAŠANJA U  LABORATORIJI</a:t>
            </a:r>
          </a:p>
          <a:p>
            <a:pPr algn="ctr"/>
            <a:endParaRPr lang="sr-Latn-RS" sz="2800" b="1" dirty="0">
              <a:latin typeface="Garamond" panose="02020404030301010803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61CF2AB-412D-4CC4-B543-B1CECCF13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" y="1988042"/>
            <a:ext cx="4427972" cy="4776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82482" y="2743200"/>
            <a:ext cx="7908290" cy="389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Radu u </a:t>
            </a:r>
            <a:r>
              <a:rPr sz="2800" b="1" spc="-1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laboratorijama, </a:t>
            </a:r>
            <a:r>
              <a:rPr sz="2800" b="1" spc="-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širom </a:t>
            </a:r>
            <a:r>
              <a:rPr sz="2800" b="1" spc="-2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sveta, </a:t>
            </a:r>
            <a:r>
              <a:rPr sz="2800" b="1" spc="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pridaje se </a:t>
            </a:r>
            <a:r>
              <a:rPr sz="2800" b="1" spc="-1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velika </a:t>
            </a:r>
            <a:r>
              <a:rPr sz="2800" b="1" spc="-1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pažnja</a:t>
            </a:r>
            <a:r>
              <a:rPr sz="2800" b="1" spc="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dirty="0" err="1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jer</a:t>
            </a:r>
            <a:r>
              <a:rPr sz="2800" b="1" spc="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b="1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se u njima dobijaju </a:t>
            </a:r>
            <a:r>
              <a:rPr lang="sr-Latn-RS" sz="2800" b="1" spc="-1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ne samo naučni podaci, nego i podaci neophodni za svakodnevni život (o sastavu hrane, vode, lekova, suplemenata, ruda ...).</a:t>
            </a:r>
            <a:endParaRPr sz="2800" dirty="0">
              <a:solidFill>
                <a:schemeClr val="bg1"/>
              </a:solidFill>
              <a:latin typeface="Garamond" panose="02020404030301010803" pitchFamily="18" charset="0"/>
              <a:cs typeface="Calibri"/>
            </a:endParaRPr>
          </a:p>
          <a:p>
            <a:pPr>
              <a:lnSpc>
                <a:spcPct val="100000"/>
              </a:lnSpc>
            </a:pPr>
            <a:endParaRPr sz="2800" dirty="0">
              <a:solidFill>
                <a:schemeClr val="bg1"/>
              </a:solidFill>
              <a:latin typeface="Garamond" panose="02020404030301010803" pitchFamily="18" charset="0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800" b="1" spc="-20" dirty="0" err="1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Poštovanje</a:t>
            </a:r>
            <a:r>
              <a:rPr sz="2800" b="1" spc="-2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osnovnih </a:t>
            </a:r>
            <a:r>
              <a:rPr sz="2800" b="1" spc="-1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pravila </a:t>
            </a:r>
            <a:r>
              <a:rPr sz="2800" b="1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ponašanja u </a:t>
            </a:r>
            <a:r>
              <a:rPr sz="2800" b="1" spc="-1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laboratoriji </a:t>
            </a:r>
            <a:r>
              <a:rPr sz="2800" b="1" spc="-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je</a:t>
            </a:r>
            <a:r>
              <a:rPr sz="2800" b="1" spc="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neophodno</a:t>
            </a:r>
            <a:r>
              <a:rPr sz="2800" b="1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2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kako</a:t>
            </a:r>
            <a:r>
              <a:rPr sz="2800" b="1" spc="-2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zbog</a:t>
            </a:r>
            <a:r>
              <a:rPr sz="2800" b="1" spc="1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dobijanja</a:t>
            </a:r>
            <a:r>
              <a:rPr sz="2800" b="1" spc="62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1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korektnih </a:t>
            </a:r>
            <a:r>
              <a:rPr sz="2800" b="1" spc="-1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rezultata</a:t>
            </a:r>
            <a:r>
              <a:rPr sz="2800" b="1" spc="-7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2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tako</a:t>
            </a:r>
            <a:r>
              <a:rPr sz="2800" b="1" spc="-3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i</a:t>
            </a:r>
            <a:r>
              <a:rPr sz="2800" b="1" spc="2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zbog</a:t>
            </a:r>
            <a:r>
              <a:rPr sz="2800" b="1" spc="-4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sigurnosti</a:t>
            </a:r>
            <a:r>
              <a:rPr sz="2800" b="1" spc="-3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samih</a:t>
            </a:r>
            <a:r>
              <a:rPr sz="2800" b="1" spc="-3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1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istraživača.</a:t>
            </a:r>
            <a:endParaRPr sz="2800" dirty="0">
              <a:solidFill>
                <a:schemeClr val="bg1"/>
              </a:solidFill>
              <a:latin typeface="Garamond" panose="02020404030301010803" pitchFamily="18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97B7F6-DC42-4DFA-9F15-1ED1370C2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62" y="219339"/>
            <a:ext cx="4919776" cy="2371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9488" y="0"/>
            <a:ext cx="5145023" cy="6858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84119" y="1341120"/>
            <a:ext cx="3809999" cy="390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7205" y="2438400"/>
            <a:ext cx="8395970" cy="2776220"/>
            <a:chOff x="451866" y="2475229"/>
            <a:chExt cx="8395970" cy="2776220"/>
          </a:xfrm>
        </p:grpSpPr>
        <p:sp>
          <p:nvSpPr>
            <p:cNvPr id="3" name="object 3"/>
            <p:cNvSpPr/>
            <p:nvPr/>
          </p:nvSpPr>
          <p:spPr>
            <a:xfrm>
              <a:off x="470916" y="2494787"/>
              <a:ext cx="8357870" cy="2737485"/>
            </a:xfrm>
            <a:custGeom>
              <a:avLst/>
              <a:gdLst/>
              <a:ahLst/>
              <a:cxnLst/>
              <a:rect l="l" t="t" r="r" b="b"/>
              <a:pathLst>
                <a:path w="8357870" h="2737485">
                  <a:moveTo>
                    <a:pt x="8357616" y="0"/>
                  </a:moveTo>
                  <a:lnTo>
                    <a:pt x="0" y="0"/>
                  </a:lnTo>
                  <a:lnTo>
                    <a:pt x="0" y="2737104"/>
                  </a:lnTo>
                  <a:lnTo>
                    <a:pt x="8357616" y="2737104"/>
                  </a:lnTo>
                  <a:lnTo>
                    <a:pt x="83576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1866" y="2475229"/>
              <a:ext cx="8395970" cy="2776220"/>
            </a:xfrm>
            <a:custGeom>
              <a:avLst/>
              <a:gdLst/>
              <a:ahLst/>
              <a:cxnLst/>
              <a:rect l="l" t="t" r="r" b="b"/>
              <a:pathLst>
                <a:path w="8395970" h="2776220">
                  <a:moveTo>
                    <a:pt x="8370316" y="38608"/>
                  </a:moveTo>
                  <a:lnTo>
                    <a:pt x="8357616" y="38608"/>
                  </a:lnTo>
                  <a:lnTo>
                    <a:pt x="8357616" y="2737624"/>
                  </a:lnTo>
                  <a:lnTo>
                    <a:pt x="8370316" y="2737624"/>
                  </a:lnTo>
                  <a:lnTo>
                    <a:pt x="8370316" y="38608"/>
                  </a:lnTo>
                  <a:close/>
                </a:path>
                <a:path w="8395970" h="2776220">
                  <a:moveTo>
                    <a:pt x="8370316" y="25400"/>
                  </a:moveTo>
                  <a:lnTo>
                    <a:pt x="25400" y="25400"/>
                  </a:lnTo>
                  <a:lnTo>
                    <a:pt x="25400" y="38100"/>
                  </a:lnTo>
                  <a:lnTo>
                    <a:pt x="25400" y="2738120"/>
                  </a:lnTo>
                  <a:lnTo>
                    <a:pt x="25400" y="2750820"/>
                  </a:lnTo>
                  <a:lnTo>
                    <a:pt x="8370316" y="2750820"/>
                  </a:lnTo>
                  <a:lnTo>
                    <a:pt x="8370316" y="2738120"/>
                  </a:lnTo>
                  <a:lnTo>
                    <a:pt x="38100" y="2738120"/>
                  </a:lnTo>
                  <a:lnTo>
                    <a:pt x="38100" y="38100"/>
                  </a:lnTo>
                  <a:lnTo>
                    <a:pt x="8370316" y="38100"/>
                  </a:lnTo>
                  <a:lnTo>
                    <a:pt x="8370316" y="25400"/>
                  </a:lnTo>
                  <a:close/>
                </a:path>
                <a:path w="8395970" h="2776220">
                  <a:moveTo>
                    <a:pt x="8395716" y="0"/>
                  </a:moveTo>
                  <a:lnTo>
                    <a:pt x="8383016" y="0"/>
                  </a:lnTo>
                  <a:lnTo>
                    <a:pt x="8383016" y="12700"/>
                  </a:lnTo>
                  <a:lnTo>
                    <a:pt x="8383016" y="2763520"/>
                  </a:lnTo>
                  <a:lnTo>
                    <a:pt x="12700" y="276352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8383016" y="12700"/>
                  </a:lnTo>
                  <a:lnTo>
                    <a:pt x="8383016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763520"/>
                  </a:lnTo>
                  <a:lnTo>
                    <a:pt x="0" y="2776220"/>
                  </a:lnTo>
                  <a:lnTo>
                    <a:pt x="8395716" y="2776220"/>
                  </a:lnTo>
                  <a:lnTo>
                    <a:pt x="8395716" y="2763520"/>
                  </a:lnTo>
                  <a:lnTo>
                    <a:pt x="8395716" y="12700"/>
                  </a:lnTo>
                  <a:lnTo>
                    <a:pt x="83957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6111" y="3013074"/>
            <a:ext cx="8020684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Za</a:t>
            </a:r>
            <a:r>
              <a:rPr sz="2800" spc="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vreme</a:t>
            </a:r>
            <a:r>
              <a:rPr sz="2800" spc="-3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rada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u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laboratoriji</a:t>
            </a:r>
            <a:r>
              <a:rPr sz="2800" spc="-5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tokom</a:t>
            </a:r>
            <a:r>
              <a:rPr sz="2800" spc="-7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praktične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nastave </a:t>
            </a:r>
            <a:r>
              <a:rPr sz="2800" spc="-6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prozori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 </a:t>
            </a:r>
            <a:r>
              <a:rPr sz="28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vrata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laboratorije moraju 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biti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zatvoreni, 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da se </a:t>
            </a:r>
            <a:r>
              <a:rPr sz="2800" spc="-6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u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što većoj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meri 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izbegne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kontaminacija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strujanjem 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vazduha</a:t>
            </a:r>
            <a:endParaRPr sz="28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12" name="object 3">
            <a:extLst>
              <a:ext uri="{FF2B5EF4-FFF2-40B4-BE49-F238E27FC236}">
                <a16:creationId xmlns="" xmlns:a16="http://schemas.microsoft.com/office/drawing/2014/main" id="{B2CAD349-4098-4B39-9C4B-2A751779DA7A}"/>
              </a:ext>
            </a:extLst>
          </p:cNvPr>
          <p:cNvGrpSpPr/>
          <p:nvPr/>
        </p:nvGrpSpPr>
        <p:grpSpPr>
          <a:xfrm>
            <a:off x="428625" y="609600"/>
            <a:ext cx="8286750" cy="1316355"/>
            <a:chOff x="401573" y="1041592"/>
            <a:chExt cx="8286750" cy="1316355"/>
          </a:xfrm>
        </p:grpSpPr>
        <p:sp>
          <p:nvSpPr>
            <p:cNvPr id="13" name="object 4">
              <a:extLst>
                <a:ext uri="{FF2B5EF4-FFF2-40B4-BE49-F238E27FC236}">
                  <a16:creationId xmlns="" xmlns:a16="http://schemas.microsoft.com/office/drawing/2014/main" id="{EA57613B-AE47-4CEA-BFC0-9E30F6AAF2E5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14" name="object 5">
              <a:extLst>
                <a:ext uri="{FF2B5EF4-FFF2-40B4-BE49-F238E27FC236}">
                  <a16:creationId xmlns="" xmlns:a16="http://schemas.microsoft.com/office/drawing/2014/main" id="{683258F9-B0C1-438D-B031-3DB8E3A42064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33811C0-A6B0-4D56-BD49-2BA7A433ED96}"/>
              </a:ext>
            </a:extLst>
          </p:cNvPr>
          <p:cNvSpPr txBox="1"/>
          <p:nvPr/>
        </p:nvSpPr>
        <p:spPr>
          <a:xfrm>
            <a:off x="1943100" y="795405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PONAŠANJA U  LABORATORIJI</a:t>
            </a:r>
          </a:p>
          <a:p>
            <a:pPr algn="ctr"/>
            <a:endParaRPr lang="sr-Latn-RS" sz="28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18159"/>
            <a:ext cx="9144000" cy="593445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074018" y="1201136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4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1754" y="2667000"/>
            <a:ext cx="8502650" cy="2133600"/>
            <a:chOff x="482345" y="2054860"/>
            <a:chExt cx="8502650" cy="2907030"/>
          </a:xfrm>
        </p:grpSpPr>
        <p:sp>
          <p:nvSpPr>
            <p:cNvPr id="3" name="object 3"/>
            <p:cNvSpPr/>
            <p:nvPr/>
          </p:nvSpPr>
          <p:spPr>
            <a:xfrm>
              <a:off x="501395" y="2074164"/>
              <a:ext cx="8464550" cy="2868295"/>
            </a:xfrm>
            <a:custGeom>
              <a:avLst/>
              <a:gdLst/>
              <a:ahLst/>
              <a:cxnLst/>
              <a:rect l="l" t="t" r="r" b="b"/>
              <a:pathLst>
                <a:path w="8464550" h="2868295">
                  <a:moveTo>
                    <a:pt x="8464296" y="0"/>
                  </a:moveTo>
                  <a:lnTo>
                    <a:pt x="0" y="0"/>
                  </a:lnTo>
                  <a:lnTo>
                    <a:pt x="0" y="2868168"/>
                  </a:lnTo>
                  <a:lnTo>
                    <a:pt x="8464296" y="2868168"/>
                  </a:lnTo>
                  <a:lnTo>
                    <a:pt x="846429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2346" y="2054859"/>
              <a:ext cx="8502650" cy="2907030"/>
            </a:xfrm>
            <a:custGeom>
              <a:avLst/>
              <a:gdLst/>
              <a:ahLst/>
              <a:cxnLst/>
              <a:rect l="l" t="t" r="r" b="b"/>
              <a:pathLst>
                <a:path w="8502650" h="2907029">
                  <a:moveTo>
                    <a:pt x="8476996" y="38354"/>
                  </a:moveTo>
                  <a:lnTo>
                    <a:pt x="8464296" y="38354"/>
                  </a:lnTo>
                  <a:lnTo>
                    <a:pt x="8464296" y="2868422"/>
                  </a:lnTo>
                  <a:lnTo>
                    <a:pt x="8476996" y="2868422"/>
                  </a:lnTo>
                  <a:lnTo>
                    <a:pt x="8476996" y="38354"/>
                  </a:lnTo>
                  <a:close/>
                </a:path>
                <a:path w="8502650" h="2907029">
                  <a:moveTo>
                    <a:pt x="8476996" y="25400"/>
                  </a:moveTo>
                  <a:lnTo>
                    <a:pt x="25400" y="25400"/>
                  </a:lnTo>
                  <a:lnTo>
                    <a:pt x="25400" y="38100"/>
                  </a:lnTo>
                  <a:lnTo>
                    <a:pt x="25400" y="2868930"/>
                  </a:lnTo>
                  <a:lnTo>
                    <a:pt x="25400" y="2881630"/>
                  </a:lnTo>
                  <a:lnTo>
                    <a:pt x="8476996" y="2881630"/>
                  </a:lnTo>
                  <a:lnTo>
                    <a:pt x="8476996" y="2868930"/>
                  </a:lnTo>
                  <a:lnTo>
                    <a:pt x="38100" y="2868930"/>
                  </a:lnTo>
                  <a:lnTo>
                    <a:pt x="38100" y="38100"/>
                  </a:lnTo>
                  <a:lnTo>
                    <a:pt x="8476996" y="38100"/>
                  </a:lnTo>
                  <a:lnTo>
                    <a:pt x="8476996" y="25400"/>
                  </a:lnTo>
                  <a:close/>
                </a:path>
                <a:path w="8502650" h="2907029">
                  <a:moveTo>
                    <a:pt x="8502396" y="0"/>
                  </a:moveTo>
                  <a:lnTo>
                    <a:pt x="8489696" y="0"/>
                  </a:lnTo>
                  <a:lnTo>
                    <a:pt x="8489696" y="12700"/>
                  </a:lnTo>
                  <a:lnTo>
                    <a:pt x="8489696" y="2894330"/>
                  </a:lnTo>
                  <a:lnTo>
                    <a:pt x="12700" y="289433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8489696" y="12700"/>
                  </a:lnTo>
                  <a:lnTo>
                    <a:pt x="8489696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894330"/>
                  </a:lnTo>
                  <a:lnTo>
                    <a:pt x="0" y="2907030"/>
                  </a:lnTo>
                  <a:lnTo>
                    <a:pt x="8502396" y="2907030"/>
                  </a:lnTo>
                  <a:lnTo>
                    <a:pt x="8502396" y="2894330"/>
                  </a:lnTo>
                  <a:lnTo>
                    <a:pt x="8502396" y="12700"/>
                  </a:lnTo>
                  <a:lnTo>
                    <a:pt x="850239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54990" y="2866660"/>
            <a:ext cx="8034020" cy="1734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3175" algn="ctr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Nepotrebno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prolaženje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laboratorijom, izlaženje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 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ponovno</a:t>
            </a:r>
            <a:r>
              <a:rPr sz="2800" spc="-7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ulaženje</a:t>
            </a:r>
            <a:r>
              <a:rPr sz="2800" spc="-5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strogo</a:t>
            </a:r>
            <a:r>
              <a:rPr sz="2800" spc="-5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izbegavati,</a:t>
            </a:r>
            <a:r>
              <a:rPr sz="2800" spc="-3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jer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se</a:t>
            </a:r>
            <a:r>
              <a:rPr sz="2800" spc="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time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podižu </a:t>
            </a:r>
            <a:r>
              <a:rPr sz="2800" spc="-6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bakterije</a:t>
            </a:r>
            <a:r>
              <a:rPr sz="2800" spc="-5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poda,</a:t>
            </a:r>
            <a:r>
              <a:rPr sz="2800" spc="-3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odeće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 drugih</a:t>
            </a:r>
            <a:r>
              <a:rPr sz="2800" spc="-3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površina</a:t>
            </a:r>
            <a:r>
              <a:rPr sz="2800" spc="-5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u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vazduh,</a:t>
            </a:r>
            <a:r>
              <a:rPr sz="2800" spc="-6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što </a:t>
            </a:r>
            <a:r>
              <a:rPr sz="2800" spc="-6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često</a:t>
            </a:r>
            <a:r>
              <a:rPr sz="2800" spc="-5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dovodi</a:t>
            </a:r>
            <a:r>
              <a:rPr sz="2800" spc="-5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do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kontaminacije.</a:t>
            </a:r>
            <a:endParaRPr sz="28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12" name="object 3">
            <a:extLst>
              <a:ext uri="{FF2B5EF4-FFF2-40B4-BE49-F238E27FC236}">
                <a16:creationId xmlns="" xmlns:a16="http://schemas.microsoft.com/office/drawing/2014/main" id="{AC6ABF4A-96AE-4F78-9059-1D71CA079B28}"/>
              </a:ext>
            </a:extLst>
          </p:cNvPr>
          <p:cNvGrpSpPr/>
          <p:nvPr/>
        </p:nvGrpSpPr>
        <p:grpSpPr>
          <a:xfrm>
            <a:off x="428625" y="609600"/>
            <a:ext cx="8286750" cy="1316355"/>
            <a:chOff x="401573" y="1041592"/>
            <a:chExt cx="8286750" cy="1316355"/>
          </a:xfrm>
        </p:grpSpPr>
        <p:sp>
          <p:nvSpPr>
            <p:cNvPr id="13" name="object 4">
              <a:extLst>
                <a:ext uri="{FF2B5EF4-FFF2-40B4-BE49-F238E27FC236}">
                  <a16:creationId xmlns="" xmlns:a16="http://schemas.microsoft.com/office/drawing/2014/main" id="{2E9B7761-5C6D-4578-8F4F-05929CA35A08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14" name="object 5">
              <a:extLst>
                <a:ext uri="{FF2B5EF4-FFF2-40B4-BE49-F238E27FC236}">
                  <a16:creationId xmlns="" xmlns:a16="http://schemas.microsoft.com/office/drawing/2014/main" id="{9EE14322-8732-4073-9EAC-834E32A15700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1B6786C-DEC3-4030-9240-CDEF3E0943AC}"/>
              </a:ext>
            </a:extLst>
          </p:cNvPr>
          <p:cNvSpPr txBox="1"/>
          <p:nvPr/>
        </p:nvSpPr>
        <p:spPr>
          <a:xfrm>
            <a:off x="1943100" y="746474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PONAŠANJA U  LABORATORIJI</a:t>
            </a:r>
          </a:p>
          <a:p>
            <a:pPr algn="ctr"/>
            <a:endParaRPr lang="sr-Latn-RS" sz="28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DB56AEB-BE69-4375-93A0-2FEEEDDBC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56" y="372538"/>
            <a:ext cx="6421488" cy="6112923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="" xmlns:a16="http://schemas.microsoft.com/office/drawing/2014/main" id="{8F3DEAB4-A418-40D4-9D0D-449FE24CC9C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84119" y="1341120"/>
            <a:ext cx="3809999" cy="3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7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405D31-8FFD-4BC1-BD50-5004E2AB2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="" xmlns:a16="http://schemas.microsoft.com/office/drawing/2014/main" id="{D6FF5CF0-CD91-45A9-AC3C-AD52CA67CAB1}"/>
              </a:ext>
            </a:extLst>
          </p:cNvPr>
          <p:cNvSpPr/>
          <p:nvPr/>
        </p:nvSpPr>
        <p:spPr>
          <a:xfrm>
            <a:off x="2497755" y="1201136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5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4266" y="2193740"/>
            <a:ext cx="8368284" cy="43217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270" rIns="0" bIns="0" rtlCol="0">
            <a:spAutoFit/>
          </a:bodyPr>
          <a:lstStyle/>
          <a:p>
            <a:pPr marL="396875">
              <a:lnSpc>
                <a:spcPct val="100000"/>
              </a:lnSpc>
            </a:pPr>
            <a:r>
              <a:rPr sz="2800" b="1" spc="-5" dirty="0" err="1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Zabranjeno</a:t>
            </a:r>
            <a:r>
              <a:rPr sz="2800" b="1" spc="-5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je</a:t>
            </a:r>
            <a:r>
              <a:rPr sz="2800" b="1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sedenje</a:t>
            </a:r>
            <a:r>
              <a:rPr sz="2800" b="1" spc="-5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na</a:t>
            </a:r>
            <a:r>
              <a:rPr sz="2800" b="1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laboratorijskim</a:t>
            </a:r>
            <a:r>
              <a:rPr sz="2800" b="1" spc="-3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stolovima</a:t>
            </a:r>
            <a:endParaRPr sz="28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="" xmlns:a16="http://schemas.microsoft.com/office/drawing/2014/main" id="{AFBDD21F-4A38-4088-A35C-15BA4BD2F5CF}"/>
              </a:ext>
            </a:extLst>
          </p:cNvPr>
          <p:cNvGrpSpPr/>
          <p:nvPr/>
        </p:nvGrpSpPr>
        <p:grpSpPr>
          <a:xfrm>
            <a:off x="685800" y="457200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="" xmlns:a16="http://schemas.microsoft.com/office/drawing/2014/main" id="{128EE1A3-181B-4D85-B5D5-35F78CF87C55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="" xmlns:a16="http://schemas.microsoft.com/office/drawing/2014/main" id="{7814DE07-1A9A-40A7-A048-1C2F0E190732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94C02C1-1FCC-47C1-874B-33F4BF1AE074}"/>
              </a:ext>
            </a:extLst>
          </p:cNvPr>
          <p:cNvSpPr txBox="1"/>
          <p:nvPr/>
        </p:nvSpPr>
        <p:spPr>
          <a:xfrm>
            <a:off x="2209800" y="685800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PONAŠANJA U  LABORATORIJI</a:t>
            </a:r>
          </a:p>
          <a:p>
            <a:pPr algn="ctr"/>
            <a:endParaRPr lang="sr-Latn-RS" sz="2800" b="1" dirty="0">
              <a:latin typeface="Garamond" panose="020204040303010108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BE7E473-79EB-41A7-BFD2-47B30F085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748856"/>
            <a:ext cx="4076700" cy="407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39A8780-495A-4187-A649-0192E3B2E4D4}"/>
              </a:ext>
            </a:extLst>
          </p:cNvPr>
          <p:cNvSpPr/>
          <p:nvPr/>
        </p:nvSpPr>
        <p:spPr>
          <a:xfrm>
            <a:off x="1143000" y="2438400"/>
            <a:ext cx="6858000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Neupotrebljene</a:t>
            </a:r>
            <a:r>
              <a:rPr lang="sr-Latn-R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bakterijske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kulture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i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podloge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kao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i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razvijene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kulture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bakterija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iz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prethodnih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vežbi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moraju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stajati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na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vidljivom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mestu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radnog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stola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i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ne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smeju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se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koristiti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za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eksperiment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bez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dozvole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asistenta</a:t>
            </a:r>
            <a:endParaRPr lang="en-US" sz="2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grpSp>
        <p:nvGrpSpPr>
          <p:cNvPr id="6" name="object 3">
            <a:extLst>
              <a:ext uri="{FF2B5EF4-FFF2-40B4-BE49-F238E27FC236}">
                <a16:creationId xmlns="" xmlns:a16="http://schemas.microsoft.com/office/drawing/2014/main" id="{E85F32A9-51FC-4300-A067-8CED99D23E71}"/>
              </a:ext>
            </a:extLst>
          </p:cNvPr>
          <p:cNvGrpSpPr/>
          <p:nvPr/>
        </p:nvGrpSpPr>
        <p:grpSpPr>
          <a:xfrm>
            <a:off x="428625" y="609600"/>
            <a:ext cx="8286750" cy="1316355"/>
            <a:chOff x="401573" y="1041592"/>
            <a:chExt cx="8286750" cy="1316355"/>
          </a:xfrm>
        </p:grpSpPr>
        <p:sp>
          <p:nvSpPr>
            <p:cNvPr id="7" name="object 4">
              <a:extLst>
                <a:ext uri="{FF2B5EF4-FFF2-40B4-BE49-F238E27FC236}">
                  <a16:creationId xmlns="" xmlns:a16="http://schemas.microsoft.com/office/drawing/2014/main" id="{9D7E1728-CE46-4598-B6E7-B7671FE64E94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="" xmlns:a16="http://schemas.microsoft.com/office/drawing/2014/main" id="{BA301165-E5D3-4413-9EAF-494C0F7D5076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F847575-D557-4037-9DB2-45410045353B}"/>
              </a:ext>
            </a:extLst>
          </p:cNvPr>
          <p:cNvSpPr txBox="1"/>
          <p:nvPr/>
        </p:nvSpPr>
        <p:spPr>
          <a:xfrm>
            <a:off x="1943100" y="768246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PONAŠANJA U  LABORATORIJI</a:t>
            </a:r>
          </a:p>
          <a:p>
            <a:pPr algn="ctr"/>
            <a:endParaRPr lang="sr-Latn-RS" sz="28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76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DFC1ACE-88BE-4CB2-AC96-C948F7DF8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04800"/>
            <a:ext cx="8204200" cy="615315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="" xmlns:a16="http://schemas.microsoft.com/office/drawing/2014/main" id="{D167ECE1-455D-49F2-B7A5-0B8DEAE6F286}"/>
              </a:ext>
            </a:extLst>
          </p:cNvPr>
          <p:cNvSpPr/>
          <p:nvPr/>
        </p:nvSpPr>
        <p:spPr>
          <a:xfrm>
            <a:off x="2497756" y="1201136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5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7D928B2-C597-42EA-ABDC-01E516908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58632"/>
            <a:ext cx="5706891" cy="42801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13F708F-E447-46E6-9037-790306DB7154}"/>
              </a:ext>
            </a:extLst>
          </p:cNvPr>
          <p:cNvSpPr txBox="1"/>
          <p:nvPr/>
        </p:nvSpPr>
        <p:spPr>
          <a:xfrm>
            <a:off x="152400" y="1219200"/>
            <a:ext cx="2590800" cy="19159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Dugu kosu treba vezati, nakit s ruku odložiti</a:t>
            </a:r>
            <a:endParaRPr lang="sr-Latn-R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4343400" y="1358633"/>
            <a:ext cx="3760398" cy="4432568"/>
          </a:xfrm>
          <a:custGeom>
            <a:avLst/>
            <a:gdLst/>
            <a:ahLst/>
            <a:cxnLst/>
            <a:rect l="l" t="t" r="r" b="b"/>
            <a:pathLst>
              <a:path w="3931285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FC1B525-2FD7-48FD-AC41-F04744748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45" y="1371599"/>
            <a:ext cx="5892800" cy="4419601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="" xmlns:a16="http://schemas.microsoft.com/office/drawing/2014/main" id="{2B79927E-6E5E-4842-9E01-C649AC53CB4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21846" y="1547996"/>
            <a:ext cx="3129893" cy="3901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35384D09-DA75-4F57-8459-57B3E419AE47}"/>
              </a:ext>
            </a:extLst>
          </p:cNvPr>
          <p:cNvSpPr/>
          <p:nvPr/>
        </p:nvSpPr>
        <p:spPr>
          <a:xfrm>
            <a:off x="304800" y="1333500"/>
            <a:ext cx="7924800" cy="1752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spc="-5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Laboratorija</a:t>
            </a:r>
            <a:r>
              <a:rPr lang="en-US" sz="2800" i="1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10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može</a:t>
            </a:r>
            <a:r>
              <a:rPr lang="en-US" sz="2800" spc="-5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da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5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bude</a:t>
            </a:r>
            <a:r>
              <a:rPr lang="en-US" sz="2800" spc="-5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5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opasno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5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mesto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5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naročito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5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ako</a:t>
            </a:r>
            <a:r>
              <a:rPr lang="en-US" sz="2800" spc="5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655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se</a:t>
            </a:r>
            <a:r>
              <a:rPr lang="en-US" sz="2800" spc="5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u</a:t>
            </a:r>
            <a:r>
              <a:rPr lang="en-US" sz="2800" spc="5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10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njoj</a:t>
            </a:r>
            <a:r>
              <a:rPr lang="en-US" sz="2800" spc="-5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radi</a:t>
            </a:r>
            <a:r>
              <a:rPr lang="en-US" sz="2800" spc="5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5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nemarno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i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10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nepažljivo</a:t>
            </a:r>
            <a:r>
              <a:rPr lang="en-US" sz="2800" spc="-1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. </a:t>
            </a:r>
            <a:r>
              <a:rPr lang="en-US" sz="2800" spc="-10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Samo</a:t>
            </a:r>
            <a:r>
              <a:rPr lang="en-US" sz="2800" spc="-1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10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ovlašćene</a:t>
            </a:r>
            <a:r>
              <a:rPr lang="en-US" sz="2800" spc="-1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10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osobe</a:t>
            </a:r>
            <a:r>
              <a:rPr lang="en-US" sz="2800" spc="-1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10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smeju</a:t>
            </a:r>
            <a:r>
              <a:rPr lang="en-US" sz="2800" spc="-1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10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imati</a:t>
            </a:r>
            <a:r>
              <a:rPr lang="en-US" sz="2800" spc="-1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10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pristup</a:t>
            </a:r>
            <a:r>
              <a:rPr lang="en-US" sz="2800" spc="-1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800" spc="-10" dirty="0" err="1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laboratoriji</a:t>
            </a:r>
            <a:r>
              <a:rPr lang="en-US" sz="2800" spc="-1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.</a:t>
            </a:r>
            <a:endParaRPr lang="en-US" sz="2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16" name="object 7">
            <a:extLst>
              <a:ext uri="{FF2B5EF4-FFF2-40B4-BE49-F238E27FC236}">
                <a16:creationId xmlns="" xmlns:a16="http://schemas.microsoft.com/office/drawing/2014/main" id="{7A3740DA-1143-4776-8F02-DD880E7AE09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3429000"/>
            <a:ext cx="3657600" cy="2895600"/>
          </a:xfrm>
          <a:prstGeom prst="rect">
            <a:avLst/>
          </a:prstGeom>
        </p:spPr>
      </p:pic>
      <p:pic>
        <p:nvPicPr>
          <p:cNvPr id="17" name="object 5">
            <a:extLst>
              <a:ext uri="{FF2B5EF4-FFF2-40B4-BE49-F238E27FC236}">
                <a16:creationId xmlns="" xmlns:a16="http://schemas.microsoft.com/office/drawing/2014/main" id="{91C69523-F27E-4E89-9DE4-D4466492C8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05400" y="3429000"/>
            <a:ext cx="2837675" cy="2895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027C9EC-7920-429B-B507-10466C9CC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514">
            <a:off x="7190500" y="-126659"/>
            <a:ext cx="2016579" cy="217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0916" y="2711450"/>
            <a:ext cx="8357870" cy="208788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4100" dirty="0">
              <a:latin typeface="Times New Roman"/>
              <a:cs typeface="Times New Roman"/>
            </a:endParaRPr>
          </a:p>
          <a:p>
            <a:pPr marL="1213485" marR="443230" indent="-771525">
              <a:lnSpc>
                <a:spcPct val="100000"/>
              </a:lnSpc>
            </a:pPr>
            <a:r>
              <a:rPr sz="3200" b="1" spc="-15" dirty="0">
                <a:solidFill>
                  <a:srgbClr val="1D2937"/>
                </a:solidFill>
                <a:latin typeface="Calibri"/>
                <a:cs typeface="Calibri"/>
              </a:rPr>
              <a:t>Studenti</a:t>
            </a:r>
            <a:r>
              <a:rPr sz="3200" b="1" spc="55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1D2937"/>
                </a:solidFill>
                <a:latin typeface="Calibri"/>
                <a:cs typeface="Calibri"/>
              </a:rPr>
              <a:t>se</a:t>
            </a:r>
            <a:r>
              <a:rPr sz="3200" b="1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1D2937"/>
                </a:solidFill>
                <a:latin typeface="Calibri"/>
                <a:cs typeface="Calibri"/>
              </a:rPr>
              <a:t>moraju</a:t>
            </a:r>
            <a:r>
              <a:rPr sz="3200" b="1" spc="20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1D2937"/>
                </a:solidFill>
                <a:latin typeface="Calibri"/>
                <a:cs typeface="Calibri"/>
              </a:rPr>
              <a:t>strogo</a:t>
            </a:r>
            <a:r>
              <a:rPr sz="3200" b="1" spc="35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1D2937"/>
                </a:solidFill>
                <a:latin typeface="Calibri"/>
                <a:cs typeface="Calibri"/>
              </a:rPr>
              <a:t>pridržavati</a:t>
            </a:r>
            <a:r>
              <a:rPr sz="3200" b="1" spc="55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1D2937"/>
                </a:solidFill>
                <a:latin typeface="Calibri"/>
                <a:cs typeface="Calibri"/>
              </a:rPr>
              <a:t>pravila </a:t>
            </a:r>
            <a:r>
              <a:rPr sz="3200" b="1" spc="-705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3200" b="1" spc="-30" dirty="0">
                <a:solidFill>
                  <a:srgbClr val="1D2937"/>
                </a:solidFill>
                <a:latin typeface="Calibri"/>
                <a:cs typeface="Calibri"/>
              </a:rPr>
              <a:t>tehnike</a:t>
            </a:r>
            <a:r>
              <a:rPr sz="3200" b="1" spc="40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1D2937"/>
                </a:solidFill>
                <a:latin typeface="Calibri"/>
                <a:cs typeface="Calibri"/>
              </a:rPr>
              <a:t>rada</a:t>
            </a:r>
            <a:r>
              <a:rPr sz="3200" b="1" spc="20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1D2937"/>
                </a:solidFill>
                <a:latin typeface="Calibri"/>
                <a:cs typeface="Calibri"/>
              </a:rPr>
              <a:t>sa</a:t>
            </a:r>
            <a:r>
              <a:rPr sz="3200" b="1" spc="-25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1D2937"/>
                </a:solidFill>
                <a:latin typeface="Calibri"/>
                <a:cs typeface="Calibri"/>
              </a:rPr>
              <a:t>biološkim</a:t>
            </a:r>
            <a:r>
              <a:rPr sz="3200" b="1" spc="10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1D2937"/>
                </a:solidFill>
                <a:latin typeface="Calibri"/>
                <a:cs typeface="Calibri"/>
              </a:rPr>
              <a:t>materijalom</a:t>
            </a:r>
            <a:endParaRPr sz="3200" dirty="0">
              <a:latin typeface="Calibri"/>
              <a:cs typeface="Calibri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="" xmlns:a16="http://schemas.microsoft.com/office/drawing/2014/main" id="{E52B8E23-00DB-4ED9-92F0-BF4652238F41}"/>
              </a:ext>
            </a:extLst>
          </p:cNvPr>
          <p:cNvGrpSpPr/>
          <p:nvPr/>
        </p:nvGrpSpPr>
        <p:grpSpPr>
          <a:xfrm>
            <a:off x="428625" y="609600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="" xmlns:a16="http://schemas.microsoft.com/office/drawing/2014/main" id="{09DD01AB-6DDB-4603-A63D-1DF02FA5B2DD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="" xmlns:a16="http://schemas.microsoft.com/office/drawing/2014/main" id="{4A0655AE-6DA4-4713-A22D-3955A3196B51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764F0B7-FC89-4A9C-840D-FF3EA7261A80}"/>
              </a:ext>
            </a:extLst>
          </p:cNvPr>
          <p:cNvSpPr txBox="1"/>
          <p:nvPr/>
        </p:nvSpPr>
        <p:spPr>
          <a:xfrm>
            <a:off x="2286000" y="944611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Garamond" panose="02020404030301010803" pitchFamily="18" charset="0"/>
              </a:rPr>
              <a:t>OPŠTA PRAVILA PONAŠANJA U  LABORATORIJI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2345" y="2485389"/>
            <a:ext cx="8395970" cy="2402840"/>
            <a:chOff x="482345" y="2485389"/>
            <a:chExt cx="8395970" cy="2402840"/>
          </a:xfrm>
        </p:grpSpPr>
        <p:sp>
          <p:nvSpPr>
            <p:cNvPr id="3" name="object 3"/>
            <p:cNvSpPr/>
            <p:nvPr/>
          </p:nvSpPr>
          <p:spPr>
            <a:xfrm>
              <a:off x="501395" y="2503931"/>
              <a:ext cx="8357870" cy="2365375"/>
            </a:xfrm>
            <a:custGeom>
              <a:avLst/>
              <a:gdLst/>
              <a:ahLst/>
              <a:cxnLst/>
              <a:rect l="l" t="t" r="r" b="b"/>
              <a:pathLst>
                <a:path w="8357870" h="2365375">
                  <a:moveTo>
                    <a:pt x="8357616" y="0"/>
                  </a:moveTo>
                  <a:lnTo>
                    <a:pt x="0" y="0"/>
                  </a:lnTo>
                  <a:lnTo>
                    <a:pt x="0" y="2365248"/>
                  </a:lnTo>
                  <a:lnTo>
                    <a:pt x="8357616" y="2365248"/>
                  </a:lnTo>
                  <a:lnTo>
                    <a:pt x="83576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2346" y="2485389"/>
              <a:ext cx="8395970" cy="2402840"/>
            </a:xfrm>
            <a:custGeom>
              <a:avLst/>
              <a:gdLst/>
              <a:ahLst/>
              <a:cxnLst/>
              <a:rect l="l" t="t" r="r" b="b"/>
              <a:pathLst>
                <a:path w="8395970" h="2402840">
                  <a:moveTo>
                    <a:pt x="8370316" y="25400"/>
                  </a:moveTo>
                  <a:lnTo>
                    <a:pt x="8357616" y="25400"/>
                  </a:lnTo>
                  <a:lnTo>
                    <a:pt x="8357616" y="38100"/>
                  </a:lnTo>
                  <a:lnTo>
                    <a:pt x="8357616" y="2364740"/>
                  </a:lnTo>
                  <a:lnTo>
                    <a:pt x="38100" y="2364740"/>
                  </a:lnTo>
                  <a:lnTo>
                    <a:pt x="38100" y="38100"/>
                  </a:lnTo>
                  <a:lnTo>
                    <a:pt x="8357616" y="38100"/>
                  </a:lnTo>
                  <a:lnTo>
                    <a:pt x="8357616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2364740"/>
                  </a:lnTo>
                  <a:lnTo>
                    <a:pt x="25400" y="2377440"/>
                  </a:lnTo>
                  <a:lnTo>
                    <a:pt x="8370316" y="2377440"/>
                  </a:lnTo>
                  <a:lnTo>
                    <a:pt x="8370316" y="2364752"/>
                  </a:lnTo>
                  <a:lnTo>
                    <a:pt x="8370316" y="38100"/>
                  </a:lnTo>
                  <a:lnTo>
                    <a:pt x="8370316" y="37604"/>
                  </a:lnTo>
                  <a:lnTo>
                    <a:pt x="8370316" y="25400"/>
                  </a:lnTo>
                  <a:close/>
                </a:path>
                <a:path w="8395970" h="2402840">
                  <a:moveTo>
                    <a:pt x="8395716" y="0"/>
                  </a:moveTo>
                  <a:lnTo>
                    <a:pt x="8383016" y="0"/>
                  </a:lnTo>
                  <a:lnTo>
                    <a:pt x="8383016" y="12700"/>
                  </a:lnTo>
                  <a:lnTo>
                    <a:pt x="8383016" y="2390140"/>
                  </a:lnTo>
                  <a:lnTo>
                    <a:pt x="12700" y="239014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8383016" y="12700"/>
                  </a:lnTo>
                  <a:lnTo>
                    <a:pt x="8383016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390140"/>
                  </a:lnTo>
                  <a:lnTo>
                    <a:pt x="0" y="2402840"/>
                  </a:lnTo>
                  <a:lnTo>
                    <a:pt x="8395716" y="2402840"/>
                  </a:lnTo>
                  <a:lnTo>
                    <a:pt x="8395716" y="2390140"/>
                  </a:lnTo>
                  <a:lnTo>
                    <a:pt x="8395716" y="12700"/>
                  </a:lnTo>
                  <a:lnTo>
                    <a:pt x="83957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79349" y="3024187"/>
            <a:ext cx="7999095" cy="1307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1D2937"/>
                </a:solidFill>
                <a:latin typeface="Calibri"/>
                <a:cs typeface="Calibri"/>
              </a:rPr>
              <a:t>Ne </a:t>
            </a:r>
            <a:r>
              <a:rPr sz="2800" b="1" spc="-10" dirty="0">
                <a:solidFill>
                  <a:srgbClr val="1D2937"/>
                </a:solidFill>
                <a:latin typeface="Calibri"/>
                <a:cs typeface="Calibri"/>
              </a:rPr>
              <a:t>stavljati </a:t>
            </a:r>
            <a:r>
              <a:rPr sz="2800" b="1" dirty="0">
                <a:solidFill>
                  <a:srgbClr val="1D2937"/>
                </a:solidFill>
                <a:latin typeface="Calibri"/>
                <a:cs typeface="Calibri"/>
              </a:rPr>
              <a:t>upotrebljene </a:t>
            </a:r>
            <a:r>
              <a:rPr sz="2800" b="1" spc="-5" dirty="0">
                <a:solidFill>
                  <a:srgbClr val="1D2937"/>
                </a:solidFill>
                <a:latin typeface="Calibri"/>
                <a:cs typeface="Calibri"/>
              </a:rPr>
              <a:t>instrumente </a:t>
            </a:r>
            <a:r>
              <a:rPr sz="2800" b="1" dirty="0">
                <a:solidFill>
                  <a:srgbClr val="1D2937"/>
                </a:solidFill>
                <a:latin typeface="Calibri"/>
                <a:cs typeface="Calibri"/>
              </a:rPr>
              <a:t>i stakleni </a:t>
            </a:r>
            <a:r>
              <a:rPr sz="2800" b="1" spc="5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D2937"/>
                </a:solidFill>
                <a:latin typeface="Calibri"/>
                <a:cs typeface="Calibri"/>
              </a:rPr>
              <a:t>materijal</a:t>
            </a:r>
            <a:r>
              <a:rPr sz="2800" b="1" spc="-55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2800" b="1" spc="5" dirty="0">
                <a:solidFill>
                  <a:srgbClr val="1D2937"/>
                </a:solidFill>
                <a:latin typeface="Calibri"/>
                <a:cs typeface="Calibri"/>
              </a:rPr>
              <a:t>na</a:t>
            </a:r>
            <a:r>
              <a:rPr sz="2800" b="1" spc="-30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1D2937"/>
                </a:solidFill>
                <a:latin typeface="Calibri"/>
                <a:cs typeface="Calibri"/>
              </a:rPr>
              <a:t>radnu</a:t>
            </a:r>
            <a:r>
              <a:rPr sz="2800" b="1" spc="-30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D2937"/>
                </a:solidFill>
                <a:latin typeface="Calibri"/>
                <a:cs typeface="Calibri"/>
              </a:rPr>
              <a:t>površinu,</a:t>
            </a:r>
            <a:r>
              <a:rPr sz="2800" b="1" spc="-85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1D2937"/>
                </a:solidFill>
                <a:latin typeface="Calibri"/>
                <a:cs typeface="Calibri"/>
              </a:rPr>
              <a:t>već</a:t>
            </a:r>
            <a:r>
              <a:rPr sz="2800" b="1" spc="15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D2937"/>
                </a:solidFill>
                <a:latin typeface="Calibri"/>
                <a:cs typeface="Calibri"/>
              </a:rPr>
              <a:t>u</a:t>
            </a:r>
            <a:r>
              <a:rPr sz="2800" b="1" spc="-5" dirty="0">
                <a:solidFill>
                  <a:srgbClr val="1D2937"/>
                </a:solidFill>
                <a:latin typeface="Calibri"/>
                <a:cs typeface="Calibri"/>
              </a:rPr>
              <a:t> za</a:t>
            </a:r>
            <a:r>
              <a:rPr sz="2800" b="1" spc="-30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1D2937"/>
                </a:solidFill>
                <a:latin typeface="Calibri"/>
                <a:cs typeface="Calibri"/>
              </a:rPr>
              <a:t>to</a:t>
            </a:r>
            <a:r>
              <a:rPr sz="2800" b="1" spc="-15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D2937"/>
                </a:solidFill>
                <a:latin typeface="Calibri"/>
                <a:cs typeface="Calibri"/>
              </a:rPr>
              <a:t>pripremljene</a:t>
            </a:r>
            <a:r>
              <a:rPr sz="2800" b="1" spc="-85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D2937"/>
                </a:solidFill>
                <a:latin typeface="Calibri"/>
                <a:cs typeface="Calibri"/>
              </a:rPr>
              <a:t>i </a:t>
            </a:r>
            <a:r>
              <a:rPr sz="2800" b="1" spc="-615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D2937"/>
                </a:solidFill>
                <a:latin typeface="Calibri"/>
                <a:cs typeface="Calibri"/>
              </a:rPr>
              <a:t>označene</a:t>
            </a:r>
            <a:r>
              <a:rPr sz="2800" b="1" spc="-60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2800" b="1" spc="5" dirty="0">
                <a:solidFill>
                  <a:srgbClr val="1D2937"/>
                </a:solidFill>
                <a:latin typeface="Calibri"/>
                <a:cs typeface="Calibri"/>
              </a:rPr>
              <a:t>posude</a:t>
            </a:r>
            <a:r>
              <a:rPr sz="2800" b="1" spc="-80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2800" b="1" spc="5" dirty="0">
                <a:solidFill>
                  <a:srgbClr val="1D2937"/>
                </a:solidFill>
                <a:latin typeface="Calibri"/>
                <a:cs typeface="Calibri"/>
              </a:rPr>
              <a:t>sa</a:t>
            </a:r>
            <a:r>
              <a:rPr sz="2800" b="1" spc="-5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1D2937"/>
                </a:solidFill>
                <a:latin typeface="Calibri"/>
                <a:cs typeface="Calibri"/>
              </a:rPr>
              <a:t>dezinfekcionim</a:t>
            </a:r>
            <a:r>
              <a:rPr sz="2800" b="1" spc="-85" dirty="0">
                <a:solidFill>
                  <a:srgbClr val="1D2937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1D2937"/>
                </a:solidFill>
                <a:latin typeface="Calibri"/>
                <a:cs typeface="Calibri"/>
              </a:rPr>
              <a:t>sredstvom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0" name="object 3">
            <a:extLst>
              <a:ext uri="{FF2B5EF4-FFF2-40B4-BE49-F238E27FC236}">
                <a16:creationId xmlns="" xmlns:a16="http://schemas.microsoft.com/office/drawing/2014/main" id="{033B29ED-116E-4B4A-B368-F5937D780009}"/>
              </a:ext>
            </a:extLst>
          </p:cNvPr>
          <p:cNvGrpSpPr/>
          <p:nvPr/>
        </p:nvGrpSpPr>
        <p:grpSpPr>
          <a:xfrm>
            <a:off x="428625" y="522586"/>
            <a:ext cx="8286750" cy="1316355"/>
            <a:chOff x="401573" y="1041592"/>
            <a:chExt cx="8286750" cy="1316355"/>
          </a:xfrm>
        </p:grpSpPr>
        <p:sp>
          <p:nvSpPr>
            <p:cNvPr id="11" name="object 4">
              <a:extLst>
                <a:ext uri="{FF2B5EF4-FFF2-40B4-BE49-F238E27FC236}">
                  <a16:creationId xmlns="" xmlns:a16="http://schemas.microsoft.com/office/drawing/2014/main" id="{960E8D64-D3B3-419A-B40C-765B9ABCF812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12" name="object 5">
              <a:extLst>
                <a:ext uri="{FF2B5EF4-FFF2-40B4-BE49-F238E27FC236}">
                  <a16:creationId xmlns="" xmlns:a16="http://schemas.microsoft.com/office/drawing/2014/main" id="{CD5BD0B2-7714-4F5A-A01C-5A5782A55395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0661C35-F74F-476F-947A-56688B98A74D}"/>
              </a:ext>
            </a:extLst>
          </p:cNvPr>
          <p:cNvSpPr txBox="1"/>
          <p:nvPr/>
        </p:nvSpPr>
        <p:spPr>
          <a:xfrm>
            <a:off x="2286000" y="79383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Garamond" panose="02020404030301010803" pitchFamily="18" charset="0"/>
              </a:rPr>
              <a:t>OPŠTA PRAVILA PONAŠANJA U  LABORATORIJI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6488"/>
            <a:ext cx="9143999" cy="514502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497756" y="1201136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5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6488"/>
            <a:ext cx="9143999" cy="514502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497756" y="1201136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5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1019" y="3070860"/>
            <a:ext cx="8357870" cy="98680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905" rIns="0" bIns="0" rtlCol="0">
            <a:spAutoFit/>
          </a:bodyPr>
          <a:lstStyle/>
          <a:p>
            <a:pPr marL="3216910" marR="512445" indent="-2703830">
              <a:lnSpc>
                <a:spcPct val="100000"/>
              </a:lnSpc>
            </a:pPr>
            <a:r>
              <a:rPr sz="3200" spc="-25" dirty="0" err="1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Instrumente</a:t>
            </a:r>
            <a:r>
              <a:rPr sz="3200" spc="9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odlagati</a:t>
            </a:r>
            <a:r>
              <a:rPr sz="32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na</a:t>
            </a:r>
            <a:r>
              <a:rPr sz="3200" spc="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mesta</a:t>
            </a:r>
            <a:r>
              <a:rPr sz="3200" spc="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koja</a:t>
            </a:r>
            <a:r>
              <a:rPr sz="32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su</a:t>
            </a:r>
            <a:r>
              <a:rPr sz="32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3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za</a:t>
            </a:r>
            <a:r>
              <a:rPr sz="32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to </a:t>
            </a:r>
            <a:r>
              <a:rPr sz="3200" spc="-7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predviđena</a:t>
            </a:r>
            <a:endParaRPr sz="32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="" xmlns:a16="http://schemas.microsoft.com/office/drawing/2014/main" id="{B5C8A666-BD02-4B3A-A816-C2C51E6F59D5}"/>
              </a:ext>
            </a:extLst>
          </p:cNvPr>
          <p:cNvGrpSpPr/>
          <p:nvPr/>
        </p:nvGrpSpPr>
        <p:grpSpPr>
          <a:xfrm>
            <a:off x="428625" y="533400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="" xmlns:a16="http://schemas.microsoft.com/office/drawing/2014/main" id="{BF473BE4-9219-41D7-9849-DA0E07F2B8DB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="" xmlns:a16="http://schemas.microsoft.com/office/drawing/2014/main" id="{F1DFA19A-C049-4AF3-88F5-A7C6B81F6C09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4DE6F0B-0231-4ED7-8BEB-20BE6AC0645D}"/>
              </a:ext>
            </a:extLst>
          </p:cNvPr>
          <p:cNvSpPr txBox="1"/>
          <p:nvPr/>
        </p:nvSpPr>
        <p:spPr>
          <a:xfrm>
            <a:off x="2133600" y="762000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Garamond" panose="02020404030301010803" pitchFamily="18" charset="0"/>
              </a:rPr>
              <a:t>OPŠTA PRAVILA PONAŠANJA U  LABORATORIJI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9488" y="0"/>
            <a:ext cx="5145023" cy="6858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0" y="1478280"/>
            <a:ext cx="3809999" cy="390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7463" y="2155825"/>
            <a:ext cx="8395970" cy="1940179"/>
            <a:chOff x="482345" y="2054860"/>
            <a:chExt cx="8395970" cy="2546350"/>
          </a:xfrm>
        </p:grpSpPr>
        <p:sp>
          <p:nvSpPr>
            <p:cNvPr id="3" name="object 3"/>
            <p:cNvSpPr/>
            <p:nvPr/>
          </p:nvSpPr>
          <p:spPr>
            <a:xfrm>
              <a:off x="501395" y="2074164"/>
              <a:ext cx="8357870" cy="2508885"/>
            </a:xfrm>
            <a:custGeom>
              <a:avLst/>
              <a:gdLst/>
              <a:ahLst/>
              <a:cxnLst/>
              <a:rect l="l" t="t" r="r" b="b"/>
              <a:pathLst>
                <a:path w="8357870" h="2508885">
                  <a:moveTo>
                    <a:pt x="8357616" y="0"/>
                  </a:moveTo>
                  <a:lnTo>
                    <a:pt x="0" y="0"/>
                  </a:lnTo>
                  <a:lnTo>
                    <a:pt x="0" y="2508504"/>
                  </a:lnTo>
                  <a:lnTo>
                    <a:pt x="8357616" y="2508504"/>
                  </a:lnTo>
                  <a:lnTo>
                    <a:pt x="83576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2346" y="2054859"/>
              <a:ext cx="8395970" cy="2546350"/>
            </a:xfrm>
            <a:custGeom>
              <a:avLst/>
              <a:gdLst/>
              <a:ahLst/>
              <a:cxnLst/>
              <a:rect l="l" t="t" r="r" b="b"/>
              <a:pathLst>
                <a:path w="8395970" h="2546350">
                  <a:moveTo>
                    <a:pt x="8370316" y="25400"/>
                  </a:moveTo>
                  <a:lnTo>
                    <a:pt x="25400" y="25400"/>
                  </a:lnTo>
                  <a:lnTo>
                    <a:pt x="25400" y="38100"/>
                  </a:lnTo>
                  <a:lnTo>
                    <a:pt x="25400" y="2508250"/>
                  </a:lnTo>
                  <a:lnTo>
                    <a:pt x="25400" y="2520950"/>
                  </a:lnTo>
                  <a:lnTo>
                    <a:pt x="8370316" y="2520950"/>
                  </a:lnTo>
                  <a:lnTo>
                    <a:pt x="8370316" y="2508758"/>
                  </a:lnTo>
                  <a:lnTo>
                    <a:pt x="8370316" y="2508250"/>
                  </a:lnTo>
                  <a:lnTo>
                    <a:pt x="8370316" y="38354"/>
                  </a:lnTo>
                  <a:lnTo>
                    <a:pt x="8357616" y="38354"/>
                  </a:lnTo>
                  <a:lnTo>
                    <a:pt x="8357616" y="2508250"/>
                  </a:lnTo>
                  <a:lnTo>
                    <a:pt x="38100" y="2508250"/>
                  </a:lnTo>
                  <a:lnTo>
                    <a:pt x="38100" y="38100"/>
                  </a:lnTo>
                  <a:lnTo>
                    <a:pt x="8370316" y="38100"/>
                  </a:lnTo>
                  <a:lnTo>
                    <a:pt x="8370316" y="25400"/>
                  </a:lnTo>
                  <a:close/>
                </a:path>
                <a:path w="8395970" h="2546350">
                  <a:moveTo>
                    <a:pt x="8395716" y="0"/>
                  </a:moveTo>
                  <a:lnTo>
                    <a:pt x="8383016" y="0"/>
                  </a:lnTo>
                  <a:lnTo>
                    <a:pt x="8383016" y="12700"/>
                  </a:lnTo>
                  <a:lnTo>
                    <a:pt x="8383016" y="2533650"/>
                  </a:lnTo>
                  <a:lnTo>
                    <a:pt x="12700" y="253365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8383016" y="12700"/>
                  </a:lnTo>
                  <a:lnTo>
                    <a:pt x="8383016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533650"/>
                  </a:lnTo>
                  <a:lnTo>
                    <a:pt x="0" y="2546350"/>
                  </a:lnTo>
                  <a:lnTo>
                    <a:pt x="8395716" y="2546350"/>
                  </a:lnTo>
                  <a:lnTo>
                    <a:pt x="8395716" y="2533650"/>
                  </a:lnTo>
                  <a:lnTo>
                    <a:pt x="8395716" y="12700"/>
                  </a:lnTo>
                  <a:lnTo>
                    <a:pt x="83957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62771" y="2592387"/>
            <a:ext cx="7630795" cy="15036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175">
              <a:lnSpc>
                <a:spcPct val="100000"/>
              </a:lnSpc>
              <a:spcBef>
                <a:spcPts val="105"/>
              </a:spcBef>
            </a:pPr>
            <a:r>
              <a:rPr sz="24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Radne</a:t>
            </a:r>
            <a:r>
              <a:rPr sz="2400" spc="-3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površine</a:t>
            </a:r>
            <a:r>
              <a:rPr sz="2400" spc="-4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pre</a:t>
            </a:r>
            <a:r>
              <a:rPr sz="2400" spc="-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</a:t>
            </a:r>
            <a:r>
              <a:rPr sz="24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nakon</a:t>
            </a:r>
            <a:r>
              <a:rPr sz="24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završetka</a:t>
            </a:r>
            <a:r>
              <a:rPr sz="2400" spc="-4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eksperimenta </a:t>
            </a:r>
            <a:r>
              <a:rPr sz="2400" spc="-6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dezinfikovati</a:t>
            </a:r>
            <a:r>
              <a:rPr sz="2400" spc="-3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(prebrisati</a:t>
            </a:r>
            <a:r>
              <a:rPr sz="2400" spc="-3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70%</a:t>
            </a:r>
            <a:r>
              <a:rPr sz="2400" spc="-5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alkoholom).</a:t>
            </a:r>
            <a:r>
              <a:rPr sz="2400" spc="-7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Alkohol</a:t>
            </a:r>
            <a:r>
              <a:rPr sz="2400" spc="-6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je </a:t>
            </a:r>
            <a:r>
              <a:rPr sz="2400" spc="-15" dirty="0" err="1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lako</a:t>
            </a:r>
            <a:r>
              <a:rPr sz="2400" spc="-4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zapaljiv</a:t>
            </a:r>
            <a:r>
              <a:rPr sz="2400" spc="-6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</a:t>
            </a:r>
            <a:r>
              <a:rPr sz="24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ne</a:t>
            </a:r>
            <a:r>
              <a:rPr sz="24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koristiti</a:t>
            </a:r>
            <a:r>
              <a:rPr sz="2400" spc="-7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-3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ga</a:t>
            </a:r>
            <a:r>
              <a:rPr sz="2400" spc="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uz</a:t>
            </a:r>
            <a:r>
              <a:rPr sz="2400" spc="-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otvoren</a:t>
            </a:r>
            <a:r>
              <a:rPr sz="2400" spc="-5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400" spc="5" dirty="0" err="1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plamen</a:t>
            </a:r>
            <a:r>
              <a:rPr sz="24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.</a:t>
            </a:r>
            <a:endParaRPr lang="sr-Latn-RS" sz="2400" spc="5" dirty="0">
              <a:solidFill>
                <a:srgbClr val="1D2937"/>
              </a:solidFill>
              <a:latin typeface="Garamond" panose="02020404030301010803" pitchFamily="18" charset="0"/>
              <a:cs typeface="Calibri"/>
            </a:endParaRPr>
          </a:p>
          <a:p>
            <a:pPr marL="12700" marR="5080" indent="3175">
              <a:lnSpc>
                <a:spcPct val="100000"/>
              </a:lnSpc>
              <a:spcBef>
                <a:spcPts val="105"/>
              </a:spcBef>
            </a:pPr>
            <a:endParaRPr sz="24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10" name="object 3">
            <a:extLst>
              <a:ext uri="{FF2B5EF4-FFF2-40B4-BE49-F238E27FC236}">
                <a16:creationId xmlns="" xmlns:a16="http://schemas.microsoft.com/office/drawing/2014/main" id="{C71A16AA-E9DD-4132-A5F7-210E5C059607}"/>
              </a:ext>
            </a:extLst>
          </p:cNvPr>
          <p:cNvGrpSpPr/>
          <p:nvPr/>
        </p:nvGrpSpPr>
        <p:grpSpPr>
          <a:xfrm>
            <a:off x="428625" y="381000"/>
            <a:ext cx="8286750" cy="1316355"/>
            <a:chOff x="401573" y="1041592"/>
            <a:chExt cx="8286750" cy="1316355"/>
          </a:xfrm>
        </p:grpSpPr>
        <p:sp>
          <p:nvSpPr>
            <p:cNvPr id="11" name="object 4">
              <a:extLst>
                <a:ext uri="{FF2B5EF4-FFF2-40B4-BE49-F238E27FC236}">
                  <a16:creationId xmlns="" xmlns:a16="http://schemas.microsoft.com/office/drawing/2014/main" id="{BF420B0E-7040-439F-84EC-21729A35EFA7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12" name="object 5">
              <a:extLst>
                <a:ext uri="{FF2B5EF4-FFF2-40B4-BE49-F238E27FC236}">
                  <a16:creationId xmlns="" xmlns:a16="http://schemas.microsoft.com/office/drawing/2014/main" id="{A48835F2-AABB-419A-995C-440ED24BD59F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261C7D7-00A8-4CBA-851B-FDBE1FB10ED4}"/>
              </a:ext>
            </a:extLst>
          </p:cNvPr>
          <p:cNvSpPr txBox="1"/>
          <p:nvPr/>
        </p:nvSpPr>
        <p:spPr>
          <a:xfrm>
            <a:off x="2286000" y="65225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Garamond" panose="02020404030301010803" pitchFamily="18" charset="0"/>
              </a:rPr>
              <a:t>OPŠTA PRAVILA PONAŠANJA U  LABORATORIJI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783" y="0"/>
            <a:ext cx="3855719" cy="68397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0215" y="0"/>
            <a:ext cx="3858767" cy="6857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20695" y="0"/>
            <a:ext cx="3855719" cy="6857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6999" y="1478280"/>
            <a:ext cx="3809999" cy="390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9DABF3C-DD8A-4C58-B9FE-31B52EF8CDC5}"/>
              </a:ext>
            </a:extLst>
          </p:cNvPr>
          <p:cNvSpPr/>
          <p:nvPr/>
        </p:nvSpPr>
        <p:spPr>
          <a:xfrm>
            <a:off x="990600" y="2971800"/>
            <a:ext cx="7315200" cy="1905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latin typeface="Garamond" panose="02020404030301010803" pitchFamily="18" charset="0"/>
              </a:rPr>
              <a:t>Radno mesto ostaviti čisto i spremno za sledeću vežbu, kako ne bi došlo do kontaminacije.</a:t>
            </a:r>
            <a:endParaRPr lang="en-US" sz="2400" dirty="0">
              <a:latin typeface="Garamond" panose="02020404030301010803" pitchFamily="18" charset="0"/>
            </a:endParaRPr>
          </a:p>
        </p:txBody>
      </p:sp>
      <p:grpSp>
        <p:nvGrpSpPr>
          <p:cNvPr id="8" name="object 3">
            <a:extLst>
              <a:ext uri="{FF2B5EF4-FFF2-40B4-BE49-F238E27FC236}">
                <a16:creationId xmlns="" xmlns:a16="http://schemas.microsoft.com/office/drawing/2014/main" id="{AFB7FE42-16A9-4D24-8D22-8591F08CC4EC}"/>
              </a:ext>
            </a:extLst>
          </p:cNvPr>
          <p:cNvGrpSpPr/>
          <p:nvPr/>
        </p:nvGrpSpPr>
        <p:grpSpPr>
          <a:xfrm>
            <a:off x="504825" y="381000"/>
            <a:ext cx="8286750" cy="1316355"/>
            <a:chOff x="401573" y="1041592"/>
            <a:chExt cx="8286750" cy="1316355"/>
          </a:xfrm>
        </p:grpSpPr>
        <p:sp>
          <p:nvSpPr>
            <p:cNvPr id="9" name="object 4">
              <a:extLst>
                <a:ext uri="{FF2B5EF4-FFF2-40B4-BE49-F238E27FC236}">
                  <a16:creationId xmlns="" xmlns:a16="http://schemas.microsoft.com/office/drawing/2014/main" id="{9E955697-FA8B-4C03-9D9A-2330F290E09A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10" name="object 5">
              <a:extLst>
                <a:ext uri="{FF2B5EF4-FFF2-40B4-BE49-F238E27FC236}">
                  <a16:creationId xmlns="" xmlns:a16="http://schemas.microsoft.com/office/drawing/2014/main" id="{91C44908-6369-4873-9691-FF160141A7D6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CEBA647-4ED3-4FBA-B8A8-B1E2FC505CCD}"/>
              </a:ext>
            </a:extLst>
          </p:cNvPr>
          <p:cNvSpPr txBox="1"/>
          <p:nvPr/>
        </p:nvSpPr>
        <p:spPr>
          <a:xfrm>
            <a:off x="2286000" y="623678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Garamond" panose="02020404030301010803" pitchFamily="18" charset="0"/>
              </a:rPr>
              <a:t>OPŠTA PRAVILA PONAŠANJA U  LABORATORIJI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A910546-6426-4A24-A9F1-18A5599CB5DA}"/>
              </a:ext>
            </a:extLst>
          </p:cNvPr>
          <p:cNvSpPr/>
          <p:nvPr/>
        </p:nvSpPr>
        <p:spPr>
          <a:xfrm>
            <a:off x="532774" y="3135923"/>
            <a:ext cx="7979409" cy="1295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latin typeface="Garamond" panose="02020404030301010803" pitchFamily="18" charset="0"/>
              </a:rPr>
              <a:t>Pravilno zbrinjavanje upotrebljenog materijala</a:t>
            </a:r>
            <a:endParaRPr lang="en-US" dirty="0"/>
          </a:p>
        </p:txBody>
      </p:sp>
      <p:grpSp>
        <p:nvGrpSpPr>
          <p:cNvPr id="8" name="object 3">
            <a:extLst>
              <a:ext uri="{FF2B5EF4-FFF2-40B4-BE49-F238E27FC236}">
                <a16:creationId xmlns="" xmlns:a16="http://schemas.microsoft.com/office/drawing/2014/main" id="{407F93E5-448D-4606-86E7-53D6A1F9B8E9}"/>
              </a:ext>
            </a:extLst>
          </p:cNvPr>
          <p:cNvGrpSpPr/>
          <p:nvPr/>
        </p:nvGrpSpPr>
        <p:grpSpPr>
          <a:xfrm>
            <a:off x="428625" y="381000"/>
            <a:ext cx="8286750" cy="1316355"/>
            <a:chOff x="401573" y="1041592"/>
            <a:chExt cx="8286750" cy="1316355"/>
          </a:xfrm>
        </p:grpSpPr>
        <p:sp>
          <p:nvSpPr>
            <p:cNvPr id="9" name="object 4">
              <a:extLst>
                <a:ext uri="{FF2B5EF4-FFF2-40B4-BE49-F238E27FC236}">
                  <a16:creationId xmlns="" xmlns:a16="http://schemas.microsoft.com/office/drawing/2014/main" id="{FE09F8B4-4564-4D5F-A588-4C76894CBCF1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10" name="object 5">
              <a:extLst>
                <a:ext uri="{FF2B5EF4-FFF2-40B4-BE49-F238E27FC236}">
                  <a16:creationId xmlns="" xmlns:a16="http://schemas.microsoft.com/office/drawing/2014/main" id="{05564883-E15B-4913-833E-885F956D2448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F69D664-83A3-40FE-AB57-F0FFB80EEA61}"/>
              </a:ext>
            </a:extLst>
          </p:cNvPr>
          <p:cNvSpPr txBox="1"/>
          <p:nvPr/>
        </p:nvSpPr>
        <p:spPr>
          <a:xfrm>
            <a:off x="2286000" y="65225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Garamond" panose="02020404030301010803" pitchFamily="18" charset="0"/>
              </a:rPr>
              <a:t>OPŠTA PRAVILA PONAŠANJA U  LABORATORIJI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09" y="158495"/>
            <a:ext cx="8083677" cy="6510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2">
            <a:extLst>
              <a:ext uri="{FF2B5EF4-FFF2-40B4-BE49-F238E27FC236}">
                <a16:creationId xmlns="" xmlns:a16="http://schemas.microsoft.com/office/drawing/2014/main" id="{CDDE57D6-95D8-47EF-9FFA-705A2EE4F119}"/>
              </a:ext>
            </a:extLst>
          </p:cNvPr>
          <p:cNvGrpSpPr/>
          <p:nvPr/>
        </p:nvGrpSpPr>
        <p:grpSpPr>
          <a:xfrm>
            <a:off x="505265" y="457199"/>
            <a:ext cx="8133470" cy="3545686"/>
            <a:chOff x="808481" y="1756410"/>
            <a:chExt cx="7856220" cy="4070350"/>
          </a:xfrm>
        </p:grpSpPr>
        <p:sp>
          <p:nvSpPr>
            <p:cNvPr id="7" name="object 3">
              <a:extLst>
                <a:ext uri="{FF2B5EF4-FFF2-40B4-BE49-F238E27FC236}">
                  <a16:creationId xmlns="" xmlns:a16="http://schemas.microsoft.com/office/drawing/2014/main" id="{E4EFFD23-3D02-4049-BBA5-539B70BCA0F5}"/>
                </a:ext>
              </a:extLst>
            </p:cNvPr>
            <p:cNvSpPr/>
            <p:nvPr/>
          </p:nvSpPr>
          <p:spPr>
            <a:xfrm>
              <a:off x="827531" y="1775460"/>
              <a:ext cx="7818120" cy="4032885"/>
            </a:xfrm>
            <a:custGeom>
              <a:avLst/>
              <a:gdLst/>
              <a:ahLst/>
              <a:cxnLst/>
              <a:rect l="l" t="t" r="r" b="b"/>
              <a:pathLst>
                <a:path w="7818120" h="4032885">
                  <a:moveTo>
                    <a:pt x="7818120" y="0"/>
                  </a:moveTo>
                  <a:lnTo>
                    <a:pt x="0" y="0"/>
                  </a:lnTo>
                  <a:lnTo>
                    <a:pt x="0" y="4032504"/>
                  </a:lnTo>
                  <a:lnTo>
                    <a:pt x="7818120" y="4032504"/>
                  </a:lnTo>
                  <a:lnTo>
                    <a:pt x="78181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4">
              <a:extLst>
                <a:ext uri="{FF2B5EF4-FFF2-40B4-BE49-F238E27FC236}">
                  <a16:creationId xmlns="" xmlns:a16="http://schemas.microsoft.com/office/drawing/2014/main" id="{C8715803-7F6D-47E2-A628-78918EA7A7B3}"/>
                </a:ext>
              </a:extLst>
            </p:cNvPr>
            <p:cNvSpPr/>
            <p:nvPr/>
          </p:nvSpPr>
          <p:spPr>
            <a:xfrm>
              <a:off x="808482" y="1756409"/>
              <a:ext cx="7856220" cy="4070350"/>
            </a:xfrm>
            <a:custGeom>
              <a:avLst/>
              <a:gdLst/>
              <a:ahLst/>
              <a:cxnLst/>
              <a:rect l="l" t="t" r="r" b="b"/>
              <a:pathLst>
                <a:path w="7856220" h="4070350">
                  <a:moveTo>
                    <a:pt x="7830820" y="25400"/>
                  </a:moveTo>
                  <a:lnTo>
                    <a:pt x="7818120" y="25400"/>
                  </a:lnTo>
                  <a:lnTo>
                    <a:pt x="7818120" y="38100"/>
                  </a:lnTo>
                  <a:lnTo>
                    <a:pt x="7818120" y="4032250"/>
                  </a:lnTo>
                  <a:lnTo>
                    <a:pt x="38100" y="4032250"/>
                  </a:lnTo>
                  <a:lnTo>
                    <a:pt x="38100" y="38100"/>
                  </a:lnTo>
                  <a:lnTo>
                    <a:pt x="7818120" y="38100"/>
                  </a:lnTo>
                  <a:lnTo>
                    <a:pt x="7818120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4032250"/>
                  </a:lnTo>
                  <a:lnTo>
                    <a:pt x="25400" y="4044950"/>
                  </a:lnTo>
                  <a:lnTo>
                    <a:pt x="7830820" y="4044950"/>
                  </a:lnTo>
                  <a:lnTo>
                    <a:pt x="7830820" y="4032504"/>
                  </a:lnTo>
                  <a:lnTo>
                    <a:pt x="7830820" y="4032250"/>
                  </a:lnTo>
                  <a:lnTo>
                    <a:pt x="7830820" y="38100"/>
                  </a:lnTo>
                  <a:lnTo>
                    <a:pt x="7830820" y="25400"/>
                  </a:lnTo>
                  <a:close/>
                </a:path>
                <a:path w="7856220" h="4070350">
                  <a:moveTo>
                    <a:pt x="7856220" y="0"/>
                  </a:moveTo>
                  <a:lnTo>
                    <a:pt x="7843520" y="0"/>
                  </a:lnTo>
                  <a:lnTo>
                    <a:pt x="7843520" y="12700"/>
                  </a:lnTo>
                  <a:lnTo>
                    <a:pt x="7843520" y="4057650"/>
                  </a:lnTo>
                  <a:lnTo>
                    <a:pt x="12700" y="405765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7843520" y="12700"/>
                  </a:lnTo>
                  <a:lnTo>
                    <a:pt x="7843520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057650"/>
                  </a:lnTo>
                  <a:lnTo>
                    <a:pt x="0" y="4070350"/>
                  </a:lnTo>
                  <a:lnTo>
                    <a:pt x="7856220" y="4070350"/>
                  </a:lnTo>
                  <a:lnTo>
                    <a:pt x="7856220" y="4057650"/>
                  </a:lnTo>
                  <a:lnTo>
                    <a:pt x="7856220" y="12700"/>
                  </a:lnTo>
                  <a:lnTo>
                    <a:pt x="78562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05F461E-0B96-40A2-8D30-2F226A309155}"/>
              </a:ext>
            </a:extLst>
          </p:cNvPr>
          <p:cNvSpPr txBox="1"/>
          <p:nvPr/>
        </p:nvSpPr>
        <p:spPr>
          <a:xfrm>
            <a:off x="819925" y="921990"/>
            <a:ext cx="750414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2400" dirty="0">
                <a:latin typeface="Garamond" panose="02020404030301010803" pitchFamily="18" charset="0"/>
              </a:rPr>
              <a:t>Neophodne su određene i dobro označene lokacije za skladištenje otpada.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sr-Latn-RS" sz="2400" dirty="0">
                <a:latin typeface="Garamond" panose="02020404030301010803" pitchFamily="18" charset="0"/>
              </a:rPr>
              <a:t> Opasan otpad se čuva u zatvorenim, kompatibilnim kontejnerima.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sr-Latn-RS" sz="2400" dirty="0">
                <a:latin typeface="Garamond" panose="02020404030301010803" pitchFamily="18" charset="0"/>
              </a:rPr>
              <a:t>Kontejneri za opasan otpad moraju uvek biti zatvoreni, osim za vreme dodavanje otpada.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822F091-60BD-40CE-9048-2269666C32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30" y="4303777"/>
            <a:ext cx="3599688" cy="209702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2013ED8-A863-4AA4-A307-F38F4EE42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631745"/>
            <a:ext cx="3410720" cy="422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3023"/>
            <a:ext cx="9144000" cy="60959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497756" y="1201136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5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0032" y="0"/>
            <a:ext cx="5312663" cy="6858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9880" y="1478280"/>
            <a:ext cx="3809999" cy="390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7942" y="1828800"/>
            <a:ext cx="7856220" cy="4267200"/>
            <a:chOff x="808481" y="1756410"/>
            <a:chExt cx="7856220" cy="4070350"/>
          </a:xfrm>
        </p:grpSpPr>
        <p:sp>
          <p:nvSpPr>
            <p:cNvPr id="3" name="object 3"/>
            <p:cNvSpPr/>
            <p:nvPr/>
          </p:nvSpPr>
          <p:spPr>
            <a:xfrm>
              <a:off x="827531" y="1775460"/>
              <a:ext cx="7818120" cy="4032885"/>
            </a:xfrm>
            <a:custGeom>
              <a:avLst/>
              <a:gdLst/>
              <a:ahLst/>
              <a:cxnLst/>
              <a:rect l="l" t="t" r="r" b="b"/>
              <a:pathLst>
                <a:path w="7818120" h="4032885">
                  <a:moveTo>
                    <a:pt x="7818120" y="0"/>
                  </a:moveTo>
                  <a:lnTo>
                    <a:pt x="0" y="0"/>
                  </a:lnTo>
                  <a:lnTo>
                    <a:pt x="0" y="4032504"/>
                  </a:lnTo>
                  <a:lnTo>
                    <a:pt x="7818120" y="4032504"/>
                  </a:lnTo>
                  <a:lnTo>
                    <a:pt x="78181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8482" y="1756409"/>
              <a:ext cx="7856220" cy="4070350"/>
            </a:xfrm>
            <a:custGeom>
              <a:avLst/>
              <a:gdLst/>
              <a:ahLst/>
              <a:cxnLst/>
              <a:rect l="l" t="t" r="r" b="b"/>
              <a:pathLst>
                <a:path w="7856220" h="4070350">
                  <a:moveTo>
                    <a:pt x="7830820" y="25400"/>
                  </a:moveTo>
                  <a:lnTo>
                    <a:pt x="7818120" y="25400"/>
                  </a:lnTo>
                  <a:lnTo>
                    <a:pt x="7818120" y="38100"/>
                  </a:lnTo>
                  <a:lnTo>
                    <a:pt x="7818120" y="4032250"/>
                  </a:lnTo>
                  <a:lnTo>
                    <a:pt x="38100" y="4032250"/>
                  </a:lnTo>
                  <a:lnTo>
                    <a:pt x="38100" y="38100"/>
                  </a:lnTo>
                  <a:lnTo>
                    <a:pt x="7818120" y="38100"/>
                  </a:lnTo>
                  <a:lnTo>
                    <a:pt x="7818120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4032250"/>
                  </a:lnTo>
                  <a:lnTo>
                    <a:pt x="25400" y="4044950"/>
                  </a:lnTo>
                  <a:lnTo>
                    <a:pt x="7830820" y="4044950"/>
                  </a:lnTo>
                  <a:lnTo>
                    <a:pt x="7830820" y="4032504"/>
                  </a:lnTo>
                  <a:lnTo>
                    <a:pt x="7830820" y="4032250"/>
                  </a:lnTo>
                  <a:lnTo>
                    <a:pt x="7830820" y="38100"/>
                  </a:lnTo>
                  <a:lnTo>
                    <a:pt x="7830820" y="25400"/>
                  </a:lnTo>
                  <a:close/>
                </a:path>
                <a:path w="7856220" h="4070350">
                  <a:moveTo>
                    <a:pt x="7856220" y="0"/>
                  </a:moveTo>
                  <a:lnTo>
                    <a:pt x="7843520" y="0"/>
                  </a:lnTo>
                  <a:lnTo>
                    <a:pt x="7843520" y="12700"/>
                  </a:lnTo>
                  <a:lnTo>
                    <a:pt x="7843520" y="4057650"/>
                  </a:lnTo>
                  <a:lnTo>
                    <a:pt x="12700" y="405765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7843520" y="12700"/>
                  </a:lnTo>
                  <a:lnTo>
                    <a:pt x="7843520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057650"/>
                  </a:lnTo>
                  <a:lnTo>
                    <a:pt x="0" y="4070350"/>
                  </a:lnTo>
                  <a:lnTo>
                    <a:pt x="7856220" y="4070350"/>
                  </a:lnTo>
                  <a:lnTo>
                    <a:pt x="7856220" y="4057650"/>
                  </a:lnTo>
                  <a:lnTo>
                    <a:pt x="7856220" y="12700"/>
                  </a:lnTo>
                  <a:lnTo>
                    <a:pt x="78562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22612" y="1981200"/>
            <a:ext cx="7243445" cy="39170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7200" marR="27305" indent="-4572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</a:pPr>
            <a:r>
              <a:rPr sz="2800" spc="-5" dirty="0">
                <a:latin typeface="Garamond" panose="02020404030301010803" pitchFamily="18" charset="0"/>
                <a:cs typeface="Calibri"/>
              </a:rPr>
              <a:t>Nivo</a:t>
            </a:r>
            <a:r>
              <a:rPr sz="2800" spc="-1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biološke</a:t>
            </a:r>
            <a:r>
              <a:rPr sz="2800" spc="-5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bezbednosti</a:t>
            </a:r>
            <a:r>
              <a:rPr sz="2800" spc="-3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latin typeface="Garamond" panose="02020404030301010803" pitchFamily="18" charset="0"/>
                <a:cs typeface="Calibri"/>
              </a:rPr>
              <a:t>(biosafety</a:t>
            </a:r>
            <a:r>
              <a:rPr sz="2800" spc="-7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latin typeface="Garamond" panose="02020404030301010803" pitchFamily="18" charset="0"/>
                <a:cs typeface="Calibri"/>
              </a:rPr>
              <a:t>level </a:t>
            </a:r>
            <a:r>
              <a:rPr sz="2800" dirty="0">
                <a:latin typeface="Garamond" panose="02020404030301010803" pitchFamily="18" charset="0"/>
                <a:cs typeface="Calibri"/>
              </a:rPr>
              <a:t>-</a:t>
            </a:r>
            <a:r>
              <a:rPr sz="2800" spc="1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i="1" spc="-5" dirty="0">
                <a:latin typeface="Garamond" panose="02020404030301010803" pitchFamily="18" charset="0"/>
                <a:cs typeface="Calibri"/>
              </a:rPr>
              <a:t>BSL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),</a:t>
            </a:r>
            <a:r>
              <a:rPr lang="sr-Latn-RS" sz="280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 err="1">
                <a:latin typeface="Garamond" panose="02020404030301010803" pitchFamily="18" charset="0"/>
                <a:cs typeface="Calibri"/>
              </a:rPr>
              <a:t>odnosno</a:t>
            </a:r>
            <a:r>
              <a:rPr sz="2800" spc="-4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nivoi</a:t>
            </a:r>
            <a:r>
              <a:rPr sz="2800" spc="-3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latin typeface="Garamond" panose="02020404030301010803" pitchFamily="18" charset="0"/>
                <a:cs typeface="Calibri"/>
              </a:rPr>
              <a:t>zaštite</a:t>
            </a:r>
            <a:r>
              <a:rPr sz="2800" spc="-5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latin typeface="Garamond" panose="02020404030301010803" pitchFamily="18" charset="0"/>
                <a:cs typeface="Calibri"/>
              </a:rPr>
              <a:t>od</a:t>
            </a:r>
            <a:r>
              <a:rPr sz="2800" spc="-3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patogena,</a:t>
            </a:r>
            <a:r>
              <a:rPr sz="2800" spc="-6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odnose</a:t>
            </a:r>
            <a:r>
              <a:rPr sz="2800" spc="-5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se </a:t>
            </a:r>
            <a:r>
              <a:rPr sz="2800" spc="-62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 err="1">
                <a:latin typeface="Garamond" panose="02020404030301010803" pitchFamily="18" charset="0"/>
                <a:cs typeface="Calibri"/>
              </a:rPr>
              <a:t>na</a:t>
            </a:r>
            <a:r>
              <a:rPr lang="sr-Latn-RS" sz="2800" spc="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 err="1">
                <a:latin typeface="Garamond" panose="02020404030301010803" pitchFamily="18" charset="0"/>
                <a:cs typeface="Calibri"/>
              </a:rPr>
              <a:t>skup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latin typeface="Garamond" panose="02020404030301010803" pitchFamily="18" charset="0"/>
                <a:cs typeface="Calibri"/>
              </a:rPr>
              <a:t>mera </a:t>
            </a:r>
            <a:r>
              <a:rPr sz="2800" spc="-10" dirty="0">
                <a:latin typeface="Garamond" panose="02020404030301010803" pitchFamily="18" charset="0"/>
                <a:cs typeface="Calibri"/>
              </a:rPr>
              <a:t>predostrožnosti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potrebnih za </a:t>
            </a:r>
            <a:r>
              <a:rPr sz="2800" spc="-10" dirty="0" err="1">
                <a:latin typeface="Garamond" panose="02020404030301010803" pitchFamily="18" charset="0"/>
                <a:cs typeface="Calibri"/>
              </a:rPr>
              <a:t>zadržavanje</a:t>
            </a:r>
            <a:r>
              <a:rPr sz="2800" spc="-1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opasnih bioloških </a:t>
            </a:r>
            <a:r>
              <a:rPr sz="2800" dirty="0">
                <a:latin typeface="Garamond" panose="02020404030301010803" pitchFamily="18" charset="0"/>
                <a:cs typeface="Calibri"/>
              </a:rPr>
              <a:t>agenasa u 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 err="1">
                <a:latin typeface="Garamond" panose="02020404030301010803" pitchFamily="18" charset="0"/>
                <a:cs typeface="Calibri"/>
              </a:rPr>
              <a:t>zatvorenom</a:t>
            </a:r>
            <a:r>
              <a:rPr lang="sr-Latn-RS" sz="2800" spc="-9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 err="1">
                <a:latin typeface="Garamond" panose="02020404030301010803" pitchFamily="18" charset="0"/>
                <a:cs typeface="Calibri"/>
              </a:rPr>
              <a:t>laboratorijskom</a:t>
            </a:r>
            <a:r>
              <a:rPr sz="2800" spc="-6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dirty="0" err="1">
                <a:latin typeface="Garamond" panose="02020404030301010803" pitchFamily="18" charset="0"/>
                <a:cs typeface="Calibri"/>
              </a:rPr>
              <a:t>objektu</a:t>
            </a:r>
            <a:r>
              <a:rPr sz="2800" dirty="0">
                <a:latin typeface="Garamond" panose="02020404030301010803" pitchFamily="18" charset="0"/>
                <a:cs typeface="Calibri"/>
              </a:rPr>
              <a:t>.</a:t>
            </a:r>
            <a:endParaRPr lang="sr-Latn-RS" sz="2800" dirty="0">
              <a:latin typeface="Garamond" panose="02020404030301010803" pitchFamily="18" charset="0"/>
              <a:cs typeface="Calibri"/>
            </a:endParaRPr>
          </a:p>
          <a:p>
            <a:pPr marR="27305">
              <a:lnSpc>
                <a:spcPct val="100000"/>
              </a:lnSpc>
              <a:spcBef>
                <a:spcPts val="105"/>
              </a:spcBef>
            </a:pPr>
            <a:endParaRPr lang="sr-Latn-RS" sz="2800" dirty="0">
              <a:latin typeface="Garamond" panose="02020404030301010803" pitchFamily="18" charset="0"/>
              <a:cs typeface="Calibri"/>
            </a:endParaRPr>
          </a:p>
          <a:p>
            <a:pPr marL="457200" marR="27305" indent="-4572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</a:pPr>
            <a:r>
              <a:rPr sz="2800" spc="-5" dirty="0" err="1">
                <a:latin typeface="Garamond" panose="02020404030301010803" pitchFamily="18" charset="0"/>
                <a:cs typeface="Calibri"/>
              </a:rPr>
              <a:t>Nivoi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 bezbednosti 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se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kreću </a:t>
            </a:r>
            <a:r>
              <a:rPr sz="2800" dirty="0">
                <a:latin typeface="Garamond" panose="02020404030301010803" pitchFamily="18" charset="0"/>
                <a:cs typeface="Calibri"/>
              </a:rPr>
              <a:t>od </a:t>
            </a:r>
            <a:r>
              <a:rPr sz="2800" dirty="0" err="1">
                <a:latin typeface="Garamond" panose="02020404030301010803" pitchFamily="18" charset="0"/>
                <a:cs typeface="Calibri"/>
              </a:rPr>
              <a:t>najnižeg</a:t>
            </a:r>
            <a:r>
              <a:rPr sz="280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 err="1">
                <a:latin typeface="Garamond" panose="02020404030301010803" pitchFamily="18" charset="0"/>
                <a:cs typeface="Calibri"/>
              </a:rPr>
              <a:t>nivoa</a:t>
            </a:r>
            <a:r>
              <a:rPr lang="sr-Latn-RS" sz="2800" spc="-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 err="1">
                <a:latin typeface="Garamond" panose="02020404030301010803" pitchFamily="18" charset="0"/>
                <a:cs typeface="Calibri"/>
              </a:rPr>
              <a:t>biološke</a:t>
            </a:r>
            <a:r>
              <a:rPr sz="2800" spc="-5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bezbednosti</a:t>
            </a:r>
            <a:r>
              <a:rPr sz="2800" spc="-2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latin typeface="Garamond" panose="02020404030301010803" pitchFamily="18" charset="0"/>
                <a:cs typeface="Calibri"/>
              </a:rPr>
              <a:t>1</a:t>
            </a:r>
            <a:r>
              <a:rPr sz="2800" spc="-4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(BSL-1)</a:t>
            </a:r>
            <a:r>
              <a:rPr sz="2800" spc="3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do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dirty="0" err="1">
                <a:latin typeface="Garamond" panose="02020404030301010803" pitchFamily="18" charset="0"/>
                <a:cs typeface="Calibri"/>
              </a:rPr>
              <a:t>najvišeg</a:t>
            </a:r>
            <a:r>
              <a:rPr lang="sr-Latn-RS" sz="280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 err="1">
                <a:latin typeface="Garamond" panose="02020404030301010803" pitchFamily="18" charset="0"/>
                <a:cs typeface="Calibri"/>
              </a:rPr>
              <a:t>nivoa</a:t>
            </a:r>
            <a:r>
              <a:rPr sz="2800" spc="-5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latin typeface="Garamond" panose="02020404030301010803" pitchFamily="18" charset="0"/>
                <a:cs typeface="Calibri"/>
              </a:rPr>
              <a:t>4</a:t>
            </a:r>
            <a:r>
              <a:rPr sz="2800" spc="-1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(BSL-4).</a:t>
            </a:r>
            <a:endParaRPr sz="28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="" xmlns:a16="http://schemas.microsoft.com/office/drawing/2014/main" id="{8CAE98C1-6044-46C1-B64F-F46214A8367E}"/>
              </a:ext>
            </a:extLst>
          </p:cNvPr>
          <p:cNvGrpSpPr/>
          <p:nvPr/>
        </p:nvGrpSpPr>
        <p:grpSpPr>
          <a:xfrm>
            <a:off x="428625" y="158750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="" xmlns:a16="http://schemas.microsoft.com/office/drawing/2014/main" id="{D1951E49-6699-4BF3-A202-8867D705978A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="" xmlns:a16="http://schemas.microsoft.com/office/drawing/2014/main" id="{94BE836C-083D-4223-AFE2-31D65E880CFF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96C2311-C9E9-4921-A309-E7C47A4C2AF1}"/>
              </a:ext>
            </a:extLst>
          </p:cNvPr>
          <p:cNvSpPr txBox="1"/>
          <p:nvPr/>
        </p:nvSpPr>
        <p:spPr>
          <a:xfrm>
            <a:off x="1963035" y="368448"/>
            <a:ext cx="5562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PONAŠANJA U  LABORATORIJI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7248283-C915-44A4-A12C-89F3C3EE34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950" y="225733"/>
            <a:ext cx="2013251" cy="1801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="" xmlns:a16="http://schemas.microsoft.com/office/drawing/2014/main" id="{17C80757-1746-4B0A-BE21-E245D8414DA7}"/>
              </a:ext>
            </a:extLst>
          </p:cNvPr>
          <p:cNvSpPr txBox="1"/>
          <p:nvPr/>
        </p:nvSpPr>
        <p:spPr>
          <a:xfrm>
            <a:off x="630230" y="527178"/>
            <a:ext cx="7922259" cy="95859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95885" rIns="0" bIns="0" rtlCol="0">
            <a:spAutoFit/>
          </a:bodyPr>
          <a:lstStyle/>
          <a:p>
            <a:pPr marL="2539365" marR="1036319" indent="-1493520">
              <a:lnSpc>
                <a:spcPct val="100000"/>
              </a:lnSpc>
              <a:spcBef>
                <a:spcPts val="755"/>
              </a:spcBef>
            </a:pPr>
            <a:r>
              <a:rPr sz="2800" b="1" spc="-5" dirty="0">
                <a:solidFill>
                  <a:schemeClr val="tx1"/>
                </a:solidFill>
                <a:latin typeface="Garamond" panose="02020404030301010803" pitchFamily="18" charset="0"/>
                <a:cs typeface="Comic Sans MS"/>
              </a:rPr>
              <a:t>OPŠTA</a:t>
            </a:r>
            <a:r>
              <a:rPr sz="2800" b="1" spc="-15" dirty="0">
                <a:solidFill>
                  <a:schemeClr val="tx1"/>
                </a:solidFill>
                <a:latin typeface="Garamond" panose="02020404030301010803" pitchFamily="18" charset="0"/>
                <a:cs typeface="Comic Sans MS"/>
              </a:rPr>
              <a:t> </a:t>
            </a:r>
            <a:r>
              <a:rPr sz="2800" b="1" dirty="0">
                <a:solidFill>
                  <a:schemeClr val="tx1"/>
                </a:solidFill>
                <a:latin typeface="Garamond" panose="02020404030301010803" pitchFamily="18" charset="0"/>
                <a:cs typeface="Comic Sans MS"/>
              </a:rPr>
              <a:t>PRAVILA</a:t>
            </a:r>
            <a:r>
              <a:rPr sz="2800" b="1" spc="-70" dirty="0">
                <a:solidFill>
                  <a:schemeClr val="tx1"/>
                </a:solidFill>
                <a:latin typeface="Garamond" panose="02020404030301010803" pitchFamily="18" charset="0"/>
                <a:cs typeface="Comic Sans MS"/>
              </a:rPr>
              <a:t> </a:t>
            </a:r>
            <a:r>
              <a:rPr lang="sr-Latn-RS" sz="2800" b="1" spc="-70" dirty="0">
                <a:solidFill>
                  <a:schemeClr val="tx1"/>
                </a:solidFill>
                <a:latin typeface="Garamond" panose="02020404030301010803" pitchFamily="18" charset="0"/>
                <a:cs typeface="Comic Sans MS"/>
              </a:rPr>
              <a:t>BEZBEDNOSTI U LABORATORIJI</a:t>
            </a:r>
            <a:endParaRPr sz="2800" dirty="0">
              <a:solidFill>
                <a:schemeClr val="tx1"/>
              </a:solidFill>
              <a:latin typeface="Garamond" panose="02020404030301010803" pitchFamily="18" charset="0"/>
              <a:cs typeface="Comic Sans MS"/>
            </a:endParaRPr>
          </a:p>
        </p:txBody>
      </p:sp>
      <p:grpSp>
        <p:nvGrpSpPr>
          <p:cNvPr id="3" name="object 2">
            <a:extLst>
              <a:ext uri="{FF2B5EF4-FFF2-40B4-BE49-F238E27FC236}">
                <a16:creationId xmlns="" xmlns:a16="http://schemas.microsoft.com/office/drawing/2014/main" id="{0ABEA2EE-5B4B-465B-A3A1-28F1C2E701FA}"/>
              </a:ext>
            </a:extLst>
          </p:cNvPr>
          <p:cNvGrpSpPr/>
          <p:nvPr/>
        </p:nvGrpSpPr>
        <p:grpSpPr>
          <a:xfrm>
            <a:off x="457200" y="1688805"/>
            <a:ext cx="8146273" cy="4985980"/>
            <a:chOff x="808481" y="1756410"/>
            <a:chExt cx="7856220" cy="4070350"/>
          </a:xfrm>
        </p:grpSpPr>
        <p:sp>
          <p:nvSpPr>
            <p:cNvPr id="4" name="object 3">
              <a:extLst>
                <a:ext uri="{FF2B5EF4-FFF2-40B4-BE49-F238E27FC236}">
                  <a16:creationId xmlns="" xmlns:a16="http://schemas.microsoft.com/office/drawing/2014/main" id="{5A17B12B-364E-45CD-A94A-21075098BB62}"/>
                </a:ext>
              </a:extLst>
            </p:cNvPr>
            <p:cNvSpPr/>
            <p:nvPr/>
          </p:nvSpPr>
          <p:spPr>
            <a:xfrm>
              <a:off x="827531" y="1775460"/>
              <a:ext cx="7818120" cy="4032885"/>
            </a:xfrm>
            <a:custGeom>
              <a:avLst/>
              <a:gdLst/>
              <a:ahLst/>
              <a:cxnLst/>
              <a:rect l="l" t="t" r="r" b="b"/>
              <a:pathLst>
                <a:path w="7818120" h="4032885">
                  <a:moveTo>
                    <a:pt x="7818120" y="0"/>
                  </a:moveTo>
                  <a:lnTo>
                    <a:pt x="0" y="0"/>
                  </a:lnTo>
                  <a:lnTo>
                    <a:pt x="0" y="4032504"/>
                  </a:lnTo>
                  <a:lnTo>
                    <a:pt x="7818120" y="4032504"/>
                  </a:lnTo>
                  <a:lnTo>
                    <a:pt x="78181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4">
              <a:extLst>
                <a:ext uri="{FF2B5EF4-FFF2-40B4-BE49-F238E27FC236}">
                  <a16:creationId xmlns="" xmlns:a16="http://schemas.microsoft.com/office/drawing/2014/main" id="{6DB14B7A-7E1F-4361-A6F6-DEF07E4A44BC}"/>
                </a:ext>
              </a:extLst>
            </p:cNvPr>
            <p:cNvSpPr/>
            <p:nvPr/>
          </p:nvSpPr>
          <p:spPr>
            <a:xfrm>
              <a:off x="808482" y="1756409"/>
              <a:ext cx="7856220" cy="4070350"/>
            </a:xfrm>
            <a:custGeom>
              <a:avLst/>
              <a:gdLst/>
              <a:ahLst/>
              <a:cxnLst/>
              <a:rect l="l" t="t" r="r" b="b"/>
              <a:pathLst>
                <a:path w="7856220" h="4070350">
                  <a:moveTo>
                    <a:pt x="7830820" y="25400"/>
                  </a:moveTo>
                  <a:lnTo>
                    <a:pt x="7818120" y="25400"/>
                  </a:lnTo>
                  <a:lnTo>
                    <a:pt x="7818120" y="38100"/>
                  </a:lnTo>
                  <a:lnTo>
                    <a:pt x="7818120" y="4032250"/>
                  </a:lnTo>
                  <a:lnTo>
                    <a:pt x="38100" y="4032250"/>
                  </a:lnTo>
                  <a:lnTo>
                    <a:pt x="38100" y="38100"/>
                  </a:lnTo>
                  <a:lnTo>
                    <a:pt x="7818120" y="38100"/>
                  </a:lnTo>
                  <a:lnTo>
                    <a:pt x="7818120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4032250"/>
                  </a:lnTo>
                  <a:lnTo>
                    <a:pt x="25400" y="4044950"/>
                  </a:lnTo>
                  <a:lnTo>
                    <a:pt x="7830820" y="4044950"/>
                  </a:lnTo>
                  <a:lnTo>
                    <a:pt x="7830820" y="4032504"/>
                  </a:lnTo>
                  <a:lnTo>
                    <a:pt x="7830820" y="4032250"/>
                  </a:lnTo>
                  <a:lnTo>
                    <a:pt x="7830820" y="38100"/>
                  </a:lnTo>
                  <a:lnTo>
                    <a:pt x="7830820" y="25400"/>
                  </a:lnTo>
                  <a:close/>
                </a:path>
                <a:path w="7856220" h="4070350">
                  <a:moveTo>
                    <a:pt x="7856220" y="0"/>
                  </a:moveTo>
                  <a:lnTo>
                    <a:pt x="7843520" y="0"/>
                  </a:lnTo>
                  <a:lnTo>
                    <a:pt x="7843520" y="12700"/>
                  </a:lnTo>
                  <a:lnTo>
                    <a:pt x="7843520" y="4057650"/>
                  </a:lnTo>
                  <a:lnTo>
                    <a:pt x="12700" y="405765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7843520" y="12700"/>
                  </a:lnTo>
                  <a:lnTo>
                    <a:pt x="7843520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057650"/>
                  </a:lnTo>
                  <a:lnTo>
                    <a:pt x="0" y="4070350"/>
                  </a:lnTo>
                  <a:lnTo>
                    <a:pt x="7856220" y="4070350"/>
                  </a:lnTo>
                  <a:lnTo>
                    <a:pt x="7856220" y="4057650"/>
                  </a:lnTo>
                  <a:lnTo>
                    <a:pt x="7856220" y="12700"/>
                  </a:lnTo>
                  <a:lnTo>
                    <a:pt x="78562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24E4E3-FA09-41E8-A90E-7490880DCF36}"/>
              </a:ext>
            </a:extLst>
          </p:cNvPr>
          <p:cNvSpPr txBox="1"/>
          <p:nvPr/>
        </p:nvSpPr>
        <p:spPr>
          <a:xfrm>
            <a:off x="1048059" y="1837784"/>
            <a:ext cx="70866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latin typeface="Garamond" panose="02020404030301010803" pitchFamily="18" charset="0"/>
              </a:rPr>
              <a:t>Pojedina pravila treba uvek imati na umu, a to 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Garamond" panose="02020404030301010803" pitchFamily="18" charset="0"/>
              </a:rPr>
              <a:t>Pre početka rada treba jasno definisati potencijalne opasnosti, kao i adekvatne mere predostrožnosti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Garamond" panose="02020404030301010803" pitchFamily="18" charset="0"/>
              </a:rPr>
              <a:t>Znati lokacije izlaza u slučaju opasnosti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Garamond" panose="02020404030301010803" pitchFamily="18" charset="0"/>
              </a:rPr>
              <a:t>Izbegavati kontakt kože, sluzokože i očiju sa svim tipovima hemikalija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Garamond" panose="02020404030301010803" pitchFamily="18" charset="0"/>
              </a:rPr>
              <a:t>Svesti na minimum izloženost hemikalijama i njihovim isparenjima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Garamond" panose="02020404030301010803" pitchFamily="18" charset="0"/>
              </a:rPr>
              <a:t>Uvek pretpostavljati da su supstance čije karakteristike ne poznajemo visoko toksične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Garamond" panose="02020404030301010803" pitchFamily="18" charset="0"/>
              </a:rPr>
              <a:t>Propisno obeležiti opasne materije, predmete i postaviti obaveštenja u slučaju obavljanja visokorizičnih eksperimenata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Garamond" panose="02020404030301010803" pitchFamily="18" charset="0"/>
              </a:rPr>
              <a:t>Ne ometati osoblje koje radi u laboratoriji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Garamond" panose="02020404030301010803" pitchFamily="18" charset="0"/>
              </a:rPr>
              <a:t>Hemikalije mešati isključivo prema upustvima, adekvatnim redosledom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Garamond" panose="02020404030301010803" pitchFamily="18" charset="0"/>
              </a:rPr>
              <a:t>Nikada ne ostavljati otvorene posude sa hemikalijama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C721B4A-6BCA-4A29-A8A9-3B9F073E7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359">
            <a:off x="7664776" y="4880957"/>
            <a:ext cx="1378134" cy="18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0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="" xmlns:a16="http://schemas.microsoft.com/office/drawing/2014/main" id="{BFA33E2D-BD0B-431A-B5F9-7F5013C04E0F}"/>
              </a:ext>
            </a:extLst>
          </p:cNvPr>
          <p:cNvGrpSpPr/>
          <p:nvPr/>
        </p:nvGrpSpPr>
        <p:grpSpPr>
          <a:xfrm>
            <a:off x="190500" y="304800"/>
            <a:ext cx="8763000" cy="6248400"/>
            <a:chOff x="808481" y="1756410"/>
            <a:chExt cx="7856220" cy="4070350"/>
          </a:xfrm>
        </p:grpSpPr>
        <p:sp>
          <p:nvSpPr>
            <p:cNvPr id="3" name="object 3">
              <a:extLst>
                <a:ext uri="{FF2B5EF4-FFF2-40B4-BE49-F238E27FC236}">
                  <a16:creationId xmlns="" xmlns:a16="http://schemas.microsoft.com/office/drawing/2014/main" id="{34EA9E90-7D20-423C-91E9-1F5EBA6C026E}"/>
                </a:ext>
              </a:extLst>
            </p:cNvPr>
            <p:cNvSpPr/>
            <p:nvPr/>
          </p:nvSpPr>
          <p:spPr>
            <a:xfrm>
              <a:off x="827531" y="1775460"/>
              <a:ext cx="7818120" cy="4032885"/>
            </a:xfrm>
            <a:custGeom>
              <a:avLst/>
              <a:gdLst/>
              <a:ahLst/>
              <a:cxnLst/>
              <a:rect l="l" t="t" r="r" b="b"/>
              <a:pathLst>
                <a:path w="7818120" h="4032885">
                  <a:moveTo>
                    <a:pt x="7818120" y="0"/>
                  </a:moveTo>
                  <a:lnTo>
                    <a:pt x="0" y="0"/>
                  </a:lnTo>
                  <a:lnTo>
                    <a:pt x="0" y="4032504"/>
                  </a:lnTo>
                  <a:lnTo>
                    <a:pt x="7818120" y="4032504"/>
                  </a:lnTo>
                  <a:lnTo>
                    <a:pt x="78181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>
              <a:extLst>
                <a:ext uri="{FF2B5EF4-FFF2-40B4-BE49-F238E27FC236}">
                  <a16:creationId xmlns="" xmlns:a16="http://schemas.microsoft.com/office/drawing/2014/main" id="{04F5ADC2-9C9A-43E9-8D41-969574DA7241}"/>
                </a:ext>
              </a:extLst>
            </p:cNvPr>
            <p:cNvSpPr/>
            <p:nvPr/>
          </p:nvSpPr>
          <p:spPr>
            <a:xfrm>
              <a:off x="808482" y="1756409"/>
              <a:ext cx="7856220" cy="4070350"/>
            </a:xfrm>
            <a:custGeom>
              <a:avLst/>
              <a:gdLst/>
              <a:ahLst/>
              <a:cxnLst/>
              <a:rect l="l" t="t" r="r" b="b"/>
              <a:pathLst>
                <a:path w="7856220" h="4070350">
                  <a:moveTo>
                    <a:pt x="7830820" y="25400"/>
                  </a:moveTo>
                  <a:lnTo>
                    <a:pt x="7818120" y="25400"/>
                  </a:lnTo>
                  <a:lnTo>
                    <a:pt x="7818120" y="38100"/>
                  </a:lnTo>
                  <a:lnTo>
                    <a:pt x="7818120" y="4032250"/>
                  </a:lnTo>
                  <a:lnTo>
                    <a:pt x="38100" y="4032250"/>
                  </a:lnTo>
                  <a:lnTo>
                    <a:pt x="38100" y="38100"/>
                  </a:lnTo>
                  <a:lnTo>
                    <a:pt x="7818120" y="38100"/>
                  </a:lnTo>
                  <a:lnTo>
                    <a:pt x="7818120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4032250"/>
                  </a:lnTo>
                  <a:lnTo>
                    <a:pt x="25400" y="4044950"/>
                  </a:lnTo>
                  <a:lnTo>
                    <a:pt x="7830820" y="4044950"/>
                  </a:lnTo>
                  <a:lnTo>
                    <a:pt x="7830820" y="4032504"/>
                  </a:lnTo>
                  <a:lnTo>
                    <a:pt x="7830820" y="4032250"/>
                  </a:lnTo>
                  <a:lnTo>
                    <a:pt x="7830820" y="38100"/>
                  </a:lnTo>
                  <a:lnTo>
                    <a:pt x="7830820" y="25400"/>
                  </a:lnTo>
                  <a:close/>
                </a:path>
                <a:path w="7856220" h="4070350">
                  <a:moveTo>
                    <a:pt x="7856220" y="0"/>
                  </a:moveTo>
                  <a:lnTo>
                    <a:pt x="7843520" y="0"/>
                  </a:lnTo>
                  <a:lnTo>
                    <a:pt x="7843520" y="12700"/>
                  </a:lnTo>
                  <a:lnTo>
                    <a:pt x="7843520" y="4057650"/>
                  </a:lnTo>
                  <a:lnTo>
                    <a:pt x="12700" y="405765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7843520" y="12700"/>
                  </a:lnTo>
                  <a:lnTo>
                    <a:pt x="7843520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057650"/>
                  </a:lnTo>
                  <a:lnTo>
                    <a:pt x="0" y="4070350"/>
                  </a:lnTo>
                  <a:lnTo>
                    <a:pt x="7856220" y="4070350"/>
                  </a:lnTo>
                  <a:lnTo>
                    <a:pt x="7856220" y="4057650"/>
                  </a:lnTo>
                  <a:lnTo>
                    <a:pt x="7856220" y="12700"/>
                  </a:lnTo>
                  <a:lnTo>
                    <a:pt x="78562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1E2ECC-9C65-4866-A86D-B2243854C5BE}"/>
              </a:ext>
            </a:extLst>
          </p:cNvPr>
          <p:cNvSpPr txBox="1"/>
          <p:nvPr/>
        </p:nvSpPr>
        <p:spPr>
          <a:xfrm>
            <a:off x="578565" y="718998"/>
            <a:ext cx="73462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Garamond" panose="02020404030301010803" pitchFamily="18" charset="0"/>
              </a:rPr>
              <a:t>Nikada ne koristiti neobeležene hemikalije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Garamond" panose="02020404030301010803" pitchFamily="18" charset="0"/>
              </a:rPr>
              <a:t>Zabranjeno je prinošenje hemikalija nosu, kao i pipetiranje korišćenjem usta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Garamond" panose="02020404030301010803" pitchFamily="18" charset="0"/>
              </a:rPr>
              <a:t>Duža kosa obavezno mora biti vezana prilikom rada, a širu garderobu treba izbegavati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Garamond" panose="02020404030301010803" pitchFamily="18" charset="0"/>
              </a:rPr>
              <a:t>Kontaktna sočiva ne treba nositi prilikom rada sa opasnim materijama, čak ni kada nosite zaštitne naočare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Garamond" panose="02020404030301010803" pitchFamily="18" charset="0"/>
              </a:rPr>
              <a:t>Nikako ne izlivati hemikalije u sudoperu!!!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Garamond" panose="02020404030301010803" pitchFamily="18" charset="0"/>
              </a:rPr>
              <a:t>Ne raditi samostalno u laboratoriji ako su postupci koji se vrše opasni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Garamond" panose="02020404030301010803" pitchFamily="18" charset="0"/>
              </a:rPr>
              <a:t>Redovno proveravati ispravnost laboratorijske opreme, kao i obavljati popravke i zamenu pokvarene i istrošene opreme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Garamond" panose="02020404030301010803" pitchFamily="18" charset="0"/>
              </a:rPr>
              <a:t>Izbegavati nošenje nakita u laboratoriji jer to može predstavljati višestruku opasnost po bezbednost.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B1C14EE-25DA-481A-ACB0-982F4EA33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40">
            <a:off x="7173435" y="248227"/>
            <a:ext cx="2236362" cy="20015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252ACBB-C15F-43BF-97B2-C07B09F79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949423"/>
            <a:ext cx="1828800" cy="17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1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655701" y="2514600"/>
            <a:ext cx="7856220" cy="2485390"/>
            <a:chOff x="665226" y="2548889"/>
            <a:chExt cx="7856220" cy="2485390"/>
          </a:xfrm>
        </p:grpSpPr>
        <p:sp>
          <p:nvSpPr>
            <p:cNvPr id="7" name="object 7"/>
            <p:cNvSpPr/>
            <p:nvPr/>
          </p:nvSpPr>
          <p:spPr>
            <a:xfrm>
              <a:off x="684276" y="2567939"/>
              <a:ext cx="7818120" cy="2447925"/>
            </a:xfrm>
            <a:custGeom>
              <a:avLst/>
              <a:gdLst/>
              <a:ahLst/>
              <a:cxnLst/>
              <a:rect l="l" t="t" r="r" b="b"/>
              <a:pathLst>
                <a:path w="7818120" h="2447925">
                  <a:moveTo>
                    <a:pt x="7818120" y="0"/>
                  </a:moveTo>
                  <a:lnTo>
                    <a:pt x="0" y="0"/>
                  </a:lnTo>
                  <a:lnTo>
                    <a:pt x="0" y="2447544"/>
                  </a:lnTo>
                  <a:lnTo>
                    <a:pt x="7818120" y="2447544"/>
                  </a:lnTo>
                  <a:lnTo>
                    <a:pt x="78181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5226" y="2548889"/>
              <a:ext cx="7856220" cy="2485390"/>
            </a:xfrm>
            <a:custGeom>
              <a:avLst/>
              <a:gdLst/>
              <a:ahLst/>
              <a:cxnLst/>
              <a:rect l="l" t="t" r="r" b="b"/>
              <a:pathLst>
                <a:path w="7856220" h="2485390">
                  <a:moveTo>
                    <a:pt x="7830820" y="25400"/>
                  </a:moveTo>
                  <a:lnTo>
                    <a:pt x="7818120" y="25400"/>
                  </a:lnTo>
                  <a:lnTo>
                    <a:pt x="7818120" y="38100"/>
                  </a:lnTo>
                  <a:lnTo>
                    <a:pt x="7818120" y="2447290"/>
                  </a:lnTo>
                  <a:lnTo>
                    <a:pt x="38100" y="2447290"/>
                  </a:lnTo>
                  <a:lnTo>
                    <a:pt x="38100" y="38100"/>
                  </a:lnTo>
                  <a:lnTo>
                    <a:pt x="7818120" y="38100"/>
                  </a:lnTo>
                  <a:lnTo>
                    <a:pt x="7818120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2447290"/>
                  </a:lnTo>
                  <a:lnTo>
                    <a:pt x="25400" y="2459990"/>
                  </a:lnTo>
                  <a:lnTo>
                    <a:pt x="7830820" y="2459990"/>
                  </a:lnTo>
                  <a:lnTo>
                    <a:pt x="7830820" y="2447544"/>
                  </a:lnTo>
                  <a:lnTo>
                    <a:pt x="7830820" y="2447290"/>
                  </a:lnTo>
                  <a:lnTo>
                    <a:pt x="7830820" y="38100"/>
                  </a:lnTo>
                  <a:lnTo>
                    <a:pt x="7830820" y="25400"/>
                  </a:lnTo>
                  <a:close/>
                </a:path>
                <a:path w="7856220" h="2485390">
                  <a:moveTo>
                    <a:pt x="7856220" y="0"/>
                  </a:moveTo>
                  <a:lnTo>
                    <a:pt x="7843520" y="0"/>
                  </a:lnTo>
                  <a:lnTo>
                    <a:pt x="7843520" y="12700"/>
                  </a:lnTo>
                  <a:lnTo>
                    <a:pt x="7843520" y="2472690"/>
                  </a:lnTo>
                  <a:lnTo>
                    <a:pt x="12700" y="247269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7843520" y="12700"/>
                  </a:lnTo>
                  <a:lnTo>
                    <a:pt x="7843520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472690"/>
                  </a:lnTo>
                  <a:lnTo>
                    <a:pt x="0" y="2485390"/>
                  </a:lnTo>
                  <a:lnTo>
                    <a:pt x="7856220" y="2485390"/>
                  </a:lnTo>
                  <a:lnTo>
                    <a:pt x="7856220" y="2472690"/>
                  </a:lnTo>
                  <a:lnTo>
                    <a:pt x="7856220" y="12700"/>
                  </a:lnTo>
                  <a:lnTo>
                    <a:pt x="78562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32079" y="3319675"/>
            <a:ext cx="781812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64210" algn="ctr">
              <a:lnSpc>
                <a:spcPct val="100000"/>
              </a:lnSpc>
              <a:spcBef>
                <a:spcPts val="105"/>
              </a:spcBef>
            </a:pP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Početnici 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sav </a:t>
            </a:r>
            <a:r>
              <a:rPr sz="2800" spc="-4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rad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izvode 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pod </a:t>
            </a:r>
            <a:r>
              <a:rPr sz="2800" spc="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strogim</a:t>
            </a:r>
            <a:r>
              <a:rPr sz="2800" spc="-3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nadzorom</a:t>
            </a:r>
            <a:r>
              <a:rPr sz="2800" spc="-5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ovlašćenog</a:t>
            </a:r>
            <a:r>
              <a:rPr sz="2800" spc="-7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lica.</a:t>
            </a:r>
            <a:endParaRPr sz="28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10" name="object 3">
            <a:extLst>
              <a:ext uri="{FF2B5EF4-FFF2-40B4-BE49-F238E27FC236}">
                <a16:creationId xmlns="" xmlns:a16="http://schemas.microsoft.com/office/drawing/2014/main" id="{F1B90F3B-1DCD-400B-8709-25654319FFC9}"/>
              </a:ext>
            </a:extLst>
          </p:cNvPr>
          <p:cNvGrpSpPr/>
          <p:nvPr/>
        </p:nvGrpSpPr>
        <p:grpSpPr>
          <a:xfrm>
            <a:off x="448380" y="530543"/>
            <a:ext cx="8286750" cy="1332748"/>
            <a:chOff x="401573" y="1041592"/>
            <a:chExt cx="8286750" cy="1332748"/>
          </a:xfrm>
        </p:grpSpPr>
        <p:sp>
          <p:nvSpPr>
            <p:cNvPr id="11" name="object 4">
              <a:extLst>
                <a:ext uri="{FF2B5EF4-FFF2-40B4-BE49-F238E27FC236}">
                  <a16:creationId xmlns="" xmlns:a16="http://schemas.microsoft.com/office/drawing/2014/main" id="{26A93DE7-EB5C-4D28-BDE7-ECB24C1DA2A0}"/>
                </a:ext>
              </a:extLst>
            </p:cNvPr>
            <p:cNvSpPr/>
            <p:nvPr/>
          </p:nvSpPr>
          <p:spPr>
            <a:xfrm>
              <a:off x="414297" y="1115135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algn="ctr"/>
              <a:endParaRPr lang="sr-Latn-RS" sz="28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  <a:p>
              <a:pPr algn="ctr"/>
              <a:r>
                <a:rPr lang="sr-Latn-RS" sz="2800" b="1" dirty="0">
                  <a:solidFill>
                    <a:schemeClr val="tx1"/>
                  </a:solidFill>
                  <a:latin typeface="Garamond" panose="02020404030301010803" pitchFamily="18" charset="0"/>
                </a:rPr>
                <a:t>PRAVILA PONAŠANJA</a:t>
              </a:r>
              <a:endParaRPr sz="28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2" name="object 5">
              <a:extLst>
                <a:ext uri="{FF2B5EF4-FFF2-40B4-BE49-F238E27FC236}">
                  <a16:creationId xmlns="" xmlns:a16="http://schemas.microsoft.com/office/drawing/2014/main" id="{5B5E1CAE-20E6-48EE-A963-B83FB8153368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CC7765A-D13C-4E49-B919-639872836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4350"/>
            <a:ext cx="7772400" cy="5829300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="" xmlns:a16="http://schemas.microsoft.com/office/drawing/2014/main" id="{C9E48DE1-500F-4FDB-BDF2-5389477C127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9879" y="1478280"/>
            <a:ext cx="3809999" cy="3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94F8920-96D4-4140-9E7C-3F4639020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57225"/>
            <a:ext cx="7391400" cy="554355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="" xmlns:a16="http://schemas.microsoft.com/office/drawing/2014/main" id="{041598B6-2D9E-4590-B1A8-4DDC09865E70}"/>
              </a:ext>
            </a:extLst>
          </p:cNvPr>
          <p:cNvSpPr/>
          <p:nvPr/>
        </p:nvSpPr>
        <p:spPr>
          <a:xfrm>
            <a:off x="2606357" y="1120775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4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67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643890" y="2514600"/>
            <a:ext cx="7856220" cy="2628900"/>
            <a:chOff x="665226" y="2548889"/>
            <a:chExt cx="7856220" cy="2628900"/>
          </a:xfrm>
        </p:grpSpPr>
        <p:sp>
          <p:nvSpPr>
            <p:cNvPr id="7" name="object 7"/>
            <p:cNvSpPr/>
            <p:nvPr/>
          </p:nvSpPr>
          <p:spPr>
            <a:xfrm>
              <a:off x="684276" y="2567939"/>
              <a:ext cx="7818120" cy="2590800"/>
            </a:xfrm>
            <a:custGeom>
              <a:avLst/>
              <a:gdLst/>
              <a:ahLst/>
              <a:cxnLst/>
              <a:rect l="l" t="t" r="r" b="b"/>
              <a:pathLst>
                <a:path w="7818120" h="2590800">
                  <a:moveTo>
                    <a:pt x="7818120" y="0"/>
                  </a:moveTo>
                  <a:lnTo>
                    <a:pt x="0" y="0"/>
                  </a:lnTo>
                  <a:lnTo>
                    <a:pt x="0" y="2590800"/>
                  </a:lnTo>
                  <a:lnTo>
                    <a:pt x="7818120" y="2590800"/>
                  </a:lnTo>
                  <a:lnTo>
                    <a:pt x="78181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5226" y="2548889"/>
              <a:ext cx="7856220" cy="2628900"/>
            </a:xfrm>
            <a:custGeom>
              <a:avLst/>
              <a:gdLst/>
              <a:ahLst/>
              <a:cxnLst/>
              <a:rect l="l" t="t" r="r" b="b"/>
              <a:pathLst>
                <a:path w="7856220" h="2628900">
                  <a:moveTo>
                    <a:pt x="7830820" y="25400"/>
                  </a:moveTo>
                  <a:lnTo>
                    <a:pt x="7818120" y="25400"/>
                  </a:lnTo>
                  <a:lnTo>
                    <a:pt x="7818120" y="38100"/>
                  </a:lnTo>
                  <a:lnTo>
                    <a:pt x="7818120" y="2590800"/>
                  </a:lnTo>
                  <a:lnTo>
                    <a:pt x="38100" y="2590800"/>
                  </a:lnTo>
                  <a:lnTo>
                    <a:pt x="38100" y="38100"/>
                  </a:lnTo>
                  <a:lnTo>
                    <a:pt x="7818120" y="38100"/>
                  </a:lnTo>
                  <a:lnTo>
                    <a:pt x="7818120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2590800"/>
                  </a:lnTo>
                  <a:lnTo>
                    <a:pt x="25400" y="2603500"/>
                  </a:lnTo>
                  <a:lnTo>
                    <a:pt x="7830820" y="2603500"/>
                  </a:lnTo>
                  <a:lnTo>
                    <a:pt x="7830820" y="2590800"/>
                  </a:lnTo>
                  <a:lnTo>
                    <a:pt x="7830820" y="38100"/>
                  </a:lnTo>
                  <a:lnTo>
                    <a:pt x="7830820" y="25400"/>
                  </a:lnTo>
                  <a:close/>
                </a:path>
                <a:path w="7856220" h="2628900">
                  <a:moveTo>
                    <a:pt x="7856220" y="0"/>
                  </a:moveTo>
                  <a:lnTo>
                    <a:pt x="7843520" y="0"/>
                  </a:lnTo>
                  <a:lnTo>
                    <a:pt x="7843520" y="12700"/>
                  </a:lnTo>
                  <a:lnTo>
                    <a:pt x="7843520" y="2616200"/>
                  </a:lnTo>
                  <a:lnTo>
                    <a:pt x="12700" y="261620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7843520" y="12700"/>
                  </a:lnTo>
                  <a:lnTo>
                    <a:pt x="7843520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616200"/>
                  </a:lnTo>
                  <a:lnTo>
                    <a:pt x="0" y="2628900"/>
                  </a:lnTo>
                  <a:lnTo>
                    <a:pt x="7856220" y="2628900"/>
                  </a:lnTo>
                  <a:lnTo>
                    <a:pt x="7856220" y="2616200"/>
                  </a:lnTo>
                  <a:lnTo>
                    <a:pt x="7856220" y="12700"/>
                  </a:lnTo>
                  <a:lnTo>
                    <a:pt x="78562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1071906" y="2937017"/>
            <a:ext cx="4534218" cy="198131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2069" marR="5080" algn="ctr">
              <a:lnSpc>
                <a:spcPct val="100000"/>
              </a:lnSpc>
              <a:spcBef>
                <a:spcPts val="90"/>
              </a:spcBef>
            </a:pPr>
            <a:r>
              <a:rPr b="0" spc="-10" dirty="0">
                <a:latin typeface="Garamond" panose="02020404030301010803" pitchFamily="18" charset="0"/>
              </a:rPr>
              <a:t>Nošenje</a:t>
            </a:r>
            <a:r>
              <a:rPr b="0" spc="10" dirty="0">
                <a:latin typeface="Garamond" panose="02020404030301010803" pitchFamily="18" charset="0"/>
              </a:rPr>
              <a:t> </a:t>
            </a:r>
            <a:r>
              <a:rPr b="0" spc="-10" dirty="0">
                <a:latin typeface="Garamond" panose="02020404030301010803" pitchFamily="18" charset="0"/>
              </a:rPr>
              <a:t>mantila</a:t>
            </a:r>
            <a:r>
              <a:rPr b="0" spc="10" dirty="0">
                <a:latin typeface="Garamond" panose="02020404030301010803" pitchFamily="18" charset="0"/>
              </a:rPr>
              <a:t> </a:t>
            </a:r>
            <a:r>
              <a:rPr b="0" spc="-20" dirty="0">
                <a:latin typeface="Garamond" panose="02020404030301010803" pitchFamily="18" charset="0"/>
              </a:rPr>
              <a:t>predviđenog</a:t>
            </a:r>
            <a:r>
              <a:rPr b="0" spc="75" dirty="0">
                <a:latin typeface="Garamond" panose="02020404030301010803" pitchFamily="18" charset="0"/>
              </a:rPr>
              <a:t> </a:t>
            </a:r>
            <a:r>
              <a:rPr b="0" dirty="0">
                <a:latin typeface="Garamond" panose="02020404030301010803" pitchFamily="18" charset="0"/>
              </a:rPr>
              <a:t>za</a:t>
            </a:r>
            <a:r>
              <a:rPr b="0" spc="-15" dirty="0">
                <a:latin typeface="Garamond" panose="02020404030301010803" pitchFamily="18" charset="0"/>
              </a:rPr>
              <a:t> </a:t>
            </a:r>
            <a:r>
              <a:rPr b="0" spc="-35" dirty="0">
                <a:latin typeface="Garamond" panose="02020404030301010803" pitchFamily="18" charset="0"/>
              </a:rPr>
              <a:t>ovu </a:t>
            </a:r>
            <a:r>
              <a:rPr b="0" spc="-875" dirty="0">
                <a:latin typeface="Garamond" panose="02020404030301010803" pitchFamily="18" charset="0"/>
              </a:rPr>
              <a:t> </a:t>
            </a:r>
            <a:r>
              <a:rPr b="0" spc="-10" dirty="0">
                <a:latin typeface="Garamond" panose="02020404030301010803" pitchFamily="18" charset="0"/>
              </a:rPr>
              <a:t>sobu</a:t>
            </a:r>
            <a:r>
              <a:rPr b="0" spc="10" dirty="0">
                <a:latin typeface="Garamond" panose="02020404030301010803" pitchFamily="18" charset="0"/>
              </a:rPr>
              <a:t> </a:t>
            </a:r>
            <a:r>
              <a:rPr b="0" spc="-5" dirty="0">
                <a:latin typeface="Garamond" panose="02020404030301010803" pitchFamily="18" charset="0"/>
              </a:rPr>
              <a:t>je </a:t>
            </a:r>
            <a:r>
              <a:rPr b="0" spc="-20" dirty="0">
                <a:latin typeface="Garamond" panose="02020404030301010803" pitchFamily="18" charset="0"/>
              </a:rPr>
              <a:t>obavezno,</a:t>
            </a:r>
            <a:r>
              <a:rPr b="0" spc="65" dirty="0">
                <a:latin typeface="Garamond" panose="02020404030301010803" pitchFamily="18" charset="0"/>
              </a:rPr>
              <a:t> </a:t>
            </a:r>
            <a:r>
              <a:rPr b="0" spc="-10" dirty="0">
                <a:solidFill>
                  <a:srgbClr val="FF0000"/>
                </a:solidFill>
                <a:latin typeface="Garamond" panose="02020404030301010803" pitchFamily="18" charset="0"/>
              </a:rPr>
              <a:t>kao</a:t>
            </a:r>
            <a:r>
              <a:rPr b="0" spc="-15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b="0" spc="-5" dirty="0">
                <a:solidFill>
                  <a:srgbClr val="FF0000"/>
                </a:solidFill>
                <a:latin typeface="Garamond" panose="02020404030301010803" pitchFamily="18" charset="0"/>
              </a:rPr>
              <a:t>i </a:t>
            </a:r>
            <a:r>
              <a:rPr b="0" spc="-10" dirty="0">
                <a:solidFill>
                  <a:srgbClr val="FF0000"/>
                </a:solidFill>
                <a:latin typeface="Garamond" panose="02020404030301010803" pitchFamily="18" charset="0"/>
              </a:rPr>
              <a:t>kaljača </a:t>
            </a:r>
            <a:r>
              <a:rPr b="0" spc="-5" dirty="0">
                <a:solidFill>
                  <a:srgbClr val="FF0000"/>
                </a:solidFill>
                <a:latin typeface="Garamond" panose="02020404030301010803" pitchFamily="18" charset="0"/>
              </a:rPr>
              <a:t>i </a:t>
            </a:r>
            <a:r>
              <a:rPr b="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b="0" spc="-5" dirty="0" err="1">
                <a:solidFill>
                  <a:srgbClr val="FF0000"/>
                </a:solidFill>
                <a:latin typeface="Garamond" panose="02020404030301010803" pitchFamily="18" charset="0"/>
              </a:rPr>
              <a:t>hirurških</a:t>
            </a:r>
            <a:r>
              <a:rPr b="0" spc="1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b="0" spc="-10" dirty="0" err="1">
                <a:solidFill>
                  <a:srgbClr val="FF0000"/>
                </a:solidFill>
                <a:latin typeface="Garamond" panose="02020404030301010803" pitchFamily="18" charset="0"/>
              </a:rPr>
              <a:t>kap</a:t>
            </a:r>
            <a:r>
              <a:rPr lang="sr-Latn-RS" b="0" spc="-10" dirty="0">
                <a:solidFill>
                  <a:srgbClr val="FF0000"/>
                </a:solidFill>
                <a:latin typeface="Garamond" panose="02020404030301010803" pitchFamily="18" charset="0"/>
              </a:rPr>
              <a:t>a</a:t>
            </a:r>
            <a:r>
              <a:rPr b="0" spc="-10" dirty="0">
                <a:solidFill>
                  <a:srgbClr val="FF0000"/>
                </a:solidFill>
                <a:latin typeface="Garamond" panose="02020404030301010803" pitchFamily="18" charset="0"/>
              </a:rPr>
              <a:t>.</a:t>
            </a:r>
          </a:p>
        </p:txBody>
      </p:sp>
      <p:grpSp>
        <p:nvGrpSpPr>
          <p:cNvPr id="10" name="object 3">
            <a:extLst>
              <a:ext uri="{FF2B5EF4-FFF2-40B4-BE49-F238E27FC236}">
                <a16:creationId xmlns="" xmlns:a16="http://schemas.microsoft.com/office/drawing/2014/main" id="{7CC0824A-9D17-464A-935B-6A0F478A22D1}"/>
              </a:ext>
            </a:extLst>
          </p:cNvPr>
          <p:cNvGrpSpPr/>
          <p:nvPr/>
        </p:nvGrpSpPr>
        <p:grpSpPr>
          <a:xfrm>
            <a:off x="428624" y="238697"/>
            <a:ext cx="8286750" cy="1316355"/>
            <a:chOff x="401573" y="1041592"/>
            <a:chExt cx="8286750" cy="1316355"/>
          </a:xfrm>
        </p:grpSpPr>
        <p:sp>
          <p:nvSpPr>
            <p:cNvPr id="11" name="object 4">
              <a:extLst>
                <a:ext uri="{FF2B5EF4-FFF2-40B4-BE49-F238E27FC236}">
                  <a16:creationId xmlns="" xmlns:a16="http://schemas.microsoft.com/office/drawing/2014/main" id="{D02C9C2A-25C8-4CBF-BE8D-ECFF11AB8290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12" name="object 5">
              <a:extLst>
                <a:ext uri="{FF2B5EF4-FFF2-40B4-BE49-F238E27FC236}">
                  <a16:creationId xmlns="" xmlns:a16="http://schemas.microsoft.com/office/drawing/2014/main" id="{985DF9BD-2A2E-4A70-BCBA-6A3D14CB56ED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8857376-21DD-44EF-9DDC-D31006AC38BD}"/>
              </a:ext>
            </a:extLst>
          </p:cNvPr>
          <p:cNvSpPr txBox="1"/>
          <p:nvPr/>
        </p:nvSpPr>
        <p:spPr>
          <a:xfrm>
            <a:off x="2133600" y="53963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Garamond" panose="02020404030301010803" pitchFamily="18" charset="0"/>
              </a:rPr>
              <a:t>OPŠTA PRAVILA PONAŠANJA U  LABORATORIJI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BF16A56-39D6-4FBB-9976-C8E35238B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86" y="1460714"/>
            <a:ext cx="3339014" cy="5213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CEE7DD-3212-4342-A170-FC5EC67D6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76400"/>
            <a:ext cx="6419850" cy="46689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487413-4E46-4E96-B332-0422710C0A88}"/>
              </a:ext>
            </a:extLst>
          </p:cNvPr>
          <p:cNvSpPr/>
          <p:nvPr/>
        </p:nvSpPr>
        <p:spPr>
          <a:xfrm>
            <a:off x="838200" y="533400"/>
            <a:ext cx="4495800" cy="6858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latin typeface="Garamond" panose="02020404030301010803" pitchFamily="18" charset="0"/>
              </a:rPr>
              <a:t>Eksplozija u laboratoriji</a:t>
            </a:r>
            <a:endParaRPr lang="en-US" sz="24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455" y="0"/>
            <a:ext cx="5111495" cy="68183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4935" y="0"/>
            <a:ext cx="5081015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9879" y="1478280"/>
            <a:ext cx="3809999" cy="390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2616" y="0"/>
            <a:ext cx="4736591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889868" y="1201136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4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84276" y="2567939"/>
            <a:ext cx="7818120" cy="9887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381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spc="-20" dirty="0" err="1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Obavezno</a:t>
            </a:r>
            <a:r>
              <a:rPr sz="32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uključiti</a:t>
            </a:r>
            <a:r>
              <a:rPr sz="3200" spc="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</a:t>
            </a:r>
            <a:r>
              <a:rPr sz="32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UV </a:t>
            </a:r>
            <a:r>
              <a:rPr sz="32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lampu</a:t>
            </a:r>
            <a:r>
              <a:rPr sz="32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3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pre</a:t>
            </a:r>
            <a:r>
              <a:rPr sz="3200" spc="4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</a:t>
            </a:r>
            <a:r>
              <a:rPr sz="32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posle</a:t>
            </a:r>
            <a:endParaRPr sz="3200" dirty="0">
              <a:latin typeface="Garamond" panose="02020404030301010803" pitchFamily="18" charset="0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3200" spc="-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rada</a:t>
            </a:r>
            <a:r>
              <a:rPr sz="32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u </a:t>
            </a:r>
            <a:r>
              <a:rPr sz="32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čistoj</a:t>
            </a:r>
            <a:r>
              <a:rPr sz="3200" spc="-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32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sobi.</a:t>
            </a:r>
            <a:endParaRPr sz="32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="" xmlns:a16="http://schemas.microsoft.com/office/drawing/2014/main" id="{F0A90402-8F18-4FD7-A224-748067E38858}"/>
              </a:ext>
            </a:extLst>
          </p:cNvPr>
          <p:cNvGrpSpPr/>
          <p:nvPr/>
        </p:nvGrpSpPr>
        <p:grpSpPr>
          <a:xfrm>
            <a:off x="449961" y="382906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="" xmlns:a16="http://schemas.microsoft.com/office/drawing/2014/main" id="{39FD7E33-52D6-44BF-9DA7-5639FE71B53A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="" xmlns:a16="http://schemas.microsoft.com/office/drawing/2014/main" id="{53C260AE-D98A-4175-9710-657B09A7A4A7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20C4626-6A23-4CF3-A7B0-E3C4D5CD2363}"/>
              </a:ext>
            </a:extLst>
          </p:cNvPr>
          <p:cNvSpPr txBox="1"/>
          <p:nvPr/>
        </p:nvSpPr>
        <p:spPr>
          <a:xfrm>
            <a:off x="2057400" y="762000"/>
            <a:ext cx="5617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OPŠTE TEHNIKE RADA U PCR SOBI</a:t>
            </a:r>
          </a:p>
        </p:txBody>
      </p:sp>
      <p:pic>
        <p:nvPicPr>
          <p:cNvPr id="14" name="object 2">
            <a:extLst>
              <a:ext uri="{FF2B5EF4-FFF2-40B4-BE49-F238E27FC236}">
                <a16:creationId xmlns="" xmlns:a16="http://schemas.microsoft.com/office/drawing/2014/main" id="{743EB0CD-4B81-4447-B801-D0380376F81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" y="3677030"/>
            <a:ext cx="6819900" cy="2952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85719" y="2067234"/>
            <a:ext cx="3451860" cy="215828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3810" rIns="0" bIns="0" rtlCol="0">
            <a:spAutoFit/>
          </a:bodyPr>
          <a:lstStyle/>
          <a:p>
            <a:pPr algn="ctr">
              <a:spcBef>
                <a:spcPts val="30"/>
              </a:spcBef>
            </a:pPr>
            <a:endParaRPr lang="sr-Latn-RS" sz="2800" spc="-20" dirty="0">
              <a:solidFill>
                <a:srgbClr val="1D2937"/>
              </a:solidFill>
              <a:latin typeface="Garamond" panose="02020404030301010803" pitchFamily="18" charset="0"/>
              <a:cs typeface="Calibri"/>
            </a:endParaRPr>
          </a:p>
          <a:p>
            <a:pPr algn="ctr">
              <a:spcBef>
                <a:spcPts val="30"/>
              </a:spcBef>
            </a:pPr>
            <a:r>
              <a:rPr lang="sr-Latn-RS" sz="28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Sav</a:t>
            </a:r>
            <a:r>
              <a:rPr lang="sr-Latn-RS"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potreban</a:t>
            </a:r>
            <a:r>
              <a:rPr lang="sr-Latn-RS" sz="2800" spc="3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materijal</a:t>
            </a:r>
            <a:r>
              <a:rPr lang="sr-Latn-RS" sz="2800" spc="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</a:t>
            </a:r>
            <a:r>
              <a:rPr lang="sr-Latn-RS"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pribor</a:t>
            </a:r>
            <a:r>
              <a:rPr lang="sr-Latn-RS" sz="2800" spc="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3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za</a:t>
            </a:r>
            <a:r>
              <a:rPr lang="sr-Latn-RS" sz="280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3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rad</a:t>
            </a:r>
            <a:r>
              <a:rPr lang="sr-Latn-RS" sz="2800" spc="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nikada </a:t>
            </a:r>
            <a:r>
              <a:rPr lang="sr-Latn-RS" sz="2800" spc="-70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ne</a:t>
            </a:r>
            <a:r>
              <a:rPr lang="sr-Latn-RS" sz="2800" spc="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iznositi </a:t>
            </a:r>
            <a:r>
              <a:rPr lang="sr-Latn-RS" sz="28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van</a:t>
            </a:r>
            <a:r>
              <a:rPr lang="sr-Latn-RS"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PCR</a:t>
            </a:r>
            <a:r>
              <a:rPr lang="sr-Latn-RS" sz="2800" spc="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sobe!</a:t>
            </a:r>
            <a:endParaRPr lang="sr-Latn-RS" sz="2800" dirty="0">
              <a:latin typeface="Garamond" panose="02020404030301010803" pitchFamily="18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800" dirty="0">
              <a:latin typeface="Garamond" panose="02020404030301010803" pitchFamily="18" charset="0"/>
              <a:cs typeface="Times New Roman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="" xmlns:a16="http://schemas.microsoft.com/office/drawing/2014/main" id="{56E09D38-8385-45D8-B119-E6EF9D8F8149}"/>
              </a:ext>
            </a:extLst>
          </p:cNvPr>
          <p:cNvGrpSpPr/>
          <p:nvPr/>
        </p:nvGrpSpPr>
        <p:grpSpPr>
          <a:xfrm>
            <a:off x="428625" y="382906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="" xmlns:a16="http://schemas.microsoft.com/office/drawing/2014/main" id="{0CC9A643-AE18-43FC-89D6-E01D278D5005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="" xmlns:a16="http://schemas.microsoft.com/office/drawing/2014/main" id="{272DB67F-E147-42C7-B6A9-7C06A82B8502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22D2CC3-8504-4B88-A462-B471EBCFAE5E}"/>
              </a:ext>
            </a:extLst>
          </p:cNvPr>
          <p:cNvSpPr txBox="1"/>
          <p:nvPr/>
        </p:nvSpPr>
        <p:spPr>
          <a:xfrm>
            <a:off x="1600200" y="592604"/>
            <a:ext cx="5617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OPŠTE TEHNIKE RADA U PCR SOBI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4CD245F-CA2E-40DF-80B2-395027A64F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70" y="1956277"/>
            <a:ext cx="3565630" cy="4518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6CEB73A-5526-49CD-B5C1-ADE68181D0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4520070"/>
            <a:ext cx="4572001" cy="1897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4792" y="0"/>
            <a:ext cx="6623684" cy="6858000"/>
            <a:chOff x="1764792" y="0"/>
            <a:chExt cx="6623684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4792" y="0"/>
              <a:ext cx="6623303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4896" y="0"/>
              <a:ext cx="6321551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2696" y="1124711"/>
              <a:ext cx="3809999" cy="390143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667AB5-0857-4D5A-A88E-62714CC6C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292100"/>
            <a:ext cx="4705350" cy="627380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="" xmlns:a16="http://schemas.microsoft.com/office/drawing/2014/main" id="{576A6DBB-5197-4D93-9D98-A1A43C733E91}"/>
              </a:ext>
            </a:extLst>
          </p:cNvPr>
          <p:cNvSpPr/>
          <p:nvPr/>
        </p:nvSpPr>
        <p:spPr>
          <a:xfrm>
            <a:off x="2606357" y="1120775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4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1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4560" y="0"/>
            <a:ext cx="4882895" cy="68579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031918" y="1508842"/>
            <a:ext cx="3146425" cy="3694429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98201" y="2362200"/>
            <a:ext cx="7773924" cy="172739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3810" rIns="0" bIns="0" rtlCol="0">
            <a:spAutoFit/>
          </a:bodyPr>
          <a:lstStyle/>
          <a:p>
            <a:pPr marL="563880" algn="ctr">
              <a:lnSpc>
                <a:spcPct val="100000"/>
              </a:lnSpc>
            </a:pPr>
            <a:endParaRPr lang="sr-Latn-RS" sz="2800" spc="-15" dirty="0">
              <a:solidFill>
                <a:srgbClr val="1D2937"/>
              </a:solidFill>
              <a:latin typeface="Garamond" panose="02020404030301010803" pitchFamily="18" charset="0"/>
              <a:cs typeface="Calibri"/>
            </a:endParaRPr>
          </a:p>
          <a:p>
            <a:pPr marL="563880" algn="ctr">
              <a:lnSpc>
                <a:spcPct val="100000"/>
              </a:lnSpc>
            </a:pPr>
            <a:r>
              <a:rPr lang="sr-Latn-RS"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Prilikom </a:t>
            </a:r>
            <a:r>
              <a:rPr lang="sr-Latn-RS"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izolacije</a:t>
            </a:r>
            <a:r>
              <a:rPr lang="sr-Latn-RS" sz="2800" spc="-3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RNK </a:t>
            </a:r>
            <a:r>
              <a:rPr lang="sr-Latn-RS" sz="2800" spc="-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obavezan</a:t>
            </a:r>
            <a:r>
              <a:rPr lang="sr-Latn-RS" sz="2800" spc="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je</a:t>
            </a:r>
            <a:r>
              <a:rPr lang="sr-Latn-RS"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3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rad</a:t>
            </a:r>
            <a:r>
              <a:rPr lang="sr-Latn-RS"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u</a:t>
            </a:r>
            <a:endParaRPr lang="sr-Latn-RS" sz="2800" dirty="0">
              <a:latin typeface="Garamond" panose="02020404030301010803" pitchFamily="18" charset="0"/>
              <a:cs typeface="Calibri"/>
            </a:endParaRPr>
          </a:p>
          <a:p>
            <a:pPr marL="646430" algn="ctr">
              <a:lnSpc>
                <a:spcPct val="100000"/>
              </a:lnSpc>
            </a:pPr>
            <a:r>
              <a:rPr lang="sr-Latn-RS" sz="28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digestoru</a:t>
            </a:r>
            <a:r>
              <a:rPr lang="sr-Latn-RS" sz="2800" spc="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dirty="0">
                <a:solidFill>
                  <a:srgbClr val="FF0000"/>
                </a:solidFill>
                <a:latin typeface="Garamond" panose="02020404030301010803" pitchFamily="18" charset="0"/>
                <a:cs typeface="Calibri"/>
              </a:rPr>
              <a:t>ili </a:t>
            </a:r>
            <a:r>
              <a:rPr lang="sr-Latn-RS" sz="2800" spc="-15" dirty="0">
                <a:solidFill>
                  <a:srgbClr val="FF0000"/>
                </a:solidFill>
                <a:latin typeface="Garamond" panose="02020404030301010803" pitchFamily="18" charset="0"/>
                <a:cs typeface="Calibri"/>
              </a:rPr>
              <a:t>korišćenje</a:t>
            </a:r>
            <a:r>
              <a:rPr lang="sr-Latn-RS" sz="2800" spc="25" dirty="0">
                <a:solidFill>
                  <a:srgbClr val="FF0000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30" dirty="0">
                <a:solidFill>
                  <a:srgbClr val="FF0000"/>
                </a:solidFill>
                <a:latin typeface="Garamond" panose="02020404030301010803" pitchFamily="18" charset="0"/>
                <a:cs typeface="Calibri"/>
              </a:rPr>
              <a:t>hirurške</a:t>
            </a:r>
            <a:r>
              <a:rPr lang="sr-Latn-RS" sz="2800" spc="65" dirty="0">
                <a:solidFill>
                  <a:srgbClr val="FF0000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-25" dirty="0">
                <a:solidFill>
                  <a:srgbClr val="FF0000"/>
                </a:solidFill>
                <a:latin typeface="Garamond" panose="02020404030301010803" pitchFamily="18" charset="0"/>
                <a:cs typeface="Calibri"/>
              </a:rPr>
              <a:t>maske</a:t>
            </a:r>
            <a:r>
              <a:rPr lang="sr-Latn-RS" sz="2800" spc="-25" dirty="0">
                <a:solidFill>
                  <a:schemeClr val="tx1"/>
                </a:solidFill>
                <a:latin typeface="Garamond" panose="02020404030301010803" pitchFamily="18" charset="0"/>
                <a:cs typeface="Calibri"/>
              </a:rPr>
              <a:t>.</a:t>
            </a:r>
            <a:endParaRPr sz="2800" dirty="0">
              <a:latin typeface="Times New Roman"/>
              <a:cs typeface="Times New Roman"/>
            </a:endParaRPr>
          </a:p>
          <a:p>
            <a:pPr marL="563880">
              <a:lnSpc>
                <a:spcPct val="100000"/>
              </a:lnSpc>
            </a:pPr>
            <a:endParaRPr sz="2800" dirty="0">
              <a:solidFill>
                <a:schemeClr val="tx1"/>
              </a:solidFill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="" xmlns:a16="http://schemas.microsoft.com/office/drawing/2014/main" id="{9D1B7D65-7F5F-48DC-BC39-F0F3B7EDF59C}"/>
              </a:ext>
            </a:extLst>
          </p:cNvPr>
          <p:cNvGrpSpPr/>
          <p:nvPr/>
        </p:nvGrpSpPr>
        <p:grpSpPr>
          <a:xfrm>
            <a:off x="449961" y="392261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="" xmlns:a16="http://schemas.microsoft.com/office/drawing/2014/main" id="{DB0D793A-3CF0-4B9F-B029-7F508B02F0E9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="" xmlns:a16="http://schemas.microsoft.com/office/drawing/2014/main" id="{A2D398AC-FAC5-42F6-86E4-35A6A11B6D9C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51B07D8-403B-46A6-8A44-27D4DFEA0C34}"/>
              </a:ext>
            </a:extLst>
          </p:cNvPr>
          <p:cNvSpPr txBox="1"/>
          <p:nvPr/>
        </p:nvSpPr>
        <p:spPr>
          <a:xfrm>
            <a:off x="2590800" y="604248"/>
            <a:ext cx="4724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spc="-10" dirty="0">
                <a:latin typeface="Garamond" panose="02020404030301010803" pitchFamily="18" charset="0"/>
              </a:rPr>
              <a:t>OPŠTE</a:t>
            </a:r>
            <a:r>
              <a:rPr lang="pl-PL" sz="2800" b="1" spc="55" dirty="0">
                <a:latin typeface="Garamond" panose="02020404030301010803" pitchFamily="18" charset="0"/>
              </a:rPr>
              <a:t> </a:t>
            </a:r>
            <a:r>
              <a:rPr lang="pl-PL" sz="2800" b="1" spc="-5" dirty="0">
                <a:latin typeface="Garamond" panose="02020404030301010803" pitchFamily="18" charset="0"/>
              </a:rPr>
              <a:t>TEHNIKE</a:t>
            </a:r>
            <a:r>
              <a:rPr lang="pl-PL" sz="2800" b="1" spc="30" dirty="0">
                <a:latin typeface="Garamond" panose="02020404030301010803" pitchFamily="18" charset="0"/>
              </a:rPr>
              <a:t> </a:t>
            </a:r>
            <a:r>
              <a:rPr lang="pl-PL" sz="2800" b="1" spc="-5" dirty="0">
                <a:latin typeface="Garamond" panose="02020404030301010803" pitchFamily="18" charset="0"/>
              </a:rPr>
              <a:t>RADA	U</a:t>
            </a:r>
            <a:r>
              <a:rPr lang="pl-PL" sz="2800" b="1" spc="-35" dirty="0">
                <a:latin typeface="Garamond" panose="02020404030301010803" pitchFamily="18" charset="0"/>
              </a:rPr>
              <a:t> </a:t>
            </a:r>
            <a:r>
              <a:rPr lang="pl-PL" sz="2800" b="1" spc="-10" dirty="0">
                <a:latin typeface="Garamond" panose="02020404030301010803" pitchFamily="18" charset="0"/>
              </a:rPr>
              <a:t>PCR</a:t>
            </a:r>
            <a:r>
              <a:rPr lang="pl-PL" sz="2800" b="1" spc="-20" dirty="0">
                <a:latin typeface="Garamond" panose="02020404030301010803" pitchFamily="18" charset="0"/>
              </a:rPr>
              <a:t> </a:t>
            </a:r>
            <a:r>
              <a:rPr lang="pl-PL" sz="2800" b="1" spc="-5" dirty="0">
                <a:latin typeface="Garamond" panose="02020404030301010803" pitchFamily="18" charset="0"/>
              </a:rPr>
              <a:t>SOBI</a:t>
            </a:r>
            <a:endParaRPr lang="sr-Latn-RS" sz="2800" b="1" dirty="0">
              <a:latin typeface="Garamond" panose="020204040303010108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C9FFEE9-84D8-4334-BAD9-07D269FBA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09" y="3646502"/>
            <a:ext cx="3523100" cy="281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28" y="188976"/>
            <a:ext cx="9110980" cy="6379845"/>
            <a:chOff x="33528" y="188976"/>
            <a:chExt cx="9110980" cy="63798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28" y="188976"/>
              <a:ext cx="9110471" cy="63794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82695" y="1124711"/>
              <a:ext cx="3809999" cy="390143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63702" y="1976669"/>
            <a:ext cx="7718298" cy="474360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3810" rIns="0" bIns="0" rtlCol="0">
            <a:spAutoFit/>
          </a:bodyPr>
          <a:lstStyle/>
          <a:p>
            <a:pPr marL="591820" marR="128905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r-Latn-RS" sz="2800" spc="-8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Rukavice se moraju nositi prilikom rukovanja opasnim materijalima ili hemikalijama, korozivnim, veoma toplim ili veoma hladnim predmetima, kao i pri rukovanju materijalima nepoznate toksičnosti ili opasnosti. </a:t>
            </a:r>
          </a:p>
          <a:p>
            <a:pPr marL="591820" marR="128905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r-Latn-RS" sz="2800" spc="-8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Za različite hemikalije potreban je različit materijal za rukavice. </a:t>
            </a:r>
          </a:p>
          <a:p>
            <a:pPr marL="633413" marR="128905">
              <a:lnSpc>
                <a:spcPct val="100000"/>
              </a:lnSpc>
            </a:pPr>
            <a:r>
              <a:rPr lang="sr-Latn-RS" sz="2800" b="1" spc="-8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Većina molekularno-genetičkih laboratorija </a:t>
            </a:r>
            <a:r>
              <a:rPr sz="2800" spc="-35" dirty="0" err="1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korist</a:t>
            </a:r>
            <a:r>
              <a:rPr lang="sr-Latn-RS" sz="2800" spc="-3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i</a:t>
            </a:r>
            <a:r>
              <a:rPr sz="2800" spc="5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20" dirty="0" err="1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rukavice</a:t>
            </a:r>
            <a:r>
              <a:rPr sz="2800" spc="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sr-Latn-RS" sz="2800" spc="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napravljene od lateksa ili nitrila, </a:t>
            </a:r>
            <a:r>
              <a:rPr sz="2800" b="1" u="sng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bez</a:t>
            </a:r>
            <a:r>
              <a:rPr sz="2800" b="1" u="sng" spc="-70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b="1" u="sng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pudera,</a:t>
            </a:r>
            <a:r>
              <a:rPr sz="2800" spc="3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koje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je</a:t>
            </a:r>
            <a:r>
              <a:rPr sz="2800" spc="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potrebno</a:t>
            </a:r>
            <a:r>
              <a:rPr sz="2800" spc="5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menjati</a:t>
            </a:r>
            <a:r>
              <a:rPr sz="2800" spc="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u</a:t>
            </a:r>
            <a:r>
              <a:rPr sz="28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25" dirty="0" err="1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toku</a:t>
            </a:r>
            <a:r>
              <a:rPr sz="28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20" dirty="0" err="1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rada</a:t>
            </a:r>
            <a:r>
              <a:rPr sz="28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.</a:t>
            </a:r>
            <a:endParaRPr lang="sr-Latn-RS" sz="2800" spc="-20" dirty="0">
              <a:solidFill>
                <a:srgbClr val="1D2937"/>
              </a:solidFill>
              <a:latin typeface="Garamond" panose="02020404030301010803" pitchFamily="18" charset="0"/>
              <a:cs typeface="Calibri"/>
            </a:endParaRPr>
          </a:p>
          <a:p>
            <a:pPr marL="134620" marR="128905">
              <a:lnSpc>
                <a:spcPct val="100000"/>
              </a:lnSpc>
            </a:pPr>
            <a:endParaRPr sz="28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="" xmlns:a16="http://schemas.microsoft.com/office/drawing/2014/main" id="{74FFCF0F-5C0D-4295-9D6D-563ABF46018E}"/>
              </a:ext>
            </a:extLst>
          </p:cNvPr>
          <p:cNvGrpSpPr/>
          <p:nvPr/>
        </p:nvGrpSpPr>
        <p:grpSpPr>
          <a:xfrm>
            <a:off x="449961" y="457200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="" xmlns:a16="http://schemas.microsoft.com/office/drawing/2014/main" id="{F5114E56-34DA-4128-A19B-01808B50A5DA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="" xmlns:a16="http://schemas.microsoft.com/office/drawing/2014/main" id="{F9585872-994B-45EC-B2A6-4805664F9DA8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D9671DF-84EF-4577-9E2A-7D178FE93785}"/>
              </a:ext>
            </a:extLst>
          </p:cNvPr>
          <p:cNvSpPr txBox="1"/>
          <p:nvPr/>
        </p:nvSpPr>
        <p:spPr>
          <a:xfrm>
            <a:off x="2590800" y="717464"/>
            <a:ext cx="4724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spc="-10" dirty="0">
                <a:latin typeface="Garamond" panose="02020404030301010803" pitchFamily="18" charset="0"/>
              </a:rPr>
              <a:t>OPŠTE</a:t>
            </a:r>
            <a:r>
              <a:rPr lang="pl-PL" sz="2800" b="1" spc="55" dirty="0">
                <a:latin typeface="Garamond" panose="02020404030301010803" pitchFamily="18" charset="0"/>
              </a:rPr>
              <a:t> </a:t>
            </a:r>
            <a:r>
              <a:rPr lang="pl-PL" sz="2800" b="1" spc="-5" dirty="0">
                <a:latin typeface="Garamond" panose="02020404030301010803" pitchFamily="18" charset="0"/>
              </a:rPr>
              <a:t>TEHNIKE</a:t>
            </a:r>
            <a:r>
              <a:rPr lang="pl-PL" sz="2800" b="1" spc="30" dirty="0">
                <a:latin typeface="Garamond" panose="02020404030301010803" pitchFamily="18" charset="0"/>
              </a:rPr>
              <a:t> </a:t>
            </a:r>
            <a:r>
              <a:rPr lang="pl-PL" sz="2800" b="1" spc="-5" dirty="0">
                <a:latin typeface="Garamond" panose="02020404030301010803" pitchFamily="18" charset="0"/>
              </a:rPr>
              <a:t>RADA	U</a:t>
            </a:r>
            <a:r>
              <a:rPr lang="pl-PL" sz="2800" b="1" spc="-35" dirty="0">
                <a:latin typeface="Garamond" panose="02020404030301010803" pitchFamily="18" charset="0"/>
              </a:rPr>
              <a:t> </a:t>
            </a:r>
            <a:r>
              <a:rPr lang="pl-PL" sz="2800" b="1" spc="-10" dirty="0">
                <a:latin typeface="Garamond" panose="02020404030301010803" pitchFamily="18" charset="0"/>
              </a:rPr>
              <a:t>PCR</a:t>
            </a:r>
            <a:r>
              <a:rPr lang="pl-PL" sz="2800" b="1" spc="-20" dirty="0">
                <a:latin typeface="Garamond" panose="02020404030301010803" pitchFamily="18" charset="0"/>
              </a:rPr>
              <a:t> </a:t>
            </a:r>
            <a:r>
              <a:rPr lang="pl-PL" sz="2800" b="1" spc="-5" dirty="0">
                <a:latin typeface="Garamond" panose="02020404030301010803" pitchFamily="18" charset="0"/>
              </a:rPr>
              <a:t>SOBI</a:t>
            </a:r>
            <a:endParaRPr lang="sr-Latn-RS" sz="2800" b="1" dirty="0">
              <a:latin typeface="Garamond" panose="020204040303010108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5D524DE-2ECA-4E4F-A8C0-7BC816DF5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838" flipH="1">
            <a:off x="7551012" y="2512653"/>
            <a:ext cx="1415972" cy="2531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mg065">
            <a:extLst>
              <a:ext uri="{FF2B5EF4-FFF2-40B4-BE49-F238E27FC236}">
                <a16:creationId xmlns="" xmlns:a16="http://schemas.microsoft.com/office/drawing/2014/main" id="{CB4563E8-0CC1-4EC4-B5DF-7D577A0A0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12763"/>
            <a:ext cx="7272338" cy="54546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C9A45A3-B1BB-4298-AE11-D0B17C137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876300"/>
            <a:ext cx="6807200" cy="5105400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="" xmlns:a16="http://schemas.microsoft.com/office/drawing/2014/main" id="{B367C3A5-2C1A-4D2E-92ED-A59C2FD9C54E}"/>
              </a:ext>
            </a:extLst>
          </p:cNvPr>
          <p:cNvSpPr/>
          <p:nvPr/>
        </p:nvSpPr>
        <p:spPr>
          <a:xfrm>
            <a:off x="3048000" y="1722685"/>
            <a:ext cx="2719670" cy="3412629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81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62939" y="2565301"/>
            <a:ext cx="8052435" cy="172739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38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"/>
              </a:spcBef>
            </a:pPr>
            <a:endParaRPr sz="2800" dirty="0">
              <a:latin typeface="Garamond" panose="02020404030301010803" pitchFamily="18" charset="0"/>
              <a:cs typeface="Times New Roman"/>
            </a:endParaRPr>
          </a:p>
          <a:p>
            <a:pPr marL="554990" marR="551180" algn="ctr">
              <a:lnSpc>
                <a:spcPct val="100000"/>
              </a:lnSpc>
            </a:pP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Radne</a:t>
            </a:r>
            <a:r>
              <a:rPr sz="2800" spc="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površine</a:t>
            </a:r>
            <a:r>
              <a:rPr sz="2800" spc="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se</a:t>
            </a:r>
            <a:r>
              <a:rPr sz="2800" spc="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u</a:t>
            </a:r>
            <a:r>
              <a:rPr sz="28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toku</a:t>
            </a:r>
            <a:r>
              <a:rPr sz="2800" spc="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rada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ne</a:t>
            </a:r>
            <a:r>
              <a:rPr sz="2800" spc="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smeju </a:t>
            </a:r>
            <a:r>
              <a:rPr sz="2800" spc="-7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dodirivati,</a:t>
            </a:r>
            <a:r>
              <a:rPr sz="2800" spc="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3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ukoliko</a:t>
            </a:r>
            <a:r>
              <a:rPr sz="2800" spc="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se</a:t>
            </a:r>
            <a:r>
              <a:rPr sz="2800" spc="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to</a:t>
            </a:r>
            <a:r>
              <a:rPr sz="2800" spc="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desi,</a:t>
            </a:r>
            <a:r>
              <a:rPr sz="2800" spc="1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20" dirty="0" err="1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obavezno</a:t>
            </a:r>
            <a:r>
              <a:rPr sz="2800" spc="-20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 err="1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promeniti</a:t>
            </a:r>
            <a:r>
              <a:rPr sz="2800" spc="4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rukavice.</a:t>
            </a:r>
            <a:endParaRPr sz="28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="" xmlns:a16="http://schemas.microsoft.com/office/drawing/2014/main" id="{D17867BB-0BB6-4A3B-B7B0-6BAAB65DFB1E}"/>
              </a:ext>
            </a:extLst>
          </p:cNvPr>
          <p:cNvGrpSpPr/>
          <p:nvPr/>
        </p:nvGrpSpPr>
        <p:grpSpPr>
          <a:xfrm>
            <a:off x="428625" y="482327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="" xmlns:a16="http://schemas.microsoft.com/office/drawing/2014/main" id="{405AE701-0BA3-435D-870B-5D1BC64DC462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="" xmlns:a16="http://schemas.microsoft.com/office/drawing/2014/main" id="{FBC7371C-2F72-4C27-87D0-6342814B53E4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9CD211D-5D4C-4244-B1AB-1E89078886B3}"/>
              </a:ext>
            </a:extLst>
          </p:cNvPr>
          <p:cNvSpPr txBox="1"/>
          <p:nvPr/>
        </p:nvSpPr>
        <p:spPr>
          <a:xfrm>
            <a:off x="1676400" y="702726"/>
            <a:ext cx="6140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spc="-10" dirty="0">
                <a:latin typeface="Garamond" panose="02020404030301010803" pitchFamily="18" charset="0"/>
              </a:rPr>
              <a:t>OPŠTA</a:t>
            </a:r>
            <a:r>
              <a:rPr lang="sr-Latn-RS" sz="3200" b="1" spc="20" dirty="0">
                <a:latin typeface="Garamond" panose="02020404030301010803" pitchFamily="18" charset="0"/>
              </a:rPr>
              <a:t> </a:t>
            </a:r>
            <a:r>
              <a:rPr lang="sr-Latn-RS" sz="3200" b="1" spc="-10" dirty="0">
                <a:latin typeface="Garamond" panose="02020404030301010803" pitchFamily="18" charset="0"/>
              </a:rPr>
              <a:t>PRAVILA</a:t>
            </a:r>
            <a:r>
              <a:rPr lang="sr-Latn-RS" sz="3200" b="1" spc="-5" dirty="0">
                <a:latin typeface="Garamond" panose="02020404030301010803" pitchFamily="18" charset="0"/>
              </a:rPr>
              <a:t> PONAŠANJA</a:t>
            </a:r>
            <a:r>
              <a:rPr lang="sr-Latn-RS" sz="3200" b="1" spc="25" dirty="0">
                <a:latin typeface="Garamond" panose="02020404030301010803" pitchFamily="18" charset="0"/>
              </a:rPr>
              <a:t> </a:t>
            </a:r>
            <a:r>
              <a:rPr lang="sr-Latn-RS" sz="3200" b="1" spc="-5" dirty="0">
                <a:latin typeface="Garamond" panose="02020404030301010803" pitchFamily="18" charset="0"/>
              </a:rPr>
              <a:t>U </a:t>
            </a:r>
            <a:r>
              <a:rPr lang="sr-Latn-RS" sz="3200" b="1" spc="-1070" dirty="0">
                <a:latin typeface="Garamond" panose="02020404030301010803" pitchFamily="18" charset="0"/>
              </a:rPr>
              <a:t> </a:t>
            </a:r>
            <a:r>
              <a:rPr lang="sr-Latn-RS" sz="3200" b="1" spc="-5" dirty="0">
                <a:latin typeface="Garamond" panose="02020404030301010803" pitchFamily="18" charset="0"/>
              </a:rPr>
              <a:t>LABORATORIJI</a:t>
            </a:r>
            <a:endParaRPr lang="sr-Latn-RS" sz="32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703" y="440393"/>
            <a:ext cx="4245019" cy="595263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447" y="440393"/>
            <a:ext cx="4245019" cy="595263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14130" y="1882324"/>
            <a:ext cx="2547732" cy="3206705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3">
            <a:extLst>
              <a:ext uri="{FF2B5EF4-FFF2-40B4-BE49-F238E27FC236}">
                <a16:creationId xmlns="" xmlns:a16="http://schemas.microsoft.com/office/drawing/2014/main" id="{17DD3E59-AD7F-478A-B981-4A82FE6E87A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67767" y="440393"/>
            <a:ext cx="3996435" cy="5952634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="" xmlns:a16="http://schemas.microsoft.com/office/drawing/2014/main" id="{6C48A9E7-3096-4322-82E4-28EEF7BB615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72605" y="440393"/>
            <a:ext cx="4307269" cy="5952634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="" xmlns:a16="http://schemas.microsoft.com/office/drawing/2014/main" id="{79C81FEA-99A7-4AB3-AF3B-4F25355AE03E}"/>
              </a:ext>
            </a:extLst>
          </p:cNvPr>
          <p:cNvSpPr/>
          <p:nvPr/>
        </p:nvSpPr>
        <p:spPr>
          <a:xfrm>
            <a:off x="5422670" y="1750044"/>
            <a:ext cx="2696397" cy="3206705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6">
            <a:extLst>
              <a:ext uri="{FF2B5EF4-FFF2-40B4-BE49-F238E27FC236}">
                <a16:creationId xmlns="" xmlns:a16="http://schemas.microsoft.com/office/drawing/2014/main" id="{AE15CBF5-8793-4F33-88DA-EC7ECA4D470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59545" y="440393"/>
            <a:ext cx="4505785" cy="5952634"/>
          </a:xfrm>
          <a:prstGeom prst="rect">
            <a:avLst/>
          </a:prstGeom>
        </p:spPr>
      </p:pic>
      <p:pic>
        <p:nvPicPr>
          <p:cNvPr id="11" name="object 7">
            <a:extLst>
              <a:ext uri="{FF2B5EF4-FFF2-40B4-BE49-F238E27FC236}">
                <a16:creationId xmlns="" xmlns:a16="http://schemas.microsoft.com/office/drawing/2014/main" id="{1EECD4DF-92C4-4E84-9E91-AC71080E049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21136" y="1916645"/>
            <a:ext cx="3265061" cy="3386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0374" y="777193"/>
            <a:ext cx="4029583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800" spc="-2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Sve</a:t>
            </a:r>
            <a:r>
              <a:rPr sz="2800" spc="-3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hemikalije</a:t>
            </a:r>
            <a:r>
              <a:rPr sz="2800" spc="-7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treba</a:t>
            </a:r>
            <a:r>
              <a:rPr sz="2800" spc="-5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da </a:t>
            </a:r>
            <a:r>
              <a:rPr sz="2800" spc="-615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 err="1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budu</a:t>
            </a:r>
            <a:r>
              <a:rPr sz="2800" spc="-4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 err="1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jasno</a:t>
            </a:r>
            <a:r>
              <a:rPr sz="2800" spc="-6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 err="1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označene</a:t>
            </a:r>
            <a:r>
              <a:rPr lang="sr-Latn-RS" sz="2800" dirty="0">
                <a:solidFill>
                  <a:schemeClr val="bg1"/>
                </a:solidFill>
                <a:latin typeface="Garamond" panose="02020404030301010803" pitchFamily="18" charset="0"/>
                <a:cs typeface="Calibri"/>
              </a:rPr>
              <a:t>!!!</a:t>
            </a:r>
            <a:endParaRPr sz="2800" dirty="0">
              <a:solidFill>
                <a:schemeClr val="bg1"/>
              </a:solidFill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6697" y="185737"/>
            <a:ext cx="8667750" cy="6489700"/>
            <a:chOff x="246697" y="185737"/>
            <a:chExt cx="8667750" cy="6489700"/>
          </a:xfrm>
        </p:grpSpPr>
        <p:sp>
          <p:nvSpPr>
            <p:cNvPr id="5" name="object 5"/>
            <p:cNvSpPr/>
            <p:nvPr/>
          </p:nvSpPr>
          <p:spPr>
            <a:xfrm>
              <a:off x="251459" y="190500"/>
              <a:ext cx="8644255" cy="6480175"/>
            </a:xfrm>
            <a:custGeom>
              <a:avLst/>
              <a:gdLst/>
              <a:ahLst/>
              <a:cxnLst/>
              <a:rect l="l" t="t" r="r" b="b"/>
              <a:pathLst>
                <a:path w="8644255" h="6480175">
                  <a:moveTo>
                    <a:pt x="0" y="0"/>
                  </a:moveTo>
                  <a:lnTo>
                    <a:pt x="8644128" y="0"/>
                  </a:lnTo>
                  <a:lnTo>
                    <a:pt x="8644128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80888" y="295656"/>
              <a:ext cx="2484107" cy="183794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04688" y="219709"/>
              <a:ext cx="2636520" cy="1990089"/>
            </a:xfrm>
            <a:custGeom>
              <a:avLst/>
              <a:gdLst/>
              <a:ahLst/>
              <a:cxnLst/>
              <a:rect l="l" t="t" r="r" b="b"/>
              <a:pathLst>
                <a:path w="2636520" h="1990089">
                  <a:moveTo>
                    <a:pt x="2573020" y="63500"/>
                  </a:moveTo>
                  <a:lnTo>
                    <a:pt x="2560320" y="63500"/>
                  </a:lnTo>
                  <a:lnTo>
                    <a:pt x="2560320" y="76200"/>
                  </a:lnTo>
                  <a:lnTo>
                    <a:pt x="2560320" y="1913890"/>
                  </a:lnTo>
                  <a:lnTo>
                    <a:pt x="76200" y="1913890"/>
                  </a:lnTo>
                  <a:lnTo>
                    <a:pt x="76200" y="76200"/>
                  </a:lnTo>
                  <a:lnTo>
                    <a:pt x="2560320" y="76200"/>
                  </a:lnTo>
                  <a:lnTo>
                    <a:pt x="2560320" y="63500"/>
                  </a:lnTo>
                  <a:lnTo>
                    <a:pt x="63500" y="63500"/>
                  </a:lnTo>
                  <a:lnTo>
                    <a:pt x="63500" y="76200"/>
                  </a:lnTo>
                  <a:lnTo>
                    <a:pt x="63500" y="1913890"/>
                  </a:lnTo>
                  <a:lnTo>
                    <a:pt x="63500" y="1926590"/>
                  </a:lnTo>
                  <a:lnTo>
                    <a:pt x="2573020" y="1926590"/>
                  </a:lnTo>
                  <a:lnTo>
                    <a:pt x="2573020" y="1913890"/>
                  </a:lnTo>
                  <a:lnTo>
                    <a:pt x="2573020" y="76200"/>
                  </a:lnTo>
                  <a:lnTo>
                    <a:pt x="2573020" y="75946"/>
                  </a:lnTo>
                  <a:lnTo>
                    <a:pt x="2573020" y="63500"/>
                  </a:lnTo>
                  <a:close/>
                </a:path>
                <a:path w="2636520" h="1990089">
                  <a:moveTo>
                    <a:pt x="2611120" y="25400"/>
                  </a:moveTo>
                  <a:lnTo>
                    <a:pt x="2585720" y="25400"/>
                  </a:lnTo>
                  <a:lnTo>
                    <a:pt x="2585720" y="50800"/>
                  </a:lnTo>
                  <a:lnTo>
                    <a:pt x="2585720" y="1939290"/>
                  </a:lnTo>
                  <a:lnTo>
                    <a:pt x="50800" y="1939290"/>
                  </a:lnTo>
                  <a:lnTo>
                    <a:pt x="50800" y="50800"/>
                  </a:lnTo>
                  <a:lnTo>
                    <a:pt x="2585720" y="50800"/>
                  </a:lnTo>
                  <a:lnTo>
                    <a:pt x="2585720" y="25400"/>
                  </a:lnTo>
                  <a:lnTo>
                    <a:pt x="25400" y="25400"/>
                  </a:lnTo>
                  <a:lnTo>
                    <a:pt x="25400" y="50800"/>
                  </a:lnTo>
                  <a:lnTo>
                    <a:pt x="25400" y="1939290"/>
                  </a:lnTo>
                  <a:lnTo>
                    <a:pt x="25400" y="1964690"/>
                  </a:lnTo>
                  <a:lnTo>
                    <a:pt x="2611120" y="1964690"/>
                  </a:lnTo>
                  <a:lnTo>
                    <a:pt x="2611120" y="1939290"/>
                  </a:lnTo>
                  <a:lnTo>
                    <a:pt x="2611120" y="50800"/>
                  </a:lnTo>
                  <a:lnTo>
                    <a:pt x="2611120" y="50546"/>
                  </a:lnTo>
                  <a:lnTo>
                    <a:pt x="2611120" y="25400"/>
                  </a:lnTo>
                  <a:close/>
                </a:path>
                <a:path w="2636520" h="1990089">
                  <a:moveTo>
                    <a:pt x="2636520" y="0"/>
                  </a:moveTo>
                  <a:lnTo>
                    <a:pt x="2623820" y="0"/>
                  </a:lnTo>
                  <a:lnTo>
                    <a:pt x="2623820" y="12700"/>
                  </a:lnTo>
                  <a:lnTo>
                    <a:pt x="2623820" y="1977390"/>
                  </a:lnTo>
                  <a:lnTo>
                    <a:pt x="12700" y="1977390"/>
                  </a:lnTo>
                  <a:lnTo>
                    <a:pt x="12700" y="12700"/>
                  </a:lnTo>
                  <a:lnTo>
                    <a:pt x="38100" y="12700"/>
                  </a:lnTo>
                  <a:lnTo>
                    <a:pt x="2623820" y="12700"/>
                  </a:lnTo>
                  <a:lnTo>
                    <a:pt x="2623820" y="0"/>
                  </a:lnTo>
                  <a:lnTo>
                    <a:pt x="381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1977390"/>
                  </a:lnTo>
                  <a:lnTo>
                    <a:pt x="0" y="1990090"/>
                  </a:lnTo>
                  <a:lnTo>
                    <a:pt x="2636520" y="1990090"/>
                  </a:lnTo>
                  <a:lnTo>
                    <a:pt x="2636520" y="1977390"/>
                  </a:lnTo>
                  <a:lnTo>
                    <a:pt x="2636520" y="12700"/>
                  </a:lnTo>
                  <a:lnTo>
                    <a:pt x="263652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087" y="2785872"/>
              <a:ext cx="4032504" cy="28468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46888" y="2710179"/>
              <a:ext cx="4185285" cy="2998470"/>
            </a:xfrm>
            <a:custGeom>
              <a:avLst/>
              <a:gdLst/>
              <a:ahLst/>
              <a:cxnLst/>
              <a:rect l="l" t="t" r="r" b="b"/>
              <a:pathLst>
                <a:path w="4185285" h="2998470">
                  <a:moveTo>
                    <a:pt x="4121404" y="63500"/>
                  </a:moveTo>
                  <a:lnTo>
                    <a:pt x="4108704" y="63500"/>
                  </a:lnTo>
                  <a:lnTo>
                    <a:pt x="4108704" y="76200"/>
                  </a:lnTo>
                  <a:lnTo>
                    <a:pt x="4108704" y="2922270"/>
                  </a:lnTo>
                  <a:lnTo>
                    <a:pt x="76200" y="2922270"/>
                  </a:lnTo>
                  <a:lnTo>
                    <a:pt x="76200" y="76200"/>
                  </a:lnTo>
                  <a:lnTo>
                    <a:pt x="4108704" y="76200"/>
                  </a:lnTo>
                  <a:lnTo>
                    <a:pt x="4108704" y="63500"/>
                  </a:lnTo>
                  <a:lnTo>
                    <a:pt x="63500" y="63500"/>
                  </a:lnTo>
                  <a:lnTo>
                    <a:pt x="63500" y="76200"/>
                  </a:lnTo>
                  <a:lnTo>
                    <a:pt x="63500" y="2922270"/>
                  </a:lnTo>
                  <a:lnTo>
                    <a:pt x="63500" y="2934970"/>
                  </a:lnTo>
                  <a:lnTo>
                    <a:pt x="4121404" y="2934970"/>
                  </a:lnTo>
                  <a:lnTo>
                    <a:pt x="4121404" y="2922536"/>
                  </a:lnTo>
                  <a:lnTo>
                    <a:pt x="4121404" y="2922270"/>
                  </a:lnTo>
                  <a:lnTo>
                    <a:pt x="4121404" y="76200"/>
                  </a:lnTo>
                  <a:lnTo>
                    <a:pt x="4121404" y="75704"/>
                  </a:lnTo>
                  <a:lnTo>
                    <a:pt x="4121404" y="63500"/>
                  </a:lnTo>
                  <a:close/>
                </a:path>
                <a:path w="4185285" h="2998470">
                  <a:moveTo>
                    <a:pt x="4159504" y="25400"/>
                  </a:moveTo>
                  <a:lnTo>
                    <a:pt x="4134104" y="25400"/>
                  </a:lnTo>
                  <a:lnTo>
                    <a:pt x="4134104" y="50800"/>
                  </a:lnTo>
                  <a:lnTo>
                    <a:pt x="4134104" y="2947670"/>
                  </a:lnTo>
                  <a:lnTo>
                    <a:pt x="50800" y="2947670"/>
                  </a:lnTo>
                  <a:lnTo>
                    <a:pt x="50800" y="50800"/>
                  </a:lnTo>
                  <a:lnTo>
                    <a:pt x="4134104" y="50800"/>
                  </a:lnTo>
                  <a:lnTo>
                    <a:pt x="4134104" y="25400"/>
                  </a:lnTo>
                  <a:lnTo>
                    <a:pt x="25400" y="25400"/>
                  </a:lnTo>
                  <a:lnTo>
                    <a:pt x="25400" y="50800"/>
                  </a:lnTo>
                  <a:lnTo>
                    <a:pt x="25400" y="2947670"/>
                  </a:lnTo>
                  <a:lnTo>
                    <a:pt x="25400" y="2973070"/>
                  </a:lnTo>
                  <a:lnTo>
                    <a:pt x="4159504" y="2973070"/>
                  </a:lnTo>
                  <a:lnTo>
                    <a:pt x="4159504" y="2947936"/>
                  </a:lnTo>
                  <a:lnTo>
                    <a:pt x="4159504" y="2947670"/>
                  </a:lnTo>
                  <a:lnTo>
                    <a:pt x="4159504" y="50800"/>
                  </a:lnTo>
                  <a:lnTo>
                    <a:pt x="4159504" y="50304"/>
                  </a:lnTo>
                  <a:lnTo>
                    <a:pt x="4159504" y="25400"/>
                  </a:lnTo>
                  <a:close/>
                </a:path>
                <a:path w="4185285" h="2998470">
                  <a:moveTo>
                    <a:pt x="4184904" y="0"/>
                  </a:moveTo>
                  <a:lnTo>
                    <a:pt x="4172204" y="0"/>
                  </a:lnTo>
                  <a:lnTo>
                    <a:pt x="4172204" y="12700"/>
                  </a:lnTo>
                  <a:lnTo>
                    <a:pt x="4172204" y="2985770"/>
                  </a:lnTo>
                  <a:lnTo>
                    <a:pt x="12700" y="2985770"/>
                  </a:lnTo>
                  <a:lnTo>
                    <a:pt x="12700" y="12700"/>
                  </a:lnTo>
                  <a:lnTo>
                    <a:pt x="38100" y="12700"/>
                  </a:lnTo>
                  <a:lnTo>
                    <a:pt x="4172204" y="12700"/>
                  </a:lnTo>
                  <a:lnTo>
                    <a:pt x="4172204" y="0"/>
                  </a:lnTo>
                  <a:lnTo>
                    <a:pt x="381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985770"/>
                  </a:lnTo>
                  <a:lnTo>
                    <a:pt x="0" y="2998470"/>
                  </a:lnTo>
                  <a:lnTo>
                    <a:pt x="4184904" y="2998470"/>
                  </a:lnTo>
                  <a:lnTo>
                    <a:pt x="4184904" y="2985770"/>
                  </a:lnTo>
                  <a:lnTo>
                    <a:pt x="4184904" y="12700"/>
                  </a:lnTo>
                  <a:lnTo>
                    <a:pt x="418490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0768" y="2276855"/>
              <a:ext cx="4255007" cy="432206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582668" y="2239009"/>
              <a:ext cx="4331335" cy="4398010"/>
            </a:xfrm>
            <a:custGeom>
              <a:avLst/>
              <a:gdLst/>
              <a:ahLst/>
              <a:cxnLst/>
              <a:rect l="l" t="t" r="r" b="b"/>
              <a:pathLst>
                <a:path w="4331334" h="4398009">
                  <a:moveTo>
                    <a:pt x="4305808" y="25400"/>
                  </a:moveTo>
                  <a:lnTo>
                    <a:pt x="4293108" y="25400"/>
                  </a:lnTo>
                  <a:lnTo>
                    <a:pt x="4293108" y="38100"/>
                  </a:lnTo>
                  <a:lnTo>
                    <a:pt x="4293108" y="4359910"/>
                  </a:lnTo>
                  <a:lnTo>
                    <a:pt x="38100" y="4359910"/>
                  </a:lnTo>
                  <a:lnTo>
                    <a:pt x="38100" y="38100"/>
                  </a:lnTo>
                  <a:lnTo>
                    <a:pt x="4293108" y="38100"/>
                  </a:lnTo>
                  <a:lnTo>
                    <a:pt x="4293108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4359910"/>
                  </a:lnTo>
                  <a:lnTo>
                    <a:pt x="25400" y="4372610"/>
                  </a:lnTo>
                  <a:lnTo>
                    <a:pt x="4305808" y="4372610"/>
                  </a:lnTo>
                  <a:lnTo>
                    <a:pt x="4305808" y="4359910"/>
                  </a:lnTo>
                  <a:lnTo>
                    <a:pt x="4305808" y="38100"/>
                  </a:lnTo>
                  <a:lnTo>
                    <a:pt x="4305808" y="37846"/>
                  </a:lnTo>
                  <a:lnTo>
                    <a:pt x="4305808" y="25400"/>
                  </a:lnTo>
                  <a:close/>
                </a:path>
                <a:path w="4331334" h="4398009">
                  <a:moveTo>
                    <a:pt x="4331208" y="0"/>
                  </a:moveTo>
                  <a:lnTo>
                    <a:pt x="4318508" y="0"/>
                  </a:lnTo>
                  <a:lnTo>
                    <a:pt x="4318508" y="12700"/>
                  </a:lnTo>
                  <a:lnTo>
                    <a:pt x="4318508" y="4385310"/>
                  </a:lnTo>
                  <a:lnTo>
                    <a:pt x="12700" y="438531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4318508" y="12700"/>
                  </a:lnTo>
                  <a:lnTo>
                    <a:pt x="4318508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385310"/>
                  </a:lnTo>
                  <a:lnTo>
                    <a:pt x="0" y="4398010"/>
                  </a:lnTo>
                  <a:lnTo>
                    <a:pt x="4331208" y="4398010"/>
                  </a:lnTo>
                  <a:lnTo>
                    <a:pt x="4331208" y="4385310"/>
                  </a:lnTo>
                  <a:lnTo>
                    <a:pt x="4331208" y="12700"/>
                  </a:lnTo>
                  <a:lnTo>
                    <a:pt x="4331208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92851" y="766572"/>
              <a:ext cx="3313429" cy="792480"/>
            </a:xfrm>
            <a:custGeom>
              <a:avLst/>
              <a:gdLst/>
              <a:ahLst/>
              <a:cxnLst/>
              <a:rect l="l" t="t" r="r" b="b"/>
              <a:pathLst>
                <a:path w="3313429" h="792480">
                  <a:moveTo>
                    <a:pt x="0" y="792479"/>
                  </a:moveTo>
                  <a:lnTo>
                    <a:pt x="3313176" y="0"/>
                  </a:lnTo>
                </a:path>
              </a:pathLst>
            </a:custGeom>
            <a:ln w="76200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22748" y="693419"/>
              <a:ext cx="3383279" cy="1082040"/>
            </a:xfrm>
            <a:custGeom>
              <a:avLst/>
              <a:gdLst/>
              <a:ahLst/>
              <a:cxnLst/>
              <a:rect l="l" t="t" r="r" b="b"/>
              <a:pathLst>
                <a:path w="3383279" h="1082039">
                  <a:moveTo>
                    <a:pt x="0" y="0"/>
                  </a:moveTo>
                  <a:lnTo>
                    <a:pt x="3383279" y="1082040"/>
                  </a:lnTo>
                </a:path>
              </a:pathLst>
            </a:custGeom>
            <a:ln w="76199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7814" y="2132076"/>
              <a:ext cx="534035" cy="1069975"/>
            </a:xfrm>
            <a:custGeom>
              <a:avLst/>
              <a:gdLst/>
              <a:ahLst/>
              <a:cxnLst/>
              <a:rect l="l" t="t" r="r" b="b"/>
              <a:pathLst>
                <a:path w="534035" h="1069975">
                  <a:moveTo>
                    <a:pt x="533565" y="0"/>
                  </a:moveTo>
                  <a:lnTo>
                    <a:pt x="0" y="1069949"/>
                  </a:lnTo>
                </a:path>
              </a:pathLst>
            </a:custGeom>
            <a:ln w="38099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45166" y="3159476"/>
              <a:ext cx="102870" cy="128270"/>
            </a:xfrm>
            <a:custGeom>
              <a:avLst/>
              <a:gdLst/>
              <a:ahLst/>
              <a:cxnLst/>
              <a:rect l="l" t="t" r="r" b="b"/>
              <a:pathLst>
                <a:path w="102869" h="128270">
                  <a:moveTo>
                    <a:pt x="0" y="0"/>
                  </a:moveTo>
                  <a:lnTo>
                    <a:pt x="139" y="127787"/>
                  </a:lnTo>
                  <a:lnTo>
                    <a:pt x="102285" y="5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10939" y="2205227"/>
              <a:ext cx="1497330" cy="749935"/>
            </a:xfrm>
            <a:custGeom>
              <a:avLst/>
              <a:gdLst/>
              <a:ahLst/>
              <a:cxnLst/>
              <a:rect l="l" t="t" r="r" b="b"/>
              <a:pathLst>
                <a:path w="1497329" h="749935">
                  <a:moveTo>
                    <a:pt x="0" y="0"/>
                  </a:moveTo>
                  <a:lnTo>
                    <a:pt x="1496745" y="749820"/>
                  </a:lnTo>
                </a:path>
              </a:pathLst>
            </a:custGeom>
            <a:ln w="38100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65067" y="2895412"/>
              <a:ext cx="128270" cy="102870"/>
            </a:xfrm>
            <a:custGeom>
              <a:avLst/>
              <a:gdLst/>
              <a:ahLst/>
              <a:cxnLst/>
              <a:rect l="l" t="t" r="r" b="b"/>
              <a:pathLst>
                <a:path w="128270" h="102869">
                  <a:moveTo>
                    <a:pt x="51193" y="0"/>
                  </a:moveTo>
                  <a:lnTo>
                    <a:pt x="0" y="102196"/>
                  </a:lnTo>
                  <a:lnTo>
                    <a:pt x="127787" y="102298"/>
                  </a:lnTo>
                  <a:lnTo>
                    <a:pt x="51193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8300" y="1059180"/>
            <a:ext cx="5867400" cy="4739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81191" y="2473366"/>
            <a:ext cx="8001762" cy="43473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3810" rIns="0" bIns="0" rtlCol="0">
            <a:spAutoFit/>
          </a:bodyPr>
          <a:lstStyle/>
          <a:p>
            <a:pPr marL="347980">
              <a:lnSpc>
                <a:spcPct val="100000"/>
              </a:lnSpc>
            </a:pPr>
            <a:r>
              <a:rPr sz="2800" spc="-20" dirty="0" err="1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Zabranjena</a:t>
            </a:r>
            <a:r>
              <a:rPr sz="2800" spc="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je </a:t>
            </a:r>
            <a:r>
              <a:rPr sz="2800" spc="-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upotreba</a:t>
            </a:r>
            <a:r>
              <a:rPr sz="2800" spc="5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mobilnog</a:t>
            </a:r>
            <a:r>
              <a:rPr sz="2800" spc="1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z="2800" spc="-25" dirty="0">
                <a:solidFill>
                  <a:srgbClr val="1D2937"/>
                </a:solidFill>
                <a:latin typeface="Garamond" panose="02020404030301010803" pitchFamily="18" charset="0"/>
                <a:cs typeface="Calibri"/>
              </a:rPr>
              <a:t>telefona</a:t>
            </a:r>
            <a:endParaRPr sz="28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="" xmlns:a16="http://schemas.microsoft.com/office/drawing/2014/main" id="{8B414FD2-47A3-4E97-A17E-A147C7C720EF}"/>
              </a:ext>
            </a:extLst>
          </p:cNvPr>
          <p:cNvGrpSpPr/>
          <p:nvPr/>
        </p:nvGrpSpPr>
        <p:grpSpPr>
          <a:xfrm>
            <a:off x="428625" y="438462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="" xmlns:a16="http://schemas.microsoft.com/office/drawing/2014/main" id="{8D6B6888-F113-4E55-A5AD-86A90B5AB81C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="" xmlns:a16="http://schemas.microsoft.com/office/drawing/2014/main" id="{D35B7366-3379-4B69-B9DE-39D8405D4CD8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625DAE9-454D-4686-A8E7-02A94631A737}"/>
              </a:ext>
            </a:extLst>
          </p:cNvPr>
          <p:cNvSpPr txBox="1"/>
          <p:nvPr/>
        </p:nvSpPr>
        <p:spPr>
          <a:xfrm>
            <a:off x="1600200" y="677599"/>
            <a:ext cx="6140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spc="-10" dirty="0">
                <a:latin typeface="Garamond" panose="02020404030301010803" pitchFamily="18" charset="0"/>
              </a:rPr>
              <a:t>OPŠTA</a:t>
            </a:r>
            <a:r>
              <a:rPr lang="sr-Latn-RS" sz="3200" b="1" spc="20" dirty="0">
                <a:latin typeface="Garamond" panose="02020404030301010803" pitchFamily="18" charset="0"/>
              </a:rPr>
              <a:t> </a:t>
            </a:r>
            <a:r>
              <a:rPr lang="sr-Latn-RS" sz="3200" b="1" spc="-10" dirty="0">
                <a:latin typeface="Garamond" panose="02020404030301010803" pitchFamily="18" charset="0"/>
              </a:rPr>
              <a:t>PRAVILA</a:t>
            </a:r>
            <a:r>
              <a:rPr lang="sr-Latn-RS" sz="3200" b="1" spc="-5" dirty="0">
                <a:latin typeface="Garamond" panose="02020404030301010803" pitchFamily="18" charset="0"/>
              </a:rPr>
              <a:t> PONAŠANJA</a:t>
            </a:r>
            <a:r>
              <a:rPr lang="sr-Latn-RS" sz="3200" b="1" spc="25" dirty="0">
                <a:latin typeface="Garamond" panose="02020404030301010803" pitchFamily="18" charset="0"/>
              </a:rPr>
              <a:t> </a:t>
            </a:r>
            <a:r>
              <a:rPr lang="sr-Latn-RS" sz="3200" b="1" spc="-5" dirty="0">
                <a:latin typeface="Garamond" panose="02020404030301010803" pitchFamily="18" charset="0"/>
              </a:rPr>
              <a:t>U </a:t>
            </a:r>
            <a:r>
              <a:rPr lang="sr-Latn-RS" sz="3200" b="1" spc="-1070" dirty="0">
                <a:latin typeface="Garamond" panose="02020404030301010803" pitchFamily="18" charset="0"/>
              </a:rPr>
              <a:t> </a:t>
            </a:r>
            <a:r>
              <a:rPr lang="sr-Latn-RS" sz="3200" b="1" spc="-5" dirty="0">
                <a:latin typeface="Garamond" panose="02020404030301010803" pitchFamily="18" charset="0"/>
              </a:rPr>
              <a:t>LABORATORIJI</a:t>
            </a:r>
            <a:endParaRPr lang="sr-Latn-RS" sz="3200" b="1" dirty="0">
              <a:latin typeface="Garamond" panose="020204040303010108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E154BE6-38DE-457E-8B0C-76076573C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6955">
            <a:off x="4346126" y="3215627"/>
            <a:ext cx="35814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9488" y="0"/>
            <a:ext cx="5145023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184318" y="1661242"/>
            <a:ext cx="3146425" cy="3694429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3">
            <a:extLst>
              <a:ext uri="{FF2B5EF4-FFF2-40B4-BE49-F238E27FC236}">
                <a16:creationId xmlns="" xmlns:a16="http://schemas.microsoft.com/office/drawing/2014/main" id="{CBDBEE12-752C-499F-A83A-870F29A169D7}"/>
              </a:ext>
            </a:extLst>
          </p:cNvPr>
          <p:cNvGrpSpPr/>
          <p:nvPr/>
        </p:nvGrpSpPr>
        <p:grpSpPr>
          <a:xfrm>
            <a:off x="449961" y="457200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="" xmlns:a16="http://schemas.microsoft.com/office/drawing/2014/main" id="{D5E5D17D-53FC-4DF9-A620-F709FFEF2C0E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="" xmlns:a16="http://schemas.microsoft.com/office/drawing/2014/main" id="{560C8B24-03CF-4A26-86CF-2D7DB42BF1A3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A49E8C8-5D77-40FB-8371-2CDC709103CC}"/>
              </a:ext>
            </a:extLst>
          </p:cNvPr>
          <p:cNvSpPr txBox="1"/>
          <p:nvPr/>
        </p:nvSpPr>
        <p:spPr>
          <a:xfrm>
            <a:off x="1600200" y="677599"/>
            <a:ext cx="6140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spc="-10" dirty="0">
                <a:latin typeface="Garamond" panose="02020404030301010803" pitchFamily="18" charset="0"/>
              </a:rPr>
              <a:t>OPŠTA</a:t>
            </a:r>
            <a:r>
              <a:rPr lang="sr-Latn-RS" sz="3200" b="1" spc="20" dirty="0">
                <a:latin typeface="Garamond" panose="02020404030301010803" pitchFamily="18" charset="0"/>
              </a:rPr>
              <a:t> </a:t>
            </a:r>
            <a:r>
              <a:rPr lang="sr-Latn-RS" sz="3200" b="1" spc="-10" dirty="0">
                <a:latin typeface="Garamond" panose="02020404030301010803" pitchFamily="18" charset="0"/>
              </a:rPr>
              <a:t>PRAVILA</a:t>
            </a:r>
            <a:r>
              <a:rPr lang="sr-Latn-RS" sz="3200" b="1" spc="-5" dirty="0">
                <a:latin typeface="Garamond" panose="02020404030301010803" pitchFamily="18" charset="0"/>
              </a:rPr>
              <a:t> PONAŠANJA</a:t>
            </a:r>
            <a:r>
              <a:rPr lang="sr-Latn-RS" sz="3200" b="1" spc="25" dirty="0">
                <a:latin typeface="Garamond" panose="02020404030301010803" pitchFamily="18" charset="0"/>
              </a:rPr>
              <a:t> </a:t>
            </a:r>
            <a:r>
              <a:rPr lang="sr-Latn-RS" sz="3200" b="1" spc="-5" dirty="0">
                <a:latin typeface="Garamond" panose="02020404030301010803" pitchFamily="18" charset="0"/>
              </a:rPr>
              <a:t>U </a:t>
            </a:r>
            <a:r>
              <a:rPr lang="sr-Latn-RS" sz="3200" b="1" spc="-1070" dirty="0">
                <a:latin typeface="Garamond" panose="02020404030301010803" pitchFamily="18" charset="0"/>
              </a:rPr>
              <a:t> </a:t>
            </a:r>
            <a:r>
              <a:rPr lang="sr-Latn-RS" sz="3200" b="1" spc="-5" dirty="0">
                <a:latin typeface="Garamond" panose="02020404030301010803" pitchFamily="18" charset="0"/>
              </a:rPr>
              <a:t>LABORATORIJI</a:t>
            </a:r>
            <a:endParaRPr lang="sr-Latn-RS" sz="3200" b="1" dirty="0">
              <a:latin typeface="Garamond" panose="020204040303010108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E926609-3EEA-4B05-8141-70F1C2323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4000"/>
                    </a14:imgEffect>
                    <a14:imgEffect>
                      <a14:brightnessContrast bright="-9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15690"/>
            <a:ext cx="4286250" cy="285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36AE0BF-E572-445C-BEDE-14312E897E87}"/>
              </a:ext>
            </a:extLst>
          </p:cNvPr>
          <p:cNvSpPr txBox="1"/>
          <p:nvPr/>
        </p:nvSpPr>
        <p:spPr>
          <a:xfrm>
            <a:off x="304800" y="2133600"/>
            <a:ext cx="4038600" cy="452431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r>
              <a:rPr lang="sr-Latn-RS" sz="2400" dirty="0">
                <a:latin typeface="Garamond" panose="02020404030301010803" pitchFamily="18" charset="0"/>
                <a:cs typeface="Times New Roman"/>
              </a:rPr>
              <a:t>Pravilno vođenje evidencije je od naročitog značaja kako bi se postigla maksimalna optimizacija rada. 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sr-Latn-RS" sz="2400" dirty="0">
              <a:latin typeface="Garamond" panose="02020404030301010803" pitchFamily="18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lang="sr-Latn-RS" sz="2400" dirty="0">
                <a:latin typeface="Garamond" panose="02020404030301010803" pitchFamily="18" charset="0"/>
                <a:cs typeface="Times New Roman"/>
              </a:rPr>
              <a:t>Važno je da naučnik svoje ideje/koncepciju pronalaska čuva u pisanom obliku.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sr-Latn-RS" sz="2400" dirty="0">
              <a:latin typeface="Garamond" panose="02020404030301010803" pitchFamily="18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lang="sr-Latn-RS" sz="2400" dirty="0">
                <a:latin typeface="Garamond" panose="02020404030301010803" pitchFamily="18" charset="0"/>
                <a:cs typeface="Times New Roman"/>
              </a:rPr>
              <a:t>Laboratorijske sveske, ako se pravilno koriste, mogu značajno olakšati dalji rad.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1"/>
          <p:cNvGrpSpPr>
            <a:grpSpLocks/>
          </p:cNvGrpSpPr>
          <p:nvPr/>
        </p:nvGrpSpPr>
        <p:grpSpPr bwMode="auto">
          <a:xfrm>
            <a:off x="304800" y="2971800"/>
            <a:ext cx="3581400" cy="3644900"/>
            <a:chOff x="48" y="2016"/>
            <a:chExt cx="2256" cy="2296"/>
          </a:xfrm>
        </p:grpSpPr>
        <p:pic>
          <p:nvPicPr>
            <p:cNvPr id="52229" name="Picture 2" descr="Calenda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016"/>
              <a:ext cx="2256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0" name="TextBox 3"/>
            <p:cNvSpPr txBox="1">
              <a:spLocks noChangeArrowheads="1"/>
            </p:cNvSpPr>
            <p:nvPr/>
          </p:nvSpPr>
          <p:spPr bwMode="auto">
            <a:xfrm>
              <a:off x="960" y="3985"/>
              <a:ext cx="131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/>
                <a:t>2007 - 2015</a:t>
              </a:r>
            </a:p>
          </p:txBody>
        </p:sp>
      </p:grpSp>
      <p:pic>
        <p:nvPicPr>
          <p:cNvPr id="52227" name="Picture 14" descr="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5793"/>
            <a:ext cx="4376738" cy="635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9"/>
          <p:cNvSpPr>
            <a:spLocks noChangeArrowheads="1"/>
          </p:cNvSpPr>
          <p:nvPr/>
        </p:nvSpPr>
        <p:spPr bwMode="auto">
          <a:xfrm>
            <a:off x="228600" y="228600"/>
            <a:ext cx="3886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sr-Latn-CS" altLang="en-US" sz="2000" dirty="0">
                <a:solidFill>
                  <a:schemeClr val="bg1"/>
                </a:solidFill>
              </a:rPr>
              <a:t>Retrospektivno i</a:t>
            </a:r>
            <a:r>
              <a:rPr lang="en-US" altLang="en-US" sz="2000" dirty="0" err="1">
                <a:solidFill>
                  <a:schemeClr val="bg1"/>
                </a:solidFill>
              </a:rPr>
              <a:t>spitivanje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prisustva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sr-Latn-RS" altLang="en-US" sz="2000" dirty="0">
                <a:solidFill>
                  <a:schemeClr val="bg1"/>
                </a:solidFill>
              </a:rPr>
              <a:t>tripanozoma </a:t>
            </a:r>
            <a:r>
              <a:rPr lang="en-US" altLang="en-US" sz="2000" b="1" i="1" dirty="0">
                <a:solidFill>
                  <a:srgbClr val="99FF66"/>
                </a:solidFill>
              </a:rPr>
              <a:t>C</a:t>
            </a:r>
            <a:r>
              <a:rPr lang="sr-Latn-RS" altLang="en-US" sz="2000" b="1" i="1" dirty="0">
                <a:solidFill>
                  <a:srgbClr val="99FF66"/>
                </a:solidFill>
              </a:rPr>
              <a:t>rithidia</a:t>
            </a:r>
            <a:r>
              <a:rPr lang="en-US" altLang="en-US" sz="2000" b="1" i="1" dirty="0">
                <a:solidFill>
                  <a:srgbClr val="99FF66"/>
                </a:solidFill>
              </a:rPr>
              <a:t> </a:t>
            </a:r>
            <a:r>
              <a:rPr lang="en-US" altLang="en-US" sz="2000" b="1" i="1" dirty="0" err="1">
                <a:solidFill>
                  <a:srgbClr val="99FF66"/>
                </a:solidFill>
              </a:rPr>
              <a:t>mellificae</a:t>
            </a:r>
            <a:r>
              <a:rPr lang="en-US" altLang="en-US" sz="2000" i="1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i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b="1" i="1" dirty="0">
                <a:solidFill>
                  <a:srgbClr val="FFFF66"/>
                </a:solidFill>
              </a:rPr>
              <a:t>L</a:t>
            </a:r>
            <a:r>
              <a:rPr lang="sr-Latn-RS" altLang="en-US" sz="2000" b="1" i="1" dirty="0">
                <a:solidFill>
                  <a:srgbClr val="FFFF66"/>
                </a:solidFill>
              </a:rPr>
              <a:t>otmaria</a:t>
            </a:r>
            <a:r>
              <a:rPr lang="en-US" altLang="en-US" sz="2000" b="1" i="1" dirty="0">
                <a:solidFill>
                  <a:srgbClr val="FFFF66"/>
                </a:solidFill>
              </a:rPr>
              <a:t> passim</a:t>
            </a:r>
            <a:r>
              <a:rPr lang="en-US" altLang="en-US" sz="2000" i="1" dirty="0"/>
              <a:t> </a:t>
            </a:r>
            <a:r>
              <a:rPr lang="en-US" altLang="en-US" sz="2000" dirty="0">
                <a:solidFill>
                  <a:schemeClr val="bg1"/>
                </a:solidFill>
              </a:rPr>
              <a:t>u </a:t>
            </a:r>
            <a:r>
              <a:rPr lang="en-US" altLang="en-US" sz="2000" dirty="0" err="1">
                <a:solidFill>
                  <a:schemeClr val="bg1"/>
                </a:solidFill>
              </a:rPr>
              <a:t>arhivskim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uzorcima</a:t>
            </a:r>
            <a:r>
              <a:rPr lang="en-US" altLang="en-US" sz="2000" dirty="0">
                <a:solidFill>
                  <a:schemeClr val="bg1"/>
                </a:solidFill>
              </a:rPr>
              <a:t> DNK </a:t>
            </a:r>
            <a:r>
              <a:rPr lang="en-US" altLang="en-US" sz="2000" dirty="0" err="1">
                <a:solidFill>
                  <a:schemeClr val="bg1"/>
                </a:solidFill>
              </a:rPr>
              <a:t>pčela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sakupljenih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na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teritoriji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Srbije</a:t>
            </a:r>
            <a:r>
              <a:rPr lang="en-US" altLang="en-US" sz="2000" dirty="0">
                <a:solidFill>
                  <a:schemeClr val="bg1"/>
                </a:solidFill>
              </a:rPr>
              <a:t> u </a:t>
            </a:r>
            <a:r>
              <a:rPr lang="en-US" altLang="en-US" sz="2000" dirty="0" err="1">
                <a:solidFill>
                  <a:schemeClr val="bg1"/>
                </a:solidFill>
              </a:rPr>
              <a:t>proteklom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devetogodišnjem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periodu</a:t>
            </a:r>
            <a:r>
              <a:rPr lang="en-US" altLang="en-US" sz="2000" dirty="0">
                <a:solidFill>
                  <a:schemeClr val="bg1"/>
                </a:solidFill>
              </a:rPr>
              <a:t> (2007-2015).</a:t>
            </a:r>
            <a:r>
              <a:rPr lang="en-US" alt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309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8"/>
          <p:cNvSpPr>
            <a:spLocks noChangeArrowheads="1"/>
          </p:cNvSpPr>
          <p:nvPr/>
        </p:nvSpPr>
        <p:spPr bwMode="auto">
          <a:xfrm>
            <a:off x="228600" y="457200"/>
            <a:ext cx="8686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</a:t>
            </a:r>
            <a:r>
              <a:rPr lang="sr-Latn-CS" altLang="en-US" sz="2400" dirty="0">
                <a:solidFill>
                  <a:schemeClr val="bg1"/>
                </a:solidFill>
              </a:rPr>
              <a:t>zolati</a:t>
            </a:r>
            <a:r>
              <a:rPr lang="en-US" altLang="en-US" sz="2400" dirty="0">
                <a:solidFill>
                  <a:schemeClr val="bg1"/>
                </a:solidFill>
              </a:rPr>
              <a:t> DNK</a:t>
            </a:r>
            <a:r>
              <a:rPr lang="sr-Latn-CS" altLang="en-US" sz="2400" dirty="0">
                <a:solidFill>
                  <a:schemeClr val="bg1"/>
                </a:solidFill>
              </a:rPr>
              <a:t> (uskladišteni na -20</a:t>
            </a:r>
            <a:r>
              <a:rPr lang="sr-Latn-C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</a:t>
            </a:r>
            <a:r>
              <a:rPr lang="sr-Latn-CS" altLang="en-US" sz="2400" dirty="0">
                <a:solidFill>
                  <a:schemeClr val="bg1"/>
                </a:solidFill>
              </a:rPr>
              <a:t>C) primarno namenjeni ispitivanju prisustva </a:t>
            </a:r>
            <a:r>
              <a:rPr lang="en-US" altLang="en-US" sz="2400" dirty="0" err="1">
                <a:solidFill>
                  <a:schemeClr val="bg1"/>
                </a:solidFill>
              </a:rPr>
              <a:t>mikrosporidi</a:t>
            </a:r>
            <a:r>
              <a:rPr lang="sr-Latn-CS" altLang="en-US" sz="2400" dirty="0">
                <a:solidFill>
                  <a:schemeClr val="bg1"/>
                </a:solidFill>
              </a:rPr>
              <a:t>j</a:t>
            </a:r>
            <a:r>
              <a:rPr lang="en-US" altLang="en-US" sz="2400" dirty="0">
                <a:solidFill>
                  <a:schemeClr val="bg1"/>
                </a:solidFill>
              </a:rPr>
              <a:t>a </a:t>
            </a:r>
            <a:r>
              <a:rPr lang="sr-Latn-CS" altLang="en-US" sz="2400" dirty="0">
                <a:solidFill>
                  <a:schemeClr val="bg1"/>
                </a:solidFill>
              </a:rPr>
              <a:t>i identifikaciji vrste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Nosema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sr-Latn-CS" altLang="en-US" sz="2400" dirty="0">
                <a:solidFill>
                  <a:schemeClr val="bg1"/>
                </a:solidFill>
              </a:rPr>
              <a:t>parazita </a:t>
            </a:r>
            <a:r>
              <a:rPr lang="sr-Latn-CS" altLang="en-US" sz="1800" dirty="0">
                <a:solidFill>
                  <a:schemeClr val="bg1"/>
                </a:solidFill>
              </a:rPr>
              <a:t>(</a:t>
            </a:r>
            <a:r>
              <a:rPr lang="sr-Latn-CS" altLang="en-US" sz="2000" dirty="0">
                <a:solidFill>
                  <a:srgbClr val="00CCFF"/>
                </a:solidFill>
              </a:rPr>
              <a:t>Stevanovic i sar., 2011, 2013</a:t>
            </a:r>
            <a:r>
              <a:rPr lang="sr-Latn-CS" altLang="en-US" sz="2000" dirty="0">
                <a:solidFill>
                  <a:schemeClr val="bg1"/>
                </a:solidFill>
              </a:rPr>
              <a:t>)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53251" name="Picture 11" descr="DNA_Isolates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66" y="1752600"/>
            <a:ext cx="864788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1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B5C653B1-CD11-483E-880D-7EE08D394878}"/>
              </a:ext>
            </a:extLst>
          </p:cNvPr>
          <p:cNvGrpSpPr/>
          <p:nvPr/>
        </p:nvGrpSpPr>
        <p:grpSpPr>
          <a:xfrm>
            <a:off x="152400" y="2819400"/>
            <a:ext cx="7467600" cy="4100277"/>
            <a:chOff x="1801176" y="2096626"/>
            <a:chExt cx="5590224" cy="455586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="" xmlns:a16="http://schemas.microsoft.com/office/drawing/2014/main" id="{85E6E23F-E07A-45A4-B8D6-0B62D3532A9C}"/>
                </a:ext>
              </a:extLst>
            </p:cNvPr>
            <p:cNvSpPr/>
            <p:nvPr/>
          </p:nvSpPr>
          <p:spPr>
            <a:xfrm>
              <a:off x="1801176" y="2121480"/>
              <a:ext cx="4800600" cy="437781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4F01C43E-8B64-4161-BAA1-8C865FC753CE}"/>
                </a:ext>
              </a:extLst>
            </p:cNvPr>
            <p:cNvSpPr/>
            <p:nvPr/>
          </p:nvSpPr>
          <p:spPr>
            <a:xfrm>
              <a:off x="2169942" y="2096626"/>
              <a:ext cx="5221458" cy="4555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sr-Latn-RS" sz="2800" dirty="0">
                  <a:latin typeface="Garamond" panose="02020404030301010803" pitchFamily="18" charset="0"/>
                </a:rPr>
                <a:t>vatra</a:t>
              </a:r>
            </a:p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sr-Latn-RS" sz="2800" dirty="0">
                  <a:latin typeface="Garamond" panose="02020404030301010803" pitchFamily="18" charset="0"/>
                </a:rPr>
                <a:t>toksična isparenja</a:t>
              </a:r>
            </a:p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sr-Latn-RS" sz="2800" dirty="0">
                  <a:latin typeface="Garamond" panose="02020404030301010803" pitchFamily="18" charset="0"/>
                </a:rPr>
                <a:t>rasprskavanje sudova pod pritiskom</a:t>
              </a:r>
            </a:p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sr-Latn-RS" sz="2800" dirty="0">
                  <a:latin typeface="Garamond" panose="02020404030301010803" pitchFamily="18" charset="0"/>
                </a:rPr>
                <a:t>otrovne supstance</a:t>
              </a:r>
            </a:p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sr-Latn-RS" sz="2800" dirty="0">
                  <a:latin typeface="Garamond" panose="02020404030301010803" pitchFamily="18" charset="0"/>
                </a:rPr>
                <a:t>slomljeno staklo</a:t>
              </a:r>
            </a:p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sr-Latn-RS" sz="2800" dirty="0">
                  <a:latin typeface="Garamond" panose="02020404030301010803" pitchFamily="18" charset="0"/>
                </a:rPr>
                <a:t>korozivne materije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F9BDA17-9593-4D41-BEA0-D5ECB2AE5EBA}"/>
              </a:ext>
            </a:extLst>
          </p:cNvPr>
          <p:cNvSpPr txBox="1"/>
          <p:nvPr/>
        </p:nvSpPr>
        <p:spPr>
          <a:xfrm>
            <a:off x="762000" y="10668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5400" b="1" dirty="0">
                <a:solidFill>
                  <a:srgbClr val="FF0000"/>
                </a:solidFill>
                <a:latin typeface="Garamond" panose="02020404030301010803" pitchFamily="18" charset="0"/>
              </a:rPr>
              <a:t>!</a:t>
            </a:r>
            <a:r>
              <a:rPr lang="sr-Latn-RS" sz="28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sr-Latn-RS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Opasnosti</a:t>
            </a:r>
            <a:r>
              <a:rPr lang="sr-Latn-RS" sz="28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sr-Latn-RS" sz="5400" b="1" dirty="0">
                <a:solidFill>
                  <a:srgbClr val="FF0000"/>
                </a:solidFill>
                <a:latin typeface="Garamond" panose="02020404030301010803" pitchFamily="18" charset="0"/>
              </a:rPr>
              <a:t>!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0F50650F-3676-445F-8DCE-7C2715297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39" y="183400"/>
            <a:ext cx="4049661" cy="2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2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44196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</a:rPr>
              <a:t>Jasno obeležavanje uzoraka, izolata, PCR produkata ...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8600"/>
            <a:ext cx="310515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4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4B541EB-AA04-406D-8C88-31E8296DB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304800"/>
            <a:ext cx="8026400" cy="6019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0632" y="1484388"/>
            <a:ext cx="3809999" cy="3901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="" xmlns:a16="http://schemas.microsoft.com/office/drawing/2014/main" id="{BE7A17A4-2AC3-43C1-9D0D-74F79BEF77D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0632" y="1484388"/>
            <a:ext cx="3809999" cy="390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8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EF8B6E1-FB38-4754-8744-18FAF9E17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7300" y="942975"/>
            <a:ext cx="6629400" cy="497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" y="405384"/>
            <a:ext cx="9110471" cy="612037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184318" y="1661242"/>
            <a:ext cx="3146425" cy="3694429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1975" y="0"/>
            <a:ext cx="6336791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184317" y="1661242"/>
            <a:ext cx="3146425" cy="3694429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E80C772-DDF6-4E78-A41F-8575C3696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292100"/>
            <a:ext cx="4705350" cy="627380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="" xmlns:a16="http://schemas.microsoft.com/office/drawing/2014/main" id="{B035EBF1-B8F4-4DCC-89AC-93A120EDE127}"/>
              </a:ext>
            </a:extLst>
          </p:cNvPr>
          <p:cNvSpPr/>
          <p:nvPr/>
        </p:nvSpPr>
        <p:spPr>
          <a:xfrm>
            <a:off x="3200400" y="1447800"/>
            <a:ext cx="3146425" cy="3694429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2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912" y="326136"/>
            <a:ext cx="8308835" cy="6126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5384"/>
            <a:ext cx="9144000" cy="6019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8383" y="115823"/>
            <a:ext cx="6553199" cy="6553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ED7C52F-B28F-488D-A679-51BA3E8B6CA8}"/>
              </a:ext>
            </a:extLst>
          </p:cNvPr>
          <p:cNvSpPr/>
          <p:nvPr/>
        </p:nvSpPr>
        <p:spPr>
          <a:xfrm>
            <a:off x="609600" y="935702"/>
            <a:ext cx="7924800" cy="49865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8"/>
          <p:cNvSpPr txBox="1"/>
          <p:nvPr/>
        </p:nvSpPr>
        <p:spPr>
          <a:xfrm>
            <a:off x="1219200" y="1295400"/>
            <a:ext cx="7065010" cy="40684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715">
              <a:lnSpc>
                <a:spcPct val="100000"/>
              </a:lnSpc>
              <a:spcBef>
                <a:spcPts val="105"/>
              </a:spcBef>
              <a:buClr>
                <a:srgbClr val="1D2937"/>
              </a:buClr>
              <a:tabLst>
                <a:tab pos="357505" algn="l"/>
              </a:tabLst>
            </a:pPr>
            <a:r>
              <a:rPr lang="en-US" sz="2800" b="1" spc="-5" dirty="0" err="1">
                <a:latin typeface="Garamond" panose="02020404030301010803" pitchFamily="18" charset="0"/>
                <a:cs typeface="Calibri"/>
              </a:rPr>
              <a:t>Osnovna</a:t>
            </a:r>
            <a:r>
              <a:rPr lang="en-US" sz="2800" b="1" dirty="0">
                <a:latin typeface="Garamond" panose="02020404030301010803" pitchFamily="18" charset="0"/>
                <a:cs typeface="Calibri"/>
              </a:rPr>
              <a:t> </a:t>
            </a:r>
            <a:r>
              <a:rPr lang="en-US" sz="2800" b="1" dirty="0" err="1">
                <a:latin typeface="Garamond" panose="02020404030301010803" pitchFamily="18" charset="0"/>
                <a:cs typeface="Calibri"/>
              </a:rPr>
              <a:t>namena</a:t>
            </a:r>
            <a:r>
              <a:rPr lang="sr-Latn-RS" sz="2800" b="1" dirty="0">
                <a:latin typeface="Garamond" panose="02020404030301010803" pitchFamily="18" charset="0"/>
                <a:cs typeface="Calibri"/>
              </a:rPr>
              <a:t> ovog predavanja:</a:t>
            </a:r>
          </a:p>
          <a:p>
            <a:pPr marL="469265" marR="5715" indent="-457200">
              <a:lnSpc>
                <a:spcPct val="100000"/>
              </a:lnSpc>
              <a:spcBef>
                <a:spcPts val="105"/>
              </a:spcBef>
              <a:buClr>
                <a:srgbClr val="1D2937"/>
              </a:buClr>
              <a:buFont typeface="Arial" panose="020B0604020202020204" pitchFamily="34" charset="0"/>
              <a:buChar char="•"/>
              <a:tabLst>
                <a:tab pos="357505" algn="l"/>
              </a:tabLst>
            </a:pPr>
            <a:r>
              <a:rPr lang="en-US" sz="2800" spc="-5" dirty="0" err="1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upućivanje</a:t>
            </a:r>
            <a:r>
              <a:rPr lang="en-US" sz="2800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 </a:t>
            </a:r>
            <a:r>
              <a:rPr lang="en-US" sz="2800" spc="-10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studenta</a:t>
            </a:r>
            <a:r>
              <a:rPr lang="en-US" sz="2800" spc="-5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 </a:t>
            </a:r>
            <a:r>
              <a:rPr lang="en-US" sz="2800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u</a:t>
            </a:r>
            <a:r>
              <a:rPr lang="en-US" sz="2800" spc="5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 </a:t>
            </a:r>
            <a:r>
              <a:rPr lang="en-US" sz="2800" spc="-20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opšta </a:t>
            </a:r>
            <a:r>
              <a:rPr lang="en-US" sz="2800" spc="-15" dirty="0">
                <a:latin typeface="Garamond" panose="02020404030301010803" pitchFamily="18" charset="0"/>
                <a:cs typeface="Calibri"/>
              </a:rPr>
              <a:t> </a:t>
            </a:r>
            <a:r>
              <a:rPr lang="en-US" sz="2800" spc="-15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pravila </a:t>
            </a:r>
            <a:r>
              <a:rPr lang="en-US" sz="2800" spc="-5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ponašanja </a:t>
            </a:r>
            <a:r>
              <a:rPr sz="2800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u </a:t>
            </a:r>
            <a:r>
              <a:rPr sz="2800" spc="-10" dirty="0" err="1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laboratoriji</a:t>
            </a:r>
            <a:r>
              <a:rPr sz="2800" spc="-10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 </a:t>
            </a:r>
            <a:endParaRPr lang="sr-Latn-RS" sz="2800" spc="-10" dirty="0">
              <a:uFill>
                <a:solidFill>
                  <a:srgbClr val="1D2937"/>
                </a:solidFill>
              </a:uFill>
              <a:latin typeface="Garamond" panose="02020404030301010803" pitchFamily="18" charset="0"/>
              <a:cs typeface="Calibri"/>
            </a:endParaRPr>
          </a:p>
          <a:p>
            <a:pPr marL="469265" marR="5715" indent="-457200">
              <a:lnSpc>
                <a:spcPct val="100000"/>
              </a:lnSpc>
              <a:spcBef>
                <a:spcPts val="105"/>
              </a:spcBef>
              <a:buClr>
                <a:srgbClr val="1D2937"/>
              </a:buClr>
              <a:buFont typeface="Arial" panose="020B0604020202020204" pitchFamily="34" charset="0"/>
              <a:buChar char="•"/>
              <a:tabLst>
                <a:tab pos="357505" algn="l"/>
              </a:tabLst>
            </a:pPr>
            <a:r>
              <a:rPr sz="2800" spc="-10" dirty="0" err="1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skretanje</a:t>
            </a:r>
            <a:r>
              <a:rPr sz="2800" spc="-10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pažnje </a:t>
            </a:r>
            <a:r>
              <a:rPr sz="2800" spc="-20" dirty="0" err="1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na</a:t>
            </a:r>
            <a:r>
              <a:rPr sz="2800" spc="-20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 err="1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moguće</a:t>
            </a:r>
            <a:r>
              <a:rPr sz="2800" spc="-35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uzroke</a:t>
            </a:r>
            <a:r>
              <a:rPr sz="2800" spc="-60" dirty="0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 </a:t>
            </a:r>
            <a:r>
              <a:rPr sz="2800" dirty="0" err="1">
                <a:uFill>
                  <a:solidFill>
                    <a:srgbClr val="1D2937"/>
                  </a:solidFill>
                </a:uFill>
                <a:latin typeface="Garamond" panose="02020404030301010803" pitchFamily="18" charset="0"/>
                <a:cs typeface="Calibri"/>
              </a:rPr>
              <a:t>opasnosti</a:t>
            </a:r>
            <a:r>
              <a:rPr sz="2800" dirty="0">
                <a:latin typeface="Garamond" panose="02020404030301010803" pitchFamily="18" charset="0"/>
                <a:cs typeface="Calibri"/>
              </a:rPr>
              <a:t>.</a:t>
            </a:r>
            <a:endParaRPr lang="sr-Latn-RS" sz="2800" dirty="0">
              <a:latin typeface="Garamond" panose="02020404030301010803" pitchFamily="18" charset="0"/>
              <a:cs typeface="Calibri"/>
            </a:endParaRPr>
          </a:p>
          <a:p>
            <a:pPr marL="469265" marR="5715" indent="-457200">
              <a:lnSpc>
                <a:spcPct val="100000"/>
              </a:lnSpc>
              <a:spcBef>
                <a:spcPts val="105"/>
              </a:spcBef>
              <a:buClr>
                <a:srgbClr val="1D2937"/>
              </a:buClr>
              <a:buFont typeface="Arial" panose="020B0604020202020204" pitchFamily="34" charset="0"/>
              <a:buChar char="•"/>
              <a:tabLst>
                <a:tab pos="357505" algn="l"/>
              </a:tabLst>
            </a:pPr>
            <a:endParaRPr sz="3700" dirty="0">
              <a:latin typeface="Calibri"/>
              <a:cs typeface="Calibri"/>
            </a:endParaRPr>
          </a:p>
          <a:p>
            <a:pPr marL="12065" marR="5080">
              <a:lnSpc>
                <a:spcPct val="100000"/>
              </a:lnSpc>
              <a:tabLst>
                <a:tab pos="357505" algn="l"/>
              </a:tabLst>
            </a:pPr>
            <a:r>
              <a:rPr sz="2800" spc="-10" dirty="0" err="1">
                <a:latin typeface="Garamond" panose="02020404030301010803" pitchFamily="18" charset="0"/>
                <a:cs typeface="Calibri"/>
              </a:rPr>
              <a:t>Navedena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20" dirty="0">
                <a:latin typeface="Garamond" panose="02020404030301010803" pitchFamily="18" charset="0"/>
                <a:cs typeface="Calibri"/>
              </a:rPr>
              <a:t>pravila</a:t>
            </a:r>
            <a:r>
              <a:rPr sz="2800" spc="-1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ponašanja,</a:t>
            </a:r>
            <a:r>
              <a:rPr sz="280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10" dirty="0">
                <a:latin typeface="Garamond" panose="02020404030301010803" pitchFamily="18" charset="0"/>
                <a:cs typeface="Calibri"/>
              </a:rPr>
              <a:t>sugestije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latin typeface="Garamond" panose="02020404030301010803" pitchFamily="18" charset="0"/>
                <a:cs typeface="Calibri"/>
              </a:rPr>
              <a:t>i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latin typeface="Garamond" panose="02020404030301010803" pitchFamily="18" charset="0"/>
                <a:cs typeface="Calibri"/>
              </a:rPr>
              <a:t>primeri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 ne </a:t>
            </a:r>
            <a:r>
              <a:rPr sz="2800" spc="1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-15" dirty="0">
                <a:latin typeface="Garamond" panose="02020404030301010803" pitchFamily="18" charset="0"/>
                <a:cs typeface="Calibri"/>
              </a:rPr>
              <a:t>obuhvataju </a:t>
            </a:r>
            <a:r>
              <a:rPr sz="2800" spc="-25" dirty="0">
                <a:latin typeface="Garamond" panose="02020404030301010803" pitchFamily="18" charset="0"/>
                <a:cs typeface="Calibri"/>
              </a:rPr>
              <a:t>sve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realne opasne </a:t>
            </a:r>
            <a:r>
              <a:rPr sz="2800" dirty="0">
                <a:latin typeface="Garamond" panose="02020404030301010803" pitchFamily="18" charset="0"/>
                <a:cs typeface="Calibri"/>
              </a:rPr>
              <a:t>situacije u </a:t>
            </a:r>
            <a:r>
              <a:rPr sz="2800" spc="-10" dirty="0">
                <a:latin typeface="Garamond" panose="02020404030301010803" pitchFamily="18" charset="0"/>
                <a:cs typeface="Calibri"/>
              </a:rPr>
              <a:t>laboratoriji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dirty="0">
                <a:latin typeface="Garamond" panose="02020404030301010803" pitchFamily="18" charset="0"/>
                <a:cs typeface="Calibri"/>
              </a:rPr>
              <a:t>(niti </a:t>
            </a:r>
            <a:r>
              <a:rPr sz="2800" spc="-5" dirty="0">
                <a:latin typeface="Garamond" panose="02020404030301010803" pitchFamily="18" charset="0"/>
                <a:cs typeface="Calibri"/>
              </a:rPr>
              <a:t>to mogu) 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ali </a:t>
            </a:r>
            <a:r>
              <a:rPr sz="2800" dirty="0">
                <a:latin typeface="Garamond" panose="02020404030301010803" pitchFamily="18" charset="0"/>
                <a:cs typeface="Calibri"/>
              </a:rPr>
              <a:t>imaju </a:t>
            </a:r>
            <a:r>
              <a:rPr sz="2800" spc="-20" dirty="0">
                <a:latin typeface="Garamond" panose="02020404030301010803" pitchFamily="18" charset="0"/>
                <a:cs typeface="Calibri"/>
              </a:rPr>
              <a:t>za </a:t>
            </a:r>
            <a:r>
              <a:rPr sz="2800" dirty="0">
                <a:latin typeface="Garamond" panose="02020404030301010803" pitchFamily="18" charset="0"/>
                <a:cs typeface="Calibri"/>
              </a:rPr>
              <a:t>cilj 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da </a:t>
            </a:r>
            <a:r>
              <a:rPr sz="2800" dirty="0">
                <a:latin typeface="Garamond" panose="02020404030301010803" pitchFamily="18" charset="0"/>
                <a:cs typeface="Calibri"/>
              </a:rPr>
              <a:t>smanje </a:t>
            </a:r>
            <a:r>
              <a:rPr sz="2800" spc="-15" dirty="0">
                <a:latin typeface="Garamond" panose="02020404030301010803" pitchFamily="18" charset="0"/>
                <a:cs typeface="Calibri"/>
              </a:rPr>
              <a:t>verovatnoću </a:t>
            </a:r>
            <a:r>
              <a:rPr sz="2800" spc="-1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da</a:t>
            </a:r>
            <a:r>
              <a:rPr sz="2800" spc="-1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do</a:t>
            </a:r>
            <a:r>
              <a:rPr sz="2800" spc="-3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njih</a:t>
            </a:r>
            <a:r>
              <a:rPr sz="2800" spc="-30" dirty="0">
                <a:latin typeface="Garamond" panose="02020404030301010803" pitchFamily="18" charset="0"/>
                <a:cs typeface="Calibri"/>
              </a:rPr>
              <a:t> </a:t>
            </a:r>
            <a:r>
              <a:rPr sz="2800" spc="5" dirty="0">
                <a:latin typeface="Garamond" panose="02020404030301010803" pitchFamily="18" charset="0"/>
                <a:cs typeface="Calibri"/>
              </a:rPr>
              <a:t>dođe.</a:t>
            </a:r>
            <a:endParaRPr sz="2800" dirty="0">
              <a:latin typeface="Garamond" panose="02020404030301010803" pitchFamily="18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4791" y="405383"/>
            <a:ext cx="6263640" cy="626364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6527" y="5120640"/>
              <a:ext cx="6489191" cy="112775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82089" y="5268848"/>
            <a:ext cx="584327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spc="5" dirty="0">
                <a:solidFill>
                  <a:srgbClr val="FF9933"/>
                </a:solidFill>
                <a:latin typeface="Verdana"/>
                <a:cs typeface="Verdana"/>
              </a:rPr>
              <a:t>HVALA</a:t>
            </a:r>
            <a:r>
              <a:rPr sz="4000" spc="-105" dirty="0">
                <a:solidFill>
                  <a:srgbClr val="FF9933"/>
                </a:solidFill>
                <a:latin typeface="Verdana"/>
                <a:cs typeface="Verdana"/>
              </a:rPr>
              <a:t> </a:t>
            </a:r>
            <a:r>
              <a:rPr sz="4000" spc="-5" dirty="0">
                <a:solidFill>
                  <a:srgbClr val="FF9933"/>
                </a:solidFill>
                <a:latin typeface="Verdana"/>
                <a:cs typeface="Verdana"/>
              </a:rPr>
              <a:t>NA</a:t>
            </a:r>
            <a:r>
              <a:rPr sz="4000" spc="-50" dirty="0">
                <a:solidFill>
                  <a:srgbClr val="FF9933"/>
                </a:solidFill>
                <a:latin typeface="Verdana"/>
                <a:cs typeface="Verdana"/>
              </a:rPr>
              <a:t> </a:t>
            </a:r>
            <a:r>
              <a:rPr sz="4000" dirty="0">
                <a:solidFill>
                  <a:srgbClr val="FF9933"/>
                </a:solidFill>
                <a:latin typeface="Verdana"/>
                <a:cs typeface="Verdana"/>
              </a:rPr>
              <a:t>PAŽNJI!!!</a:t>
            </a:r>
            <a:endParaRPr sz="40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8852" y="232029"/>
            <a:ext cx="7979409" cy="1139190"/>
            <a:chOff x="728852" y="232029"/>
            <a:chExt cx="7979409" cy="1139190"/>
          </a:xfrm>
        </p:grpSpPr>
        <p:sp>
          <p:nvSpPr>
            <p:cNvPr id="3" name="object 3"/>
            <p:cNvSpPr/>
            <p:nvPr/>
          </p:nvSpPr>
          <p:spPr>
            <a:xfrm>
              <a:off x="757427" y="260604"/>
              <a:ext cx="7922259" cy="1082040"/>
            </a:xfrm>
            <a:custGeom>
              <a:avLst/>
              <a:gdLst/>
              <a:ahLst/>
              <a:cxnLst/>
              <a:rect l="l" t="t" r="r" b="b"/>
              <a:pathLst>
                <a:path w="7922259" h="1082040">
                  <a:moveTo>
                    <a:pt x="7921752" y="0"/>
                  </a:moveTo>
                  <a:lnTo>
                    <a:pt x="0" y="0"/>
                  </a:lnTo>
                  <a:lnTo>
                    <a:pt x="0" y="1082039"/>
                  </a:lnTo>
                  <a:lnTo>
                    <a:pt x="7921752" y="1082039"/>
                  </a:lnTo>
                  <a:lnTo>
                    <a:pt x="7921752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8852" y="232029"/>
              <a:ext cx="7979409" cy="1139190"/>
            </a:xfrm>
            <a:custGeom>
              <a:avLst/>
              <a:gdLst/>
              <a:ahLst/>
              <a:cxnLst/>
              <a:rect l="l" t="t" r="r" b="b"/>
              <a:pathLst>
                <a:path w="7979409" h="1139190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118196"/>
                  </a:lnTo>
                  <a:lnTo>
                    <a:pt x="3009" y="1125461"/>
                  </a:lnTo>
                  <a:lnTo>
                    <a:pt x="13728" y="1136180"/>
                  </a:lnTo>
                  <a:lnTo>
                    <a:pt x="20993" y="1139189"/>
                  </a:lnTo>
                  <a:lnTo>
                    <a:pt x="7957908" y="1139189"/>
                  </a:lnTo>
                  <a:lnTo>
                    <a:pt x="7965173" y="1136180"/>
                  </a:lnTo>
                  <a:lnTo>
                    <a:pt x="7973593" y="1127759"/>
                  </a:lnTo>
                  <a:lnTo>
                    <a:pt x="24028" y="1127759"/>
                  </a:lnTo>
                  <a:lnTo>
                    <a:pt x="19672" y="1125956"/>
                  </a:lnTo>
                  <a:lnTo>
                    <a:pt x="13233" y="1119517"/>
                  </a:lnTo>
                  <a:lnTo>
                    <a:pt x="11429" y="1115161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7979409" h="1139190">
                  <a:moveTo>
                    <a:pt x="7957908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7954873" y="11429"/>
                  </a:lnTo>
                  <a:lnTo>
                    <a:pt x="7959229" y="13233"/>
                  </a:lnTo>
                  <a:lnTo>
                    <a:pt x="7965668" y="19672"/>
                  </a:lnTo>
                  <a:lnTo>
                    <a:pt x="7967472" y="24028"/>
                  </a:lnTo>
                  <a:lnTo>
                    <a:pt x="7967472" y="1115161"/>
                  </a:lnTo>
                  <a:lnTo>
                    <a:pt x="7965668" y="1119517"/>
                  </a:lnTo>
                  <a:lnTo>
                    <a:pt x="7959229" y="1125956"/>
                  </a:lnTo>
                  <a:lnTo>
                    <a:pt x="7954873" y="1127759"/>
                  </a:lnTo>
                  <a:lnTo>
                    <a:pt x="7973593" y="1127759"/>
                  </a:lnTo>
                  <a:lnTo>
                    <a:pt x="7975892" y="1125461"/>
                  </a:lnTo>
                  <a:lnTo>
                    <a:pt x="7978902" y="1118196"/>
                  </a:lnTo>
                  <a:lnTo>
                    <a:pt x="7978902" y="20993"/>
                  </a:lnTo>
                  <a:lnTo>
                    <a:pt x="7975892" y="13728"/>
                  </a:lnTo>
                  <a:lnTo>
                    <a:pt x="7965173" y="3009"/>
                  </a:lnTo>
                  <a:lnTo>
                    <a:pt x="7957908" y="0"/>
                  </a:lnTo>
                  <a:close/>
                </a:path>
                <a:path w="7979409" h="1139190">
                  <a:moveTo>
                    <a:pt x="7943405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59" y="35483"/>
                  </a:lnTo>
                  <a:lnTo>
                    <a:pt x="22859" y="1103693"/>
                  </a:lnTo>
                  <a:lnTo>
                    <a:pt x="24688" y="1108113"/>
                  </a:lnTo>
                  <a:lnTo>
                    <a:pt x="31076" y="1114501"/>
                  </a:lnTo>
                  <a:lnTo>
                    <a:pt x="35483" y="1116329"/>
                  </a:lnTo>
                  <a:lnTo>
                    <a:pt x="7943405" y="1116329"/>
                  </a:lnTo>
                  <a:lnTo>
                    <a:pt x="7947825" y="1114501"/>
                  </a:lnTo>
                  <a:lnTo>
                    <a:pt x="7954213" y="1108113"/>
                  </a:lnTo>
                  <a:lnTo>
                    <a:pt x="7956041" y="1103693"/>
                  </a:lnTo>
                  <a:lnTo>
                    <a:pt x="7956041" y="1099184"/>
                  </a:lnTo>
                  <a:lnTo>
                    <a:pt x="40004" y="1099184"/>
                  </a:lnTo>
                  <a:lnTo>
                    <a:pt x="40004" y="1082039"/>
                  </a:lnTo>
                  <a:lnTo>
                    <a:pt x="57149" y="1082039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7956041" y="40004"/>
                  </a:lnTo>
                  <a:lnTo>
                    <a:pt x="7956041" y="35483"/>
                  </a:lnTo>
                  <a:lnTo>
                    <a:pt x="7954213" y="31076"/>
                  </a:lnTo>
                  <a:lnTo>
                    <a:pt x="7947825" y="24688"/>
                  </a:lnTo>
                  <a:lnTo>
                    <a:pt x="7943405" y="22859"/>
                  </a:lnTo>
                  <a:close/>
                </a:path>
                <a:path w="7979409" h="1139190">
                  <a:moveTo>
                    <a:pt x="57149" y="1082039"/>
                  </a:moveTo>
                  <a:lnTo>
                    <a:pt x="40004" y="1082039"/>
                  </a:lnTo>
                  <a:lnTo>
                    <a:pt x="40004" y="1099184"/>
                  </a:lnTo>
                  <a:lnTo>
                    <a:pt x="57149" y="1099184"/>
                  </a:lnTo>
                  <a:lnTo>
                    <a:pt x="57149" y="1082039"/>
                  </a:lnTo>
                  <a:close/>
                </a:path>
                <a:path w="7979409" h="1139190">
                  <a:moveTo>
                    <a:pt x="7921752" y="1082039"/>
                  </a:moveTo>
                  <a:lnTo>
                    <a:pt x="57149" y="1082039"/>
                  </a:lnTo>
                  <a:lnTo>
                    <a:pt x="57149" y="1099184"/>
                  </a:lnTo>
                  <a:lnTo>
                    <a:pt x="7921752" y="1099184"/>
                  </a:lnTo>
                  <a:lnTo>
                    <a:pt x="7921752" y="1082039"/>
                  </a:lnTo>
                  <a:close/>
                </a:path>
                <a:path w="7979409" h="1139190">
                  <a:moveTo>
                    <a:pt x="7938897" y="40004"/>
                  </a:moveTo>
                  <a:lnTo>
                    <a:pt x="7921752" y="40004"/>
                  </a:lnTo>
                  <a:lnTo>
                    <a:pt x="7921752" y="1099184"/>
                  </a:lnTo>
                  <a:lnTo>
                    <a:pt x="7938897" y="1099184"/>
                  </a:lnTo>
                  <a:lnTo>
                    <a:pt x="7938897" y="1082039"/>
                  </a:lnTo>
                  <a:lnTo>
                    <a:pt x="7956041" y="1082039"/>
                  </a:lnTo>
                  <a:lnTo>
                    <a:pt x="7956041" y="57149"/>
                  </a:lnTo>
                  <a:lnTo>
                    <a:pt x="7938897" y="57149"/>
                  </a:lnTo>
                  <a:lnTo>
                    <a:pt x="7938897" y="40004"/>
                  </a:lnTo>
                  <a:close/>
                </a:path>
                <a:path w="7979409" h="1139190">
                  <a:moveTo>
                    <a:pt x="7956041" y="1082039"/>
                  </a:moveTo>
                  <a:lnTo>
                    <a:pt x="7938897" y="1082039"/>
                  </a:lnTo>
                  <a:lnTo>
                    <a:pt x="7938897" y="1099184"/>
                  </a:lnTo>
                  <a:lnTo>
                    <a:pt x="7956041" y="1099184"/>
                  </a:lnTo>
                  <a:lnTo>
                    <a:pt x="7956041" y="1082039"/>
                  </a:lnTo>
                  <a:close/>
                </a:path>
                <a:path w="7979409" h="1139190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7979409" h="1139190">
                  <a:moveTo>
                    <a:pt x="7921752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7921752" y="57149"/>
                  </a:lnTo>
                  <a:lnTo>
                    <a:pt x="7921752" y="40004"/>
                  </a:lnTo>
                  <a:close/>
                </a:path>
                <a:path w="7979409" h="1139190">
                  <a:moveTo>
                    <a:pt x="7956041" y="40004"/>
                  </a:moveTo>
                  <a:lnTo>
                    <a:pt x="7938897" y="40004"/>
                  </a:lnTo>
                  <a:lnTo>
                    <a:pt x="7938897" y="57149"/>
                  </a:lnTo>
                  <a:lnTo>
                    <a:pt x="7956041" y="57149"/>
                  </a:lnTo>
                  <a:lnTo>
                    <a:pt x="7956041" y="4000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44497" y="437673"/>
            <a:ext cx="554228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NAŠA</a:t>
            </a:r>
            <a:r>
              <a:rPr spc="-10" dirty="0"/>
              <a:t> </a:t>
            </a:r>
            <a:r>
              <a:rPr spc="-5" dirty="0"/>
              <a:t>LABORATORIJA</a:t>
            </a:r>
            <a:r>
              <a:rPr spc="-35" dirty="0"/>
              <a:t> </a:t>
            </a:r>
            <a:r>
              <a:rPr spc="-15" dirty="0"/>
              <a:t>2008.</a:t>
            </a:r>
            <a:r>
              <a:rPr spc="40" dirty="0"/>
              <a:t> </a:t>
            </a:r>
            <a:r>
              <a:rPr spc="-5" dirty="0"/>
              <a:t>god.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0"/>
              <a:ext cx="8659368" cy="67574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392" y="0"/>
              <a:ext cx="7943075" cy="68305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1439"/>
              <a:ext cx="9143999" cy="64343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600" y="45719"/>
              <a:ext cx="8686800" cy="68122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9143999" cy="683056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573</TotalTime>
  <Words>1255</Words>
  <Application>Microsoft Office PowerPoint</Application>
  <PresentationFormat>On-screen Show (4:3)</PresentationFormat>
  <Paragraphs>120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0" baseType="lpstr">
      <vt:lpstr>Arial</vt:lpstr>
      <vt:lpstr>Calibri</vt:lpstr>
      <vt:lpstr>Comic Sans MS</vt:lpstr>
      <vt:lpstr>Garamond</vt:lpstr>
      <vt:lpstr>Symbol</vt:lpstr>
      <vt:lpstr>Times New Roman</vt:lpstr>
      <vt:lpstr>Verdana</vt:lpstr>
      <vt:lpstr>Wingdings</vt:lpstr>
      <vt:lpstr>Office Theme</vt:lpstr>
      <vt:lpstr>Pravila rada i ponašanja u laboratoriji za molekularnu genetiku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NAŠA LABORATORIJA 2008. god.</vt:lpstr>
      <vt:lpstr>PowerPoint Presentation</vt:lpstr>
      <vt:lpstr>PowerPoint Presentation</vt:lpstr>
      <vt:lpstr>PowerPoint Presentation</vt:lpstr>
      <vt:lpstr>PowerPoint Presentation</vt:lpstr>
      <vt:lpstr>OPŠTA PRAVILA PONAŠANJA U  LABORATORIJI</vt:lpstr>
      <vt:lpstr>PowerPoint Presentation</vt:lpstr>
      <vt:lpstr>U laboratoriju se ne unose hrana i piće.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Sve hemikalije treba da  budu jasno označene!!!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PAŽNJI!!!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PRAVILA RADA U LABORATORIJI</dc:title>
  <dc:creator>Dragica Minić</dc:creator>
  <cp:lastModifiedBy>Uros PC</cp:lastModifiedBy>
  <cp:revision>60</cp:revision>
  <dcterms:created xsi:type="dcterms:W3CDTF">2022-02-24T08:23:07Z</dcterms:created>
  <dcterms:modified xsi:type="dcterms:W3CDTF">2024-02-23T10:12:56Z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2021-04-09T00:00:00Z</vt:filetime>
  </property>
  <property fmtid="{D5CDD505-2E9C-101B-9397-08002B2CF9AE}" pid="3" name="Creator">
    <vt:lpwstr>Acrobat PDFMaker 11 for PowerPoint</vt:lpwstr>
  </property>
  <property fmtid="{D5CDD505-2E9C-101B-9397-08002B2CF9AE}" pid="4" name="LastSaved">
    <vt:filetime>2022-02-24T00:00:00Z</vt:filetime>
  </property>
</Properties>
</file>