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3.jpg" ContentType="image/jpg"/>
  <Override PartName="/ppt/media/image4.jpg" ContentType="image/jpg"/>
  <Override PartName="/ppt/media/image11.jpg" ContentType="image/jpg"/>
  <Override PartName="/ppt/media/image12.jpg" ContentType="image/jpg"/>
  <Override PartName="/ppt/media/image13.jpg" ContentType="image/jpg"/>
  <Override PartName="/ppt/media/image14.jpg" ContentType="image/jpg"/>
  <Override PartName="/ppt/media/image15.jpg" ContentType="image/jpg"/>
  <Override PartName="/ppt/media/image16.jpg" ContentType="image/jpg"/>
  <Override PartName="/ppt/media/image18.jpg" ContentType="image/jpg"/>
  <Override PartName="/ppt/media/image19.jpg" ContentType="image/jpg"/>
  <Override PartName="/ppt/media/image21.jpg" ContentType="image/jpg"/>
  <Override PartName="/ppt/media/image24.jpg" ContentType="image/jpg"/>
  <Override PartName="/ppt/media/image26.jpg" ContentType="image/jpg"/>
  <Override PartName="/ppt/media/image33.jpg" ContentType="image/jpg"/>
  <Override PartName="/ppt/media/image34.jpg" ContentType="image/jpg"/>
  <Override PartName="/ppt/media/image36.jpg" ContentType="image/jpg"/>
  <Override PartName="/ppt/media/image37.jpg" ContentType="image/jpg"/>
  <Override PartName="/ppt/media/image38.jpg" ContentType="image/jpg"/>
  <Override PartName="/ppt/media/image39.jpg" ContentType="image/jpg"/>
  <Override PartName="/ppt/media/image42.jpg" ContentType="image/jpg"/>
  <Override PartName="/ppt/media/image43.jpg" ContentType="image/jpg"/>
  <Override PartName="/ppt/media/image51.jpg" ContentType="image/jpg"/>
  <Override PartName="/ppt/media/image52.jpg" ContentType="image/jpg"/>
  <Override PartName="/ppt/media/image53.jpg" ContentType="image/jpg"/>
  <Override PartName="/ppt/media/image54.jpg" ContentType="image/jpg"/>
  <Override PartName="/ppt/media/image58.jpg" ContentType="image/jpg"/>
  <Override PartName="/ppt/media/image59.jpg" ContentType="image/jpg"/>
  <Override PartName="/ppt/media/image61.jpg" ContentType="image/jpg"/>
  <Override PartName="/ppt/media/image63.jpg" ContentType="image/jpg"/>
  <Override PartName="/ppt/media/image66.jpg" ContentType="image/jpg"/>
  <Override PartName="/ppt/media/image67.jpg" ContentType="image/jpg"/>
  <Override PartName="/ppt/media/image68.jpg" ContentType="image/jpg"/>
  <Override PartName="/ppt/media/image69.jpg" ContentType="image/jpg"/>
  <Override PartName="/ppt/media/image70.jpg" ContentType="image/jpg"/>
  <Override PartName="/ppt/media/image71.jpg" ContentType="image/jpg"/>
  <Override PartName="/ppt/media/image72.jpg" ContentType="image/jpg"/>
  <Override PartName="/ppt/media/image73.jpg" ContentType="image/jpg"/>
  <Override PartName="/ppt/media/image75.jpg" ContentType="image/jpg"/>
  <Override PartName="/ppt/media/image85.jpg" ContentType="image/jpg"/>
  <Override PartName="/ppt/media/image86.jpg" ContentType="image/jpg"/>
  <Override PartName="/ppt/media/image88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337" r:id="rId7"/>
    <p:sldId id="330" r:id="rId8"/>
    <p:sldId id="262" r:id="rId9"/>
    <p:sldId id="263" r:id="rId10"/>
    <p:sldId id="331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343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336" r:id="rId40"/>
    <p:sldId id="291" r:id="rId41"/>
    <p:sldId id="292" r:id="rId42"/>
    <p:sldId id="293" r:id="rId43"/>
    <p:sldId id="333" r:id="rId44"/>
    <p:sldId id="334" r:id="rId45"/>
    <p:sldId id="294" r:id="rId46"/>
    <p:sldId id="345" r:id="rId47"/>
    <p:sldId id="346" r:id="rId48"/>
    <p:sldId id="295" r:id="rId49"/>
    <p:sldId id="296" r:id="rId50"/>
    <p:sldId id="297" r:id="rId51"/>
    <p:sldId id="298" r:id="rId52"/>
    <p:sldId id="300" r:id="rId53"/>
    <p:sldId id="301" r:id="rId54"/>
    <p:sldId id="341" r:id="rId55"/>
    <p:sldId id="302" r:id="rId56"/>
    <p:sldId id="303" r:id="rId57"/>
    <p:sldId id="304" r:id="rId58"/>
    <p:sldId id="305" r:id="rId59"/>
    <p:sldId id="344" r:id="rId60"/>
    <p:sldId id="307" r:id="rId61"/>
    <p:sldId id="308" r:id="rId62"/>
    <p:sldId id="309" r:id="rId63"/>
    <p:sldId id="311" r:id="rId64"/>
    <p:sldId id="312" r:id="rId65"/>
    <p:sldId id="313" r:id="rId66"/>
    <p:sldId id="338" r:id="rId67"/>
    <p:sldId id="339" r:id="rId68"/>
    <p:sldId id="340" r:id="rId69"/>
    <p:sldId id="314" r:id="rId70"/>
    <p:sldId id="342" r:id="rId71"/>
    <p:sldId id="316" r:id="rId72"/>
    <p:sldId id="317" r:id="rId73"/>
    <p:sldId id="318" r:id="rId74"/>
    <p:sldId id="347" r:id="rId75"/>
    <p:sldId id="325" r:id="rId76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9" autoAdjust="0"/>
    <p:restoredTop sz="93370" autoAdjust="0"/>
  </p:normalViewPr>
  <p:slideViewPr>
    <p:cSldViewPr>
      <p:cViewPr>
        <p:scale>
          <a:sx n="96" d="100"/>
          <a:sy n="96" d="100"/>
        </p:scale>
        <p:origin x="1920" y="28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02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4/17/2026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chemeClr val="tx1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4/17/2026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chemeClr val="tx1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4/17/2026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chemeClr val="tx1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4/17/2026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4/17/2026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D29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7463" y="477012"/>
            <a:ext cx="8069072" cy="1082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1" i="0">
                <a:solidFill>
                  <a:schemeClr val="tx1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28382" y="3174492"/>
            <a:ext cx="7087234" cy="148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4/17/2026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39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7" Type="http://schemas.openxmlformats.org/officeDocument/2006/relationships/image" Target="../media/image17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jp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15527" y="514961"/>
            <a:ext cx="7781925" cy="1548131"/>
            <a:chOff x="719327" y="585469"/>
            <a:chExt cx="7781925" cy="3672840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3" name="object 3"/>
            <p:cNvSpPr/>
            <p:nvPr/>
          </p:nvSpPr>
          <p:spPr>
            <a:xfrm>
              <a:off x="757427" y="623315"/>
              <a:ext cx="7705725" cy="3596640"/>
            </a:xfrm>
            <a:custGeom>
              <a:avLst/>
              <a:gdLst/>
              <a:ahLst/>
              <a:cxnLst/>
              <a:rect l="l" t="t" r="r" b="b"/>
              <a:pathLst>
                <a:path w="7705725" h="3596640">
                  <a:moveTo>
                    <a:pt x="7705344" y="0"/>
                  </a:moveTo>
                  <a:lnTo>
                    <a:pt x="0" y="0"/>
                  </a:lnTo>
                  <a:lnTo>
                    <a:pt x="0" y="3596640"/>
                  </a:lnTo>
                  <a:lnTo>
                    <a:pt x="7705344" y="3596640"/>
                  </a:lnTo>
                  <a:lnTo>
                    <a:pt x="7705344" y="0"/>
                  </a:lnTo>
                  <a:close/>
                </a:path>
              </a:pathLst>
            </a:cu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prstMaterial="softEdge">
              <a:bevelT w="127000" prst="artDeco"/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19328" y="585469"/>
              <a:ext cx="7781925" cy="3672840"/>
            </a:xfrm>
            <a:custGeom>
              <a:avLst/>
              <a:gdLst/>
              <a:ahLst/>
              <a:cxnLst/>
              <a:rect l="l" t="t" r="r" b="b"/>
              <a:pathLst>
                <a:path w="7781925" h="3672840">
                  <a:moveTo>
                    <a:pt x="7718044" y="63500"/>
                  </a:moveTo>
                  <a:lnTo>
                    <a:pt x="63500" y="63500"/>
                  </a:lnTo>
                  <a:lnTo>
                    <a:pt x="63500" y="76200"/>
                  </a:lnTo>
                  <a:lnTo>
                    <a:pt x="63500" y="3596640"/>
                  </a:lnTo>
                  <a:lnTo>
                    <a:pt x="63500" y="3609340"/>
                  </a:lnTo>
                  <a:lnTo>
                    <a:pt x="7718044" y="3609340"/>
                  </a:lnTo>
                  <a:lnTo>
                    <a:pt x="7718044" y="3596640"/>
                  </a:lnTo>
                  <a:lnTo>
                    <a:pt x="76200" y="3596640"/>
                  </a:lnTo>
                  <a:lnTo>
                    <a:pt x="76200" y="76200"/>
                  </a:lnTo>
                  <a:lnTo>
                    <a:pt x="7705344" y="76200"/>
                  </a:lnTo>
                  <a:lnTo>
                    <a:pt x="7705344" y="3596386"/>
                  </a:lnTo>
                  <a:lnTo>
                    <a:pt x="7718044" y="3596386"/>
                  </a:lnTo>
                  <a:lnTo>
                    <a:pt x="7718044" y="76200"/>
                  </a:lnTo>
                  <a:lnTo>
                    <a:pt x="7718044" y="75946"/>
                  </a:lnTo>
                  <a:lnTo>
                    <a:pt x="7718044" y="63500"/>
                  </a:lnTo>
                  <a:close/>
                </a:path>
                <a:path w="7781925" h="3672840">
                  <a:moveTo>
                    <a:pt x="7756144" y="25400"/>
                  </a:moveTo>
                  <a:lnTo>
                    <a:pt x="25400" y="25400"/>
                  </a:lnTo>
                  <a:lnTo>
                    <a:pt x="25400" y="50800"/>
                  </a:lnTo>
                  <a:lnTo>
                    <a:pt x="25400" y="3622040"/>
                  </a:lnTo>
                  <a:lnTo>
                    <a:pt x="25400" y="3647440"/>
                  </a:lnTo>
                  <a:lnTo>
                    <a:pt x="7756144" y="3647440"/>
                  </a:lnTo>
                  <a:lnTo>
                    <a:pt x="7756144" y="3622040"/>
                  </a:lnTo>
                  <a:lnTo>
                    <a:pt x="50800" y="3622040"/>
                  </a:lnTo>
                  <a:lnTo>
                    <a:pt x="50800" y="50800"/>
                  </a:lnTo>
                  <a:lnTo>
                    <a:pt x="7730744" y="50800"/>
                  </a:lnTo>
                  <a:lnTo>
                    <a:pt x="7730744" y="3621786"/>
                  </a:lnTo>
                  <a:lnTo>
                    <a:pt x="7756144" y="3621786"/>
                  </a:lnTo>
                  <a:lnTo>
                    <a:pt x="7756144" y="50800"/>
                  </a:lnTo>
                  <a:lnTo>
                    <a:pt x="7756144" y="50546"/>
                  </a:lnTo>
                  <a:lnTo>
                    <a:pt x="7756144" y="25400"/>
                  </a:lnTo>
                  <a:close/>
                </a:path>
                <a:path w="7781925" h="3672840">
                  <a:moveTo>
                    <a:pt x="7781544" y="0"/>
                  </a:moveTo>
                  <a:lnTo>
                    <a:pt x="7768844" y="0"/>
                  </a:lnTo>
                  <a:lnTo>
                    <a:pt x="7768844" y="12700"/>
                  </a:lnTo>
                  <a:lnTo>
                    <a:pt x="7768844" y="3660140"/>
                  </a:lnTo>
                  <a:lnTo>
                    <a:pt x="12700" y="3660140"/>
                  </a:lnTo>
                  <a:lnTo>
                    <a:pt x="12700" y="12700"/>
                  </a:lnTo>
                  <a:lnTo>
                    <a:pt x="38100" y="12700"/>
                  </a:lnTo>
                  <a:lnTo>
                    <a:pt x="7768844" y="12700"/>
                  </a:lnTo>
                  <a:lnTo>
                    <a:pt x="7768844" y="0"/>
                  </a:lnTo>
                  <a:lnTo>
                    <a:pt x="38100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3660140"/>
                  </a:lnTo>
                  <a:lnTo>
                    <a:pt x="0" y="3672840"/>
                  </a:lnTo>
                  <a:lnTo>
                    <a:pt x="7781544" y="3672840"/>
                  </a:lnTo>
                  <a:lnTo>
                    <a:pt x="7781544" y="3660140"/>
                  </a:lnTo>
                  <a:lnTo>
                    <a:pt x="7781544" y="12700"/>
                  </a:lnTo>
                  <a:lnTo>
                    <a:pt x="7781544" y="0"/>
                  </a:lnTo>
                  <a:close/>
                </a:path>
              </a:pathLst>
            </a:cu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prstMaterial="softEdge">
              <a:bevelT w="127000" prst="artDeco"/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81275" y="703611"/>
            <a:ext cx="7250430" cy="117083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sr-Latn-R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Pravila rada i ponašanja u laboratoriji za molekularnu genetiku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932183" y="2514600"/>
            <a:ext cx="3505200" cy="59118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36830" rIns="0" bIns="0" rtlCol="0">
            <a:spAutoFit/>
          </a:bodyPr>
          <a:lstStyle/>
          <a:p>
            <a:pPr marL="90170" algn="ctr">
              <a:lnSpc>
                <a:spcPct val="100000"/>
              </a:lnSpc>
              <a:spcBef>
                <a:spcPts val="290"/>
              </a:spcBef>
            </a:pPr>
            <a:r>
              <a:rPr sz="3600" i="1" spc="-5" dirty="0">
                <a:latin typeface="Garamond" panose="02020404030301010803" pitchFamily="18" charset="0"/>
                <a:cs typeface="Times New Roman"/>
              </a:rPr>
              <a:t>Katedra</a:t>
            </a:r>
            <a:r>
              <a:rPr sz="3600" i="1" spc="-20" dirty="0">
                <a:latin typeface="Garamond" panose="02020404030301010803" pitchFamily="18" charset="0"/>
                <a:cs typeface="Times New Roman"/>
              </a:rPr>
              <a:t> </a:t>
            </a:r>
            <a:r>
              <a:rPr sz="3600" i="1" spc="-5" dirty="0">
                <a:latin typeface="Garamond" panose="02020404030301010803" pitchFamily="18" charset="0"/>
                <a:cs typeface="Times New Roman"/>
              </a:rPr>
              <a:t>za</a:t>
            </a:r>
            <a:r>
              <a:rPr sz="3600" i="1" spc="-20" dirty="0">
                <a:latin typeface="Garamond" panose="02020404030301010803" pitchFamily="18" charset="0"/>
                <a:cs typeface="Times New Roman"/>
              </a:rPr>
              <a:t> </a:t>
            </a:r>
            <a:r>
              <a:rPr sz="3600" i="1" dirty="0">
                <a:latin typeface="Garamond" panose="02020404030301010803" pitchFamily="18" charset="0"/>
                <a:cs typeface="Times New Roman"/>
              </a:rPr>
              <a:t>biologiju</a:t>
            </a:r>
            <a:endParaRPr sz="3600" dirty="0">
              <a:latin typeface="Garamond" panose="02020404030301010803" pitchFamily="18" charset="0"/>
              <a:cs typeface="Times New Roman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25966" y="4038600"/>
            <a:ext cx="2517634" cy="238658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7E6E3DAE-AD85-4F28-9A61-54951B4BC9D7}"/>
              </a:ext>
            </a:extLst>
          </p:cNvPr>
          <p:cNvSpPr/>
          <p:nvPr/>
        </p:nvSpPr>
        <p:spPr>
          <a:xfrm>
            <a:off x="537463" y="2094905"/>
            <a:ext cx="7234937" cy="422969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2153761-3880-4BAD-956D-FD586FF24574}"/>
              </a:ext>
            </a:extLst>
          </p:cNvPr>
          <p:cNvSpPr txBox="1"/>
          <p:nvPr/>
        </p:nvSpPr>
        <p:spPr>
          <a:xfrm>
            <a:off x="838200" y="2733259"/>
            <a:ext cx="6705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Svrha uputstava</a:t>
            </a:r>
            <a:r>
              <a:rPr lang="sr-Latn-R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sr-Latn-R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r-Latn-R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Latn-RS" sz="2800" dirty="0">
                <a:latin typeface="Arial" panose="020B0604020202020204" pitchFamily="34" charset="0"/>
                <a:cs typeface="Arial" panose="020B0604020202020204" pitchFamily="34" charset="0"/>
              </a:rPr>
              <a:t>Upoznavanje studenata sa načinima bezbednog rada sa opasnim supstancama, </a:t>
            </a:r>
            <a:r>
              <a:rPr lang="sr-Latn-R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ličnim </a:t>
            </a:r>
            <a:r>
              <a:rPr lang="sr-Latn-RS" sz="2800" dirty="0">
                <a:latin typeface="Arial" panose="020B0604020202020204" pitchFamily="34" charset="0"/>
                <a:cs typeface="Arial" panose="020B0604020202020204" pitchFamily="34" charset="0"/>
              </a:rPr>
              <a:t>zaštitnim sredstvima i načinima njihove upotrebe.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object 3">
            <a:extLst>
              <a:ext uri="{FF2B5EF4-FFF2-40B4-BE49-F238E27FC236}">
                <a16:creationId xmlns:a16="http://schemas.microsoft.com/office/drawing/2014/main" xmlns="" id="{61A64E2B-125C-450F-A38B-24C961A90543}"/>
              </a:ext>
            </a:extLst>
          </p:cNvPr>
          <p:cNvGrpSpPr/>
          <p:nvPr/>
        </p:nvGrpSpPr>
        <p:grpSpPr>
          <a:xfrm>
            <a:off x="537463" y="429368"/>
            <a:ext cx="8286750" cy="1316355"/>
            <a:chOff x="401573" y="1041592"/>
            <a:chExt cx="8286750" cy="1316355"/>
          </a:xfrm>
        </p:grpSpPr>
        <p:sp>
          <p:nvSpPr>
            <p:cNvPr id="9" name="object 4">
              <a:extLst>
                <a:ext uri="{FF2B5EF4-FFF2-40B4-BE49-F238E27FC236}">
                  <a16:creationId xmlns:a16="http://schemas.microsoft.com/office/drawing/2014/main" xmlns="" id="{1C9C4474-A554-40BD-B8BB-6C51B37C859C}"/>
                </a:ext>
              </a:extLst>
            </p:cNvPr>
            <p:cNvSpPr/>
            <p:nvPr/>
          </p:nvSpPr>
          <p:spPr>
            <a:xfrm>
              <a:off x="430148" y="1098742"/>
              <a:ext cx="8229600" cy="1259205"/>
            </a:xfrm>
            <a:custGeom>
              <a:avLst/>
              <a:gdLst/>
              <a:ahLst/>
              <a:cxnLst/>
              <a:rect l="l" t="t" r="r" b="b"/>
              <a:pathLst>
                <a:path w="8229600" h="1259205">
                  <a:moveTo>
                    <a:pt x="8229600" y="0"/>
                  </a:moveTo>
                  <a:lnTo>
                    <a:pt x="0" y="0"/>
                  </a:lnTo>
                  <a:lnTo>
                    <a:pt x="0" y="1258824"/>
                  </a:lnTo>
                  <a:lnTo>
                    <a:pt x="8229600" y="1258824"/>
                  </a:lnTo>
                  <a:lnTo>
                    <a:pt x="8229600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0" name="object 5">
              <a:extLst>
                <a:ext uri="{FF2B5EF4-FFF2-40B4-BE49-F238E27FC236}">
                  <a16:creationId xmlns:a16="http://schemas.microsoft.com/office/drawing/2014/main" xmlns="" id="{29210687-3F20-4508-BD83-8C3880C8777B}"/>
                </a:ext>
              </a:extLst>
            </p:cNvPr>
            <p:cNvSpPr/>
            <p:nvPr/>
          </p:nvSpPr>
          <p:spPr>
            <a:xfrm>
              <a:off x="401573" y="1041592"/>
              <a:ext cx="8286750" cy="1316355"/>
            </a:xfrm>
            <a:custGeom>
              <a:avLst/>
              <a:gdLst/>
              <a:ahLst/>
              <a:cxnLst/>
              <a:rect l="l" t="t" r="r" b="b"/>
              <a:pathLst>
                <a:path w="8286750" h="1316355">
                  <a:moveTo>
                    <a:pt x="28574" y="0"/>
                  </a:moveTo>
                  <a:lnTo>
                    <a:pt x="20993" y="0"/>
                  </a:lnTo>
                  <a:lnTo>
                    <a:pt x="13728" y="3009"/>
                  </a:lnTo>
                  <a:lnTo>
                    <a:pt x="3009" y="13728"/>
                  </a:lnTo>
                  <a:lnTo>
                    <a:pt x="0" y="20993"/>
                  </a:lnTo>
                  <a:lnTo>
                    <a:pt x="0" y="1294980"/>
                  </a:lnTo>
                  <a:lnTo>
                    <a:pt x="3009" y="1302245"/>
                  </a:lnTo>
                  <a:lnTo>
                    <a:pt x="13728" y="1312964"/>
                  </a:lnTo>
                  <a:lnTo>
                    <a:pt x="20993" y="1315973"/>
                  </a:lnTo>
                  <a:lnTo>
                    <a:pt x="8265756" y="1315973"/>
                  </a:lnTo>
                  <a:lnTo>
                    <a:pt x="8273021" y="1312964"/>
                  </a:lnTo>
                  <a:lnTo>
                    <a:pt x="8281441" y="1304543"/>
                  </a:lnTo>
                  <a:lnTo>
                    <a:pt x="24028" y="1304543"/>
                  </a:lnTo>
                  <a:lnTo>
                    <a:pt x="19672" y="1302740"/>
                  </a:lnTo>
                  <a:lnTo>
                    <a:pt x="13233" y="1296301"/>
                  </a:lnTo>
                  <a:lnTo>
                    <a:pt x="11429" y="1291945"/>
                  </a:lnTo>
                  <a:lnTo>
                    <a:pt x="11429" y="24028"/>
                  </a:lnTo>
                  <a:lnTo>
                    <a:pt x="13233" y="19672"/>
                  </a:lnTo>
                  <a:lnTo>
                    <a:pt x="19672" y="13233"/>
                  </a:lnTo>
                  <a:lnTo>
                    <a:pt x="24028" y="11429"/>
                  </a:lnTo>
                  <a:lnTo>
                    <a:pt x="28574" y="11429"/>
                  </a:lnTo>
                  <a:lnTo>
                    <a:pt x="28574" y="0"/>
                  </a:lnTo>
                  <a:close/>
                </a:path>
                <a:path w="8286750" h="1316355">
                  <a:moveTo>
                    <a:pt x="8265756" y="0"/>
                  </a:moveTo>
                  <a:lnTo>
                    <a:pt x="28574" y="0"/>
                  </a:lnTo>
                  <a:lnTo>
                    <a:pt x="28574" y="11429"/>
                  </a:lnTo>
                  <a:lnTo>
                    <a:pt x="8262721" y="11429"/>
                  </a:lnTo>
                  <a:lnTo>
                    <a:pt x="8267077" y="13233"/>
                  </a:lnTo>
                  <a:lnTo>
                    <a:pt x="8273516" y="19672"/>
                  </a:lnTo>
                  <a:lnTo>
                    <a:pt x="8275320" y="24028"/>
                  </a:lnTo>
                  <a:lnTo>
                    <a:pt x="8275320" y="1291945"/>
                  </a:lnTo>
                  <a:lnTo>
                    <a:pt x="8273516" y="1296301"/>
                  </a:lnTo>
                  <a:lnTo>
                    <a:pt x="8267077" y="1302740"/>
                  </a:lnTo>
                  <a:lnTo>
                    <a:pt x="8262721" y="1304543"/>
                  </a:lnTo>
                  <a:lnTo>
                    <a:pt x="8281441" y="1304543"/>
                  </a:lnTo>
                  <a:lnTo>
                    <a:pt x="8283740" y="1302245"/>
                  </a:lnTo>
                  <a:lnTo>
                    <a:pt x="8286750" y="1294980"/>
                  </a:lnTo>
                  <a:lnTo>
                    <a:pt x="8286750" y="20993"/>
                  </a:lnTo>
                  <a:lnTo>
                    <a:pt x="8283740" y="13728"/>
                  </a:lnTo>
                  <a:lnTo>
                    <a:pt x="8273021" y="3009"/>
                  </a:lnTo>
                  <a:lnTo>
                    <a:pt x="8265756" y="0"/>
                  </a:lnTo>
                  <a:close/>
                </a:path>
                <a:path w="8286750" h="1316355">
                  <a:moveTo>
                    <a:pt x="8251253" y="22859"/>
                  </a:moveTo>
                  <a:lnTo>
                    <a:pt x="35483" y="22859"/>
                  </a:lnTo>
                  <a:lnTo>
                    <a:pt x="31076" y="24688"/>
                  </a:lnTo>
                  <a:lnTo>
                    <a:pt x="24688" y="31076"/>
                  </a:lnTo>
                  <a:lnTo>
                    <a:pt x="22865" y="35483"/>
                  </a:lnTo>
                  <a:lnTo>
                    <a:pt x="22859" y="1280490"/>
                  </a:lnTo>
                  <a:lnTo>
                    <a:pt x="24688" y="1284897"/>
                  </a:lnTo>
                  <a:lnTo>
                    <a:pt x="31076" y="1291285"/>
                  </a:lnTo>
                  <a:lnTo>
                    <a:pt x="35496" y="1293113"/>
                  </a:lnTo>
                  <a:lnTo>
                    <a:pt x="8251253" y="1293113"/>
                  </a:lnTo>
                  <a:lnTo>
                    <a:pt x="8255673" y="1291285"/>
                  </a:lnTo>
                  <a:lnTo>
                    <a:pt x="8262061" y="1284897"/>
                  </a:lnTo>
                  <a:lnTo>
                    <a:pt x="8263889" y="1280490"/>
                  </a:lnTo>
                  <a:lnTo>
                    <a:pt x="8263889" y="1275968"/>
                  </a:lnTo>
                  <a:lnTo>
                    <a:pt x="40004" y="1275968"/>
                  </a:lnTo>
                  <a:lnTo>
                    <a:pt x="40004" y="1258823"/>
                  </a:lnTo>
                  <a:lnTo>
                    <a:pt x="57149" y="1258823"/>
                  </a:lnTo>
                  <a:lnTo>
                    <a:pt x="57149" y="57149"/>
                  </a:lnTo>
                  <a:lnTo>
                    <a:pt x="40004" y="57149"/>
                  </a:lnTo>
                  <a:lnTo>
                    <a:pt x="40004" y="40004"/>
                  </a:lnTo>
                  <a:lnTo>
                    <a:pt x="8263889" y="40004"/>
                  </a:lnTo>
                  <a:lnTo>
                    <a:pt x="8263889" y="35483"/>
                  </a:lnTo>
                  <a:lnTo>
                    <a:pt x="8262061" y="31076"/>
                  </a:lnTo>
                  <a:lnTo>
                    <a:pt x="8255673" y="24688"/>
                  </a:lnTo>
                  <a:lnTo>
                    <a:pt x="8251253" y="22859"/>
                  </a:lnTo>
                  <a:close/>
                </a:path>
                <a:path w="8286750" h="1316355">
                  <a:moveTo>
                    <a:pt x="57149" y="1258823"/>
                  </a:moveTo>
                  <a:lnTo>
                    <a:pt x="40004" y="1258823"/>
                  </a:lnTo>
                  <a:lnTo>
                    <a:pt x="40004" y="1275968"/>
                  </a:lnTo>
                  <a:lnTo>
                    <a:pt x="57149" y="1275968"/>
                  </a:lnTo>
                  <a:lnTo>
                    <a:pt x="57149" y="1258823"/>
                  </a:lnTo>
                  <a:close/>
                </a:path>
                <a:path w="8286750" h="1316355">
                  <a:moveTo>
                    <a:pt x="8229600" y="1258823"/>
                  </a:moveTo>
                  <a:lnTo>
                    <a:pt x="57149" y="1258823"/>
                  </a:lnTo>
                  <a:lnTo>
                    <a:pt x="57149" y="1275968"/>
                  </a:lnTo>
                  <a:lnTo>
                    <a:pt x="8229600" y="1275968"/>
                  </a:lnTo>
                  <a:lnTo>
                    <a:pt x="8229600" y="1258823"/>
                  </a:lnTo>
                  <a:close/>
                </a:path>
                <a:path w="8286750" h="1316355">
                  <a:moveTo>
                    <a:pt x="8246745" y="40004"/>
                  </a:moveTo>
                  <a:lnTo>
                    <a:pt x="8229600" y="40004"/>
                  </a:lnTo>
                  <a:lnTo>
                    <a:pt x="8229600" y="1275968"/>
                  </a:lnTo>
                  <a:lnTo>
                    <a:pt x="8246745" y="1275968"/>
                  </a:lnTo>
                  <a:lnTo>
                    <a:pt x="8246745" y="1258823"/>
                  </a:lnTo>
                  <a:lnTo>
                    <a:pt x="8263889" y="1258823"/>
                  </a:lnTo>
                  <a:lnTo>
                    <a:pt x="8263889" y="57149"/>
                  </a:lnTo>
                  <a:lnTo>
                    <a:pt x="8246745" y="57149"/>
                  </a:lnTo>
                  <a:lnTo>
                    <a:pt x="8246745" y="40004"/>
                  </a:lnTo>
                  <a:close/>
                </a:path>
                <a:path w="8286750" h="1316355">
                  <a:moveTo>
                    <a:pt x="8263889" y="1258823"/>
                  </a:moveTo>
                  <a:lnTo>
                    <a:pt x="8246745" y="1258823"/>
                  </a:lnTo>
                  <a:lnTo>
                    <a:pt x="8246745" y="1275968"/>
                  </a:lnTo>
                  <a:lnTo>
                    <a:pt x="8263889" y="1275968"/>
                  </a:lnTo>
                  <a:lnTo>
                    <a:pt x="8263889" y="1258823"/>
                  </a:lnTo>
                  <a:close/>
                </a:path>
                <a:path w="8286750" h="1316355">
                  <a:moveTo>
                    <a:pt x="57149" y="40004"/>
                  </a:moveTo>
                  <a:lnTo>
                    <a:pt x="40004" y="40004"/>
                  </a:lnTo>
                  <a:lnTo>
                    <a:pt x="40004" y="57149"/>
                  </a:lnTo>
                  <a:lnTo>
                    <a:pt x="57149" y="57149"/>
                  </a:lnTo>
                  <a:lnTo>
                    <a:pt x="57149" y="40004"/>
                  </a:lnTo>
                  <a:close/>
                </a:path>
                <a:path w="8286750" h="1316355">
                  <a:moveTo>
                    <a:pt x="8229600" y="40004"/>
                  </a:moveTo>
                  <a:lnTo>
                    <a:pt x="57149" y="40004"/>
                  </a:lnTo>
                  <a:lnTo>
                    <a:pt x="57149" y="57149"/>
                  </a:lnTo>
                  <a:lnTo>
                    <a:pt x="8229600" y="57149"/>
                  </a:lnTo>
                  <a:lnTo>
                    <a:pt x="8229600" y="40004"/>
                  </a:lnTo>
                  <a:close/>
                </a:path>
                <a:path w="8286750" h="1316355">
                  <a:moveTo>
                    <a:pt x="8263889" y="40004"/>
                  </a:moveTo>
                  <a:lnTo>
                    <a:pt x="8246745" y="40004"/>
                  </a:lnTo>
                  <a:lnTo>
                    <a:pt x="8246745" y="57149"/>
                  </a:lnTo>
                  <a:lnTo>
                    <a:pt x="8263889" y="57149"/>
                  </a:lnTo>
                  <a:lnTo>
                    <a:pt x="8263889" y="40004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6">
            <a:extLst>
              <a:ext uri="{FF2B5EF4-FFF2-40B4-BE49-F238E27FC236}">
                <a16:creationId xmlns:a16="http://schemas.microsoft.com/office/drawing/2014/main" xmlns="" id="{14EB7907-3286-4DA2-8778-8B4C9B4DA772}"/>
              </a:ext>
            </a:extLst>
          </p:cNvPr>
          <p:cNvSpPr txBox="1">
            <a:spLocks/>
          </p:cNvSpPr>
          <p:nvPr/>
        </p:nvSpPr>
        <p:spPr>
          <a:xfrm>
            <a:off x="623188" y="460906"/>
            <a:ext cx="8229600" cy="1049005"/>
          </a:xfrm>
          <a:prstGeom prst="rect">
            <a:avLst/>
          </a:prstGeom>
        </p:spPr>
        <p:txBody>
          <a:bodyPr vert="horz" wrap="square" lIns="0" tIns="276860" rIns="0" bIns="0" rtlCol="0">
            <a:spAutoFit/>
          </a:bodyPr>
          <a:lstStyle>
            <a:lvl1pPr>
              <a:defRPr sz="2500" b="1" i="0">
                <a:solidFill>
                  <a:schemeClr val="tx1"/>
                </a:solidFill>
                <a:latin typeface="Comic Sans MS"/>
                <a:ea typeface="+mj-ea"/>
                <a:cs typeface="Comic Sans MS"/>
              </a:defRPr>
            </a:lvl1pPr>
          </a:lstStyle>
          <a:p>
            <a:pPr marL="2848610" marR="1503045" indent="-1341755">
              <a:spcBef>
                <a:spcPts val="2180"/>
              </a:spcBef>
            </a:pPr>
            <a:r>
              <a:rPr lang="sr-Latn-RS" kern="0" spc="-10" dirty="0">
                <a:latin typeface="Garamond" panose="02020404030301010803" pitchFamily="18" charset="0"/>
              </a:rPr>
              <a:t>OPŠTA</a:t>
            </a:r>
            <a:r>
              <a:rPr lang="sr-Latn-RS" kern="0" spc="20" dirty="0">
                <a:latin typeface="Garamond" panose="02020404030301010803" pitchFamily="18" charset="0"/>
              </a:rPr>
              <a:t> </a:t>
            </a:r>
            <a:r>
              <a:rPr lang="sr-Latn-RS" kern="0" spc="-10" dirty="0">
                <a:latin typeface="Garamond" panose="02020404030301010803" pitchFamily="18" charset="0"/>
              </a:rPr>
              <a:t>PRAVILA</a:t>
            </a:r>
            <a:r>
              <a:rPr lang="sr-Latn-RS" kern="0" spc="-5" dirty="0">
                <a:latin typeface="Garamond" panose="02020404030301010803" pitchFamily="18" charset="0"/>
              </a:rPr>
              <a:t> PONAŠANJA</a:t>
            </a:r>
            <a:r>
              <a:rPr lang="sr-Latn-RS" kern="0" spc="25" dirty="0">
                <a:latin typeface="Garamond" panose="02020404030301010803" pitchFamily="18" charset="0"/>
              </a:rPr>
              <a:t> </a:t>
            </a:r>
            <a:r>
              <a:rPr lang="sr-Latn-RS" kern="0" spc="-5" dirty="0">
                <a:latin typeface="Garamond" panose="02020404030301010803" pitchFamily="18" charset="0"/>
              </a:rPr>
              <a:t>U </a:t>
            </a:r>
            <a:r>
              <a:rPr lang="sr-Latn-RS" kern="0" spc="-1070" dirty="0">
                <a:latin typeface="Garamond" panose="02020404030301010803" pitchFamily="18" charset="0"/>
              </a:rPr>
              <a:t> </a:t>
            </a:r>
            <a:r>
              <a:rPr lang="sr-Latn-RS" kern="0" spc="-5" dirty="0">
                <a:latin typeface="Garamond" panose="02020404030301010803" pitchFamily="18" charset="0"/>
              </a:rPr>
              <a:t>LABORATORIJI</a:t>
            </a:r>
          </a:p>
        </p:txBody>
      </p:sp>
    </p:spTree>
    <p:extLst>
      <p:ext uri="{BB962C8B-B14F-4D97-AF65-F5344CB8AC3E}">
        <p14:creationId xmlns:p14="http://schemas.microsoft.com/office/powerpoint/2010/main" val="3858895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object 6"/>
          <p:cNvGrpSpPr/>
          <p:nvPr/>
        </p:nvGrpSpPr>
        <p:grpSpPr>
          <a:xfrm>
            <a:off x="410719" y="2514600"/>
            <a:ext cx="8395970" cy="3352800"/>
            <a:chOff x="521969" y="2548889"/>
            <a:chExt cx="8395970" cy="3277870"/>
          </a:xfrm>
        </p:grpSpPr>
        <p:sp>
          <p:nvSpPr>
            <p:cNvPr id="7" name="object 7"/>
            <p:cNvSpPr/>
            <p:nvPr/>
          </p:nvSpPr>
          <p:spPr>
            <a:xfrm>
              <a:off x="541019" y="2567939"/>
              <a:ext cx="8357870" cy="3240405"/>
            </a:xfrm>
            <a:custGeom>
              <a:avLst/>
              <a:gdLst/>
              <a:ahLst/>
              <a:cxnLst/>
              <a:rect l="l" t="t" r="r" b="b"/>
              <a:pathLst>
                <a:path w="8357870" h="3240404">
                  <a:moveTo>
                    <a:pt x="8357616" y="0"/>
                  </a:moveTo>
                  <a:lnTo>
                    <a:pt x="0" y="0"/>
                  </a:lnTo>
                  <a:lnTo>
                    <a:pt x="0" y="3240024"/>
                  </a:lnTo>
                  <a:lnTo>
                    <a:pt x="8357616" y="3240024"/>
                  </a:lnTo>
                  <a:lnTo>
                    <a:pt x="8357616" y="0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21970" y="2548889"/>
              <a:ext cx="8395970" cy="3277870"/>
            </a:xfrm>
            <a:custGeom>
              <a:avLst/>
              <a:gdLst/>
              <a:ahLst/>
              <a:cxnLst/>
              <a:rect l="l" t="t" r="r" b="b"/>
              <a:pathLst>
                <a:path w="8395970" h="3277870">
                  <a:moveTo>
                    <a:pt x="8370316" y="25400"/>
                  </a:moveTo>
                  <a:lnTo>
                    <a:pt x="8357616" y="25400"/>
                  </a:lnTo>
                  <a:lnTo>
                    <a:pt x="8357616" y="38100"/>
                  </a:lnTo>
                  <a:lnTo>
                    <a:pt x="8357616" y="3239770"/>
                  </a:lnTo>
                  <a:lnTo>
                    <a:pt x="38100" y="3239770"/>
                  </a:lnTo>
                  <a:lnTo>
                    <a:pt x="38100" y="38100"/>
                  </a:lnTo>
                  <a:lnTo>
                    <a:pt x="8357616" y="38100"/>
                  </a:lnTo>
                  <a:lnTo>
                    <a:pt x="8357616" y="25400"/>
                  </a:lnTo>
                  <a:lnTo>
                    <a:pt x="25400" y="25400"/>
                  </a:lnTo>
                  <a:lnTo>
                    <a:pt x="25400" y="38100"/>
                  </a:lnTo>
                  <a:lnTo>
                    <a:pt x="25400" y="3239770"/>
                  </a:lnTo>
                  <a:lnTo>
                    <a:pt x="25400" y="3252470"/>
                  </a:lnTo>
                  <a:lnTo>
                    <a:pt x="8370316" y="3252470"/>
                  </a:lnTo>
                  <a:lnTo>
                    <a:pt x="8370316" y="3240024"/>
                  </a:lnTo>
                  <a:lnTo>
                    <a:pt x="8370316" y="3239770"/>
                  </a:lnTo>
                  <a:lnTo>
                    <a:pt x="8370316" y="38100"/>
                  </a:lnTo>
                  <a:lnTo>
                    <a:pt x="8370316" y="25400"/>
                  </a:lnTo>
                  <a:close/>
                </a:path>
                <a:path w="8395970" h="3277870">
                  <a:moveTo>
                    <a:pt x="8395716" y="0"/>
                  </a:moveTo>
                  <a:lnTo>
                    <a:pt x="8383016" y="0"/>
                  </a:lnTo>
                  <a:lnTo>
                    <a:pt x="8383016" y="12700"/>
                  </a:lnTo>
                  <a:lnTo>
                    <a:pt x="8383016" y="3265170"/>
                  </a:lnTo>
                  <a:lnTo>
                    <a:pt x="12700" y="3265170"/>
                  </a:lnTo>
                  <a:lnTo>
                    <a:pt x="12700" y="12700"/>
                  </a:lnTo>
                  <a:lnTo>
                    <a:pt x="19050" y="12700"/>
                  </a:lnTo>
                  <a:lnTo>
                    <a:pt x="8383016" y="12700"/>
                  </a:lnTo>
                  <a:lnTo>
                    <a:pt x="8383016" y="0"/>
                  </a:lnTo>
                  <a:lnTo>
                    <a:pt x="19050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3265170"/>
                  </a:lnTo>
                  <a:lnTo>
                    <a:pt x="0" y="3277870"/>
                  </a:lnTo>
                  <a:lnTo>
                    <a:pt x="8395716" y="3277870"/>
                  </a:lnTo>
                  <a:lnTo>
                    <a:pt x="8395716" y="3265170"/>
                  </a:lnTo>
                  <a:lnTo>
                    <a:pt x="8395716" y="12700"/>
                  </a:lnTo>
                  <a:lnTo>
                    <a:pt x="8395716" y="0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08191" y="3048000"/>
            <a:ext cx="7873809" cy="22359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55600" marR="5080" indent="-343535" algn="just">
              <a:lnSpc>
                <a:spcPct val="99300"/>
              </a:lnSpc>
              <a:spcBef>
                <a:spcPts val="130"/>
              </a:spcBef>
              <a:buChar char="•"/>
              <a:tabLst>
                <a:tab pos="357505" algn="l"/>
              </a:tabLst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Pre</a:t>
            </a:r>
            <a:r>
              <a:rPr sz="24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ulaska</a:t>
            </a:r>
            <a:r>
              <a:rPr sz="24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24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 err="1">
                <a:latin typeface="Arial" panose="020B0604020202020204" pitchFamily="34" charset="0"/>
                <a:cs typeface="Arial" panose="020B0604020202020204" pitchFamily="34" charset="0"/>
              </a:rPr>
              <a:t>laboratoriju</a:t>
            </a:r>
            <a:r>
              <a:rPr sz="24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lične</a:t>
            </a:r>
            <a:r>
              <a:rPr 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stvari</a:t>
            </a:r>
            <a:r>
              <a:rPr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sz="2400" spc="-10" dirty="0" err="1">
                <a:latin typeface="Arial" panose="020B0604020202020204" pitchFamily="34" charset="0"/>
                <a:cs typeface="Arial" panose="020B0604020202020204" pitchFamily="34" charset="0"/>
              </a:rPr>
              <a:t>kapute</a:t>
            </a:r>
            <a:r>
              <a:rPr sz="2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sz="2400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tašne, knjige i</a:t>
            </a:r>
            <a:r>
              <a:rPr sz="24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70" dirty="0">
                <a:latin typeface="Arial" panose="020B0604020202020204" pitchFamily="34" charset="0"/>
                <a:cs typeface="Arial" panose="020B0604020202020204" pitchFamily="34" charset="0"/>
              </a:rPr>
              <a:t>dr.)</a:t>
            </a:r>
            <a:r>
              <a:rPr sz="24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odložiti na </a:t>
            </a:r>
            <a:r>
              <a:rPr sz="2400" spc="-5" dirty="0" err="1">
                <a:latin typeface="Arial" panose="020B0604020202020204" pitchFamily="34" charset="0"/>
                <a:cs typeface="Arial" panose="020B0604020202020204" pitchFamily="34" charset="0"/>
              </a:rPr>
              <a:t>predviđeno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mesto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sr-Latn-RS" sz="2400" spc="-1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5080" indent="-343535" algn="just">
              <a:lnSpc>
                <a:spcPct val="99300"/>
              </a:lnSpc>
              <a:spcBef>
                <a:spcPts val="130"/>
              </a:spcBef>
              <a:buChar char="•"/>
              <a:tabLst>
                <a:tab pos="357505" algn="l"/>
              </a:tabLst>
            </a:pPr>
            <a:endParaRPr lang="sr-Latn-RS" sz="2400" spc="-1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5080" indent="-343535" algn="just">
              <a:lnSpc>
                <a:spcPct val="99300"/>
              </a:lnSpc>
              <a:spcBef>
                <a:spcPts val="130"/>
              </a:spcBef>
              <a:buChar char="•"/>
              <a:tabLst>
                <a:tab pos="357505" algn="l"/>
              </a:tabLst>
            </a:pPr>
            <a:r>
              <a:rPr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Samo</a:t>
            </a:r>
            <a:r>
              <a:rPr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ono </a:t>
            </a:r>
            <a:r>
              <a:rPr sz="2400" spc="-25" dirty="0">
                <a:latin typeface="Arial" panose="020B0604020202020204" pitchFamily="34" charset="0"/>
                <a:cs typeface="Arial" panose="020B0604020202020204" pitchFamily="34" charset="0"/>
              </a:rPr>
              <a:t>što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je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neophodno </a:t>
            </a:r>
            <a:r>
              <a:rPr sz="2400" spc="-25" dirty="0">
                <a:latin typeface="Arial" panose="020B0604020202020204" pitchFamily="34" charset="0"/>
                <a:cs typeface="Arial" panose="020B0604020202020204" pitchFamily="34" charset="0"/>
              </a:rPr>
              <a:t>za </a:t>
            </a:r>
            <a:r>
              <a:rPr sz="2400" spc="-15" dirty="0">
                <a:latin typeface="Arial" panose="020B0604020202020204" pitchFamily="34" charset="0"/>
                <a:cs typeface="Arial" panose="020B0604020202020204" pitchFamily="34" charset="0"/>
              </a:rPr>
              <a:t>praktični rad 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5" dirty="0">
                <a:latin typeface="Arial" panose="020B0604020202020204" pitchFamily="34" charset="0"/>
                <a:cs typeface="Arial" panose="020B0604020202020204" pitchFamily="34" charset="0"/>
              </a:rPr>
              <a:t>(praktikum, 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laboratorijski dnevnik, </a:t>
            </a:r>
            <a:r>
              <a:rPr sz="2400" spc="-15" dirty="0">
                <a:latin typeface="Arial" panose="020B0604020202020204" pitchFamily="34" charset="0"/>
                <a:cs typeface="Arial" panose="020B0604020202020204" pitchFamily="34" charset="0"/>
              </a:rPr>
              <a:t>protokoli) treba da </a:t>
            </a:r>
            <a:r>
              <a:rPr sz="24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bude</a:t>
            </a:r>
            <a:r>
              <a:rPr sz="2400" spc="3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sz="2400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radnom</a:t>
            </a:r>
            <a:r>
              <a:rPr sz="24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mestu.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object 3">
            <a:extLst>
              <a:ext uri="{FF2B5EF4-FFF2-40B4-BE49-F238E27FC236}">
                <a16:creationId xmlns:a16="http://schemas.microsoft.com/office/drawing/2014/main" xmlns="" id="{06936FA3-CCCF-4254-8DC6-D182227C6215}"/>
              </a:ext>
            </a:extLst>
          </p:cNvPr>
          <p:cNvGrpSpPr/>
          <p:nvPr/>
        </p:nvGrpSpPr>
        <p:grpSpPr>
          <a:xfrm>
            <a:off x="429769" y="519446"/>
            <a:ext cx="8286750" cy="1316355"/>
            <a:chOff x="401573" y="1041592"/>
            <a:chExt cx="8286750" cy="1316355"/>
          </a:xfrm>
        </p:grpSpPr>
        <p:sp>
          <p:nvSpPr>
            <p:cNvPr id="11" name="object 4">
              <a:extLst>
                <a:ext uri="{FF2B5EF4-FFF2-40B4-BE49-F238E27FC236}">
                  <a16:creationId xmlns:a16="http://schemas.microsoft.com/office/drawing/2014/main" xmlns="" id="{3E45ADF5-220E-46C0-AEC7-77CE2040B8AD}"/>
                </a:ext>
              </a:extLst>
            </p:cNvPr>
            <p:cNvSpPr/>
            <p:nvPr/>
          </p:nvSpPr>
          <p:spPr>
            <a:xfrm>
              <a:off x="430148" y="1098742"/>
              <a:ext cx="8229600" cy="1259205"/>
            </a:xfrm>
            <a:custGeom>
              <a:avLst/>
              <a:gdLst/>
              <a:ahLst/>
              <a:cxnLst/>
              <a:rect l="l" t="t" r="r" b="b"/>
              <a:pathLst>
                <a:path w="8229600" h="1259205">
                  <a:moveTo>
                    <a:pt x="8229600" y="0"/>
                  </a:moveTo>
                  <a:lnTo>
                    <a:pt x="0" y="0"/>
                  </a:lnTo>
                  <a:lnTo>
                    <a:pt x="0" y="1258824"/>
                  </a:lnTo>
                  <a:lnTo>
                    <a:pt x="8229600" y="1258824"/>
                  </a:lnTo>
                  <a:lnTo>
                    <a:pt x="8229600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2" name="object 5">
              <a:extLst>
                <a:ext uri="{FF2B5EF4-FFF2-40B4-BE49-F238E27FC236}">
                  <a16:creationId xmlns:a16="http://schemas.microsoft.com/office/drawing/2014/main" xmlns="" id="{ACED8AEA-8500-47FB-8778-0F6A7BEB7F90}"/>
                </a:ext>
              </a:extLst>
            </p:cNvPr>
            <p:cNvSpPr/>
            <p:nvPr/>
          </p:nvSpPr>
          <p:spPr>
            <a:xfrm>
              <a:off x="401573" y="1041592"/>
              <a:ext cx="8286750" cy="1316355"/>
            </a:xfrm>
            <a:custGeom>
              <a:avLst/>
              <a:gdLst/>
              <a:ahLst/>
              <a:cxnLst/>
              <a:rect l="l" t="t" r="r" b="b"/>
              <a:pathLst>
                <a:path w="8286750" h="1316355">
                  <a:moveTo>
                    <a:pt x="28574" y="0"/>
                  </a:moveTo>
                  <a:lnTo>
                    <a:pt x="20993" y="0"/>
                  </a:lnTo>
                  <a:lnTo>
                    <a:pt x="13728" y="3009"/>
                  </a:lnTo>
                  <a:lnTo>
                    <a:pt x="3009" y="13728"/>
                  </a:lnTo>
                  <a:lnTo>
                    <a:pt x="0" y="20993"/>
                  </a:lnTo>
                  <a:lnTo>
                    <a:pt x="0" y="1294980"/>
                  </a:lnTo>
                  <a:lnTo>
                    <a:pt x="3009" y="1302245"/>
                  </a:lnTo>
                  <a:lnTo>
                    <a:pt x="13728" y="1312964"/>
                  </a:lnTo>
                  <a:lnTo>
                    <a:pt x="20993" y="1315973"/>
                  </a:lnTo>
                  <a:lnTo>
                    <a:pt x="8265756" y="1315973"/>
                  </a:lnTo>
                  <a:lnTo>
                    <a:pt x="8273021" y="1312964"/>
                  </a:lnTo>
                  <a:lnTo>
                    <a:pt x="8281441" y="1304543"/>
                  </a:lnTo>
                  <a:lnTo>
                    <a:pt x="24028" y="1304543"/>
                  </a:lnTo>
                  <a:lnTo>
                    <a:pt x="19672" y="1302740"/>
                  </a:lnTo>
                  <a:lnTo>
                    <a:pt x="13233" y="1296301"/>
                  </a:lnTo>
                  <a:lnTo>
                    <a:pt x="11429" y="1291945"/>
                  </a:lnTo>
                  <a:lnTo>
                    <a:pt x="11429" y="24028"/>
                  </a:lnTo>
                  <a:lnTo>
                    <a:pt x="13233" y="19672"/>
                  </a:lnTo>
                  <a:lnTo>
                    <a:pt x="19672" y="13233"/>
                  </a:lnTo>
                  <a:lnTo>
                    <a:pt x="24028" y="11429"/>
                  </a:lnTo>
                  <a:lnTo>
                    <a:pt x="28574" y="11429"/>
                  </a:lnTo>
                  <a:lnTo>
                    <a:pt x="28574" y="0"/>
                  </a:lnTo>
                  <a:close/>
                </a:path>
                <a:path w="8286750" h="1316355">
                  <a:moveTo>
                    <a:pt x="8265756" y="0"/>
                  </a:moveTo>
                  <a:lnTo>
                    <a:pt x="28574" y="0"/>
                  </a:lnTo>
                  <a:lnTo>
                    <a:pt x="28574" y="11429"/>
                  </a:lnTo>
                  <a:lnTo>
                    <a:pt x="8262721" y="11429"/>
                  </a:lnTo>
                  <a:lnTo>
                    <a:pt x="8267077" y="13233"/>
                  </a:lnTo>
                  <a:lnTo>
                    <a:pt x="8273516" y="19672"/>
                  </a:lnTo>
                  <a:lnTo>
                    <a:pt x="8275320" y="24028"/>
                  </a:lnTo>
                  <a:lnTo>
                    <a:pt x="8275320" y="1291945"/>
                  </a:lnTo>
                  <a:lnTo>
                    <a:pt x="8273516" y="1296301"/>
                  </a:lnTo>
                  <a:lnTo>
                    <a:pt x="8267077" y="1302740"/>
                  </a:lnTo>
                  <a:lnTo>
                    <a:pt x="8262721" y="1304543"/>
                  </a:lnTo>
                  <a:lnTo>
                    <a:pt x="8281441" y="1304543"/>
                  </a:lnTo>
                  <a:lnTo>
                    <a:pt x="8283740" y="1302245"/>
                  </a:lnTo>
                  <a:lnTo>
                    <a:pt x="8286750" y="1294980"/>
                  </a:lnTo>
                  <a:lnTo>
                    <a:pt x="8286750" y="20993"/>
                  </a:lnTo>
                  <a:lnTo>
                    <a:pt x="8283740" y="13728"/>
                  </a:lnTo>
                  <a:lnTo>
                    <a:pt x="8273021" y="3009"/>
                  </a:lnTo>
                  <a:lnTo>
                    <a:pt x="8265756" y="0"/>
                  </a:lnTo>
                  <a:close/>
                </a:path>
                <a:path w="8286750" h="1316355">
                  <a:moveTo>
                    <a:pt x="8251253" y="22859"/>
                  </a:moveTo>
                  <a:lnTo>
                    <a:pt x="35483" y="22859"/>
                  </a:lnTo>
                  <a:lnTo>
                    <a:pt x="31076" y="24688"/>
                  </a:lnTo>
                  <a:lnTo>
                    <a:pt x="24688" y="31076"/>
                  </a:lnTo>
                  <a:lnTo>
                    <a:pt x="22865" y="35483"/>
                  </a:lnTo>
                  <a:lnTo>
                    <a:pt x="22859" y="1280490"/>
                  </a:lnTo>
                  <a:lnTo>
                    <a:pt x="24688" y="1284897"/>
                  </a:lnTo>
                  <a:lnTo>
                    <a:pt x="31076" y="1291285"/>
                  </a:lnTo>
                  <a:lnTo>
                    <a:pt x="35496" y="1293113"/>
                  </a:lnTo>
                  <a:lnTo>
                    <a:pt x="8251253" y="1293113"/>
                  </a:lnTo>
                  <a:lnTo>
                    <a:pt x="8255673" y="1291285"/>
                  </a:lnTo>
                  <a:lnTo>
                    <a:pt x="8262061" y="1284897"/>
                  </a:lnTo>
                  <a:lnTo>
                    <a:pt x="8263889" y="1280490"/>
                  </a:lnTo>
                  <a:lnTo>
                    <a:pt x="8263889" y="1275968"/>
                  </a:lnTo>
                  <a:lnTo>
                    <a:pt x="40004" y="1275968"/>
                  </a:lnTo>
                  <a:lnTo>
                    <a:pt x="40004" y="1258823"/>
                  </a:lnTo>
                  <a:lnTo>
                    <a:pt x="57149" y="1258823"/>
                  </a:lnTo>
                  <a:lnTo>
                    <a:pt x="57149" y="57149"/>
                  </a:lnTo>
                  <a:lnTo>
                    <a:pt x="40004" y="57149"/>
                  </a:lnTo>
                  <a:lnTo>
                    <a:pt x="40004" y="40004"/>
                  </a:lnTo>
                  <a:lnTo>
                    <a:pt x="8263889" y="40004"/>
                  </a:lnTo>
                  <a:lnTo>
                    <a:pt x="8263889" y="35483"/>
                  </a:lnTo>
                  <a:lnTo>
                    <a:pt x="8262061" y="31076"/>
                  </a:lnTo>
                  <a:lnTo>
                    <a:pt x="8255673" y="24688"/>
                  </a:lnTo>
                  <a:lnTo>
                    <a:pt x="8251253" y="22859"/>
                  </a:lnTo>
                  <a:close/>
                </a:path>
                <a:path w="8286750" h="1316355">
                  <a:moveTo>
                    <a:pt x="57149" y="1258823"/>
                  </a:moveTo>
                  <a:lnTo>
                    <a:pt x="40004" y="1258823"/>
                  </a:lnTo>
                  <a:lnTo>
                    <a:pt x="40004" y="1275968"/>
                  </a:lnTo>
                  <a:lnTo>
                    <a:pt x="57149" y="1275968"/>
                  </a:lnTo>
                  <a:lnTo>
                    <a:pt x="57149" y="1258823"/>
                  </a:lnTo>
                  <a:close/>
                </a:path>
                <a:path w="8286750" h="1316355">
                  <a:moveTo>
                    <a:pt x="8229600" y="1258823"/>
                  </a:moveTo>
                  <a:lnTo>
                    <a:pt x="57149" y="1258823"/>
                  </a:lnTo>
                  <a:lnTo>
                    <a:pt x="57149" y="1275968"/>
                  </a:lnTo>
                  <a:lnTo>
                    <a:pt x="8229600" y="1275968"/>
                  </a:lnTo>
                  <a:lnTo>
                    <a:pt x="8229600" y="1258823"/>
                  </a:lnTo>
                  <a:close/>
                </a:path>
                <a:path w="8286750" h="1316355">
                  <a:moveTo>
                    <a:pt x="8246745" y="40004"/>
                  </a:moveTo>
                  <a:lnTo>
                    <a:pt x="8229600" y="40004"/>
                  </a:lnTo>
                  <a:lnTo>
                    <a:pt x="8229600" y="1275968"/>
                  </a:lnTo>
                  <a:lnTo>
                    <a:pt x="8246745" y="1275968"/>
                  </a:lnTo>
                  <a:lnTo>
                    <a:pt x="8246745" y="1258823"/>
                  </a:lnTo>
                  <a:lnTo>
                    <a:pt x="8263889" y="1258823"/>
                  </a:lnTo>
                  <a:lnTo>
                    <a:pt x="8263889" y="57149"/>
                  </a:lnTo>
                  <a:lnTo>
                    <a:pt x="8246745" y="57149"/>
                  </a:lnTo>
                  <a:lnTo>
                    <a:pt x="8246745" y="40004"/>
                  </a:lnTo>
                  <a:close/>
                </a:path>
                <a:path w="8286750" h="1316355">
                  <a:moveTo>
                    <a:pt x="8263889" y="1258823"/>
                  </a:moveTo>
                  <a:lnTo>
                    <a:pt x="8246745" y="1258823"/>
                  </a:lnTo>
                  <a:lnTo>
                    <a:pt x="8246745" y="1275968"/>
                  </a:lnTo>
                  <a:lnTo>
                    <a:pt x="8263889" y="1275968"/>
                  </a:lnTo>
                  <a:lnTo>
                    <a:pt x="8263889" y="1258823"/>
                  </a:lnTo>
                  <a:close/>
                </a:path>
                <a:path w="8286750" h="1316355">
                  <a:moveTo>
                    <a:pt x="57149" y="40004"/>
                  </a:moveTo>
                  <a:lnTo>
                    <a:pt x="40004" y="40004"/>
                  </a:lnTo>
                  <a:lnTo>
                    <a:pt x="40004" y="57149"/>
                  </a:lnTo>
                  <a:lnTo>
                    <a:pt x="57149" y="57149"/>
                  </a:lnTo>
                  <a:lnTo>
                    <a:pt x="57149" y="40004"/>
                  </a:lnTo>
                  <a:close/>
                </a:path>
                <a:path w="8286750" h="1316355">
                  <a:moveTo>
                    <a:pt x="8229600" y="40004"/>
                  </a:moveTo>
                  <a:lnTo>
                    <a:pt x="57149" y="40004"/>
                  </a:lnTo>
                  <a:lnTo>
                    <a:pt x="57149" y="57149"/>
                  </a:lnTo>
                  <a:lnTo>
                    <a:pt x="8229600" y="57149"/>
                  </a:lnTo>
                  <a:lnTo>
                    <a:pt x="8229600" y="40004"/>
                  </a:lnTo>
                  <a:close/>
                </a:path>
                <a:path w="8286750" h="1316355">
                  <a:moveTo>
                    <a:pt x="8263889" y="40004"/>
                  </a:moveTo>
                  <a:lnTo>
                    <a:pt x="8246745" y="40004"/>
                  </a:lnTo>
                  <a:lnTo>
                    <a:pt x="8246745" y="57149"/>
                  </a:lnTo>
                  <a:lnTo>
                    <a:pt x="8263889" y="57149"/>
                  </a:lnTo>
                  <a:lnTo>
                    <a:pt x="8263889" y="40004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6">
            <a:extLst>
              <a:ext uri="{FF2B5EF4-FFF2-40B4-BE49-F238E27FC236}">
                <a16:creationId xmlns:a16="http://schemas.microsoft.com/office/drawing/2014/main" xmlns="" id="{61FF02F1-FA34-4B7E-83BA-F88A9617813D}"/>
              </a:ext>
            </a:extLst>
          </p:cNvPr>
          <p:cNvSpPr txBox="1">
            <a:spLocks/>
          </p:cNvSpPr>
          <p:nvPr/>
        </p:nvSpPr>
        <p:spPr>
          <a:xfrm>
            <a:off x="640854" y="450721"/>
            <a:ext cx="8229600" cy="1049005"/>
          </a:xfrm>
          <a:prstGeom prst="rect">
            <a:avLst/>
          </a:prstGeom>
        </p:spPr>
        <p:txBody>
          <a:bodyPr vert="horz" wrap="square" lIns="0" tIns="276860" rIns="0" bIns="0" rtlCol="0">
            <a:spAutoFit/>
          </a:bodyPr>
          <a:lstStyle>
            <a:lvl1pPr>
              <a:defRPr sz="2500" b="1" i="0">
                <a:solidFill>
                  <a:schemeClr val="tx1"/>
                </a:solidFill>
                <a:latin typeface="Comic Sans MS"/>
                <a:ea typeface="+mj-ea"/>
                <a:cs typeface="Comic Sans MS"/>
              </a:defRPr>
            </a:lvl1pPr>
          </a:lstStyle>
          <a:p>
            <a:pPr marL="2848610" marR="1503045" indent="-1341755">
              <a:spcBef>
                <a:spcPts val="2180"/>
              </a:spcBef>
            </a:pPr>
            <a:r>
              <a:rPr lang="sr-Latn-RS" kern="0" spc="-10" dirty="0">
                <a:latin typeface="Garamond" panose="02020404030301010803" pitchFamily="18" charset="0"/>
              </a:rPr>
              <a:t>OPŠTA</a:t>
            </a:r>
            <a:r>
              <a:rPr lang="sr-Latn-RS" kern="0" spc="20" dirty="0">
                <a:latin typeface="Garamond" panose="02020404030301010803" pitchFamily="18" charset="0"/>
              </a:rPr>
              <a:t> </a:t>
            </a:r>
            <a:r>
              <a:rPr lang="sr-Latn-RS" kern="0" spc="-10" dirty="0">
                <a:latin typeface="Garamond" panose="02020404030301010803" pitchFamily="18" charset="0"/>
              </a:rPr>
              <a:t>PRAVILA</a:t>
            </a:r>
            <a:r>
              <a:rPr lang="sr-Latn-RS" kern="0" spc="-5" dirty="0">
                <a:latin typeface="Garamond" panose="02020404030301010803" pitchFamily="18" charset="0"/>
              </a:rPr>
              <a:t> PONAŠANJA</a:t>
            </a:r>
            <a:r>
              <a:rPr lang="sr-Latn-RS" kern="0" spc="25" dirty="0">
                <a:latin typeface="Garamond" panose="02020404030301010803" pitchFamily="18" charset="0"/>
              </a:rPr>
              <a:t> </a:t>
            </a:r>
            <a:r>
              <a:rPr lang="sr-Latn-RS" kern="0" spc="-5" dirty="0">
                <a:latin typeface="Garamond" panose="02020404030301010803" pitchFamily="18" charset="0"/>
              </a:rPr>
              <a:t>U </a:t>
            </a:r>
            <a:r>
              <a:rPr lang="sr-Latn-RS" kern="0" spc="-1070" dirty="0">
                <a:latin typeface="Garamond" panose="02020404030301010803" pitchFamily="18" charset="0"/>
              </a:rPr>
              <a:t> </a:t>
            </a:r>
            <a:r>
              <a:rPr lang="sr-Latn-RS" kern="0" spc="-5" dirty="0">
                <a:latin typeface="Garamond" panose="02020404030301010803" pitchFamily="18" charset="0"/>
              </a:rPr>
              <a:t>LABORATORIJI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18488" y="27432"/>
            <a:ext cx="5184647" cy="683056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67000" y="1478279"/>
            <a:ext cx="3809999" cy="39014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34895" y="0"/>
            <a:ext cx="5324855" cy="685800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2497755" y="1058261"/>
            <a:ext cx="3931285" cy="4616450"/>
          </a:xfrm>
          <a:custGeom>
            <a:avLst/>
            <a:gdLst/>
            <a:ahLst/>
            <a:cxnLst/>
            <a:rect l="l" t="t" r="r" b="b"/>
            <a:pathLst>
              <a:path w="3931285" h="4616450">
                <a:moveTo>
                  <a:pt x="3930916" y="0"/>
                </a:moveTo>
                <a:lnTo>
                  <a:pt x="3258197" y="0"/>
                </a:lnTo>
                <a:lnTo>
                  <a:pt x="1987156" y="1875548"/>
                </a:lnTo>
                <a:lnTo>
                  <a:pt x="744029" y="0"/>
                </a:lnTo>
                <a:lnTo>
                  <a:pt x="37198" y="0"/>
                </a:lnTo>
                <a:lnTo>
                  <a:pt x="1608950" y="2309571"/>
                </a:lnTo>
                <a:lnTo>
                  <a:pt x="0" y="4616030"/>
                </a:lnTo>
                <a:lnTo>
                  <a:pt x="669620" y="4616030"/>
                </a:lnTo>
                <a:lnTo>
                  <a:pt x="1959254" y="2715679"/>
                </a:lnTo>
                <a:lnTo>
                  <a:pt x="3217900" y="4616030"/>
                </a:lnTo>
                <a:lnTo>
                  <a:pt x="3927817" y="4616030"/>
                </a:lnTo>
                <a:lnTo>
                  <a:pt x="2337473" y="2281669"/>
                </a:lnTo>
                <a:lnTo>
                  <a:pt x="393091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5694" y="2057400"/>
            <a:ext cx="7950910" cy="4417235"/>
          </a:xfrm>
          <a:prstGeom prst="rect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  <a:reflection endPos="0" dist="50800" dir="5400000" sy="-100000" algn="bl" rotWithShape="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0" tIns="635" rIns="0" bIns="0" rtlCol="0">
            <a:spAutoFit/>
          </a:bodyPr>
          <a:lstStyle/>
          <a:p>
            <a:pPr marL="900113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sr-Latn-RS" sz="1200" b="1" spc="-65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00113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r-Latn-RS" sz="2400" b="1" spc="-65" dirty="0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2400" b="1" spc="-65" dirty="0" err="1">
                <a:latin typeface="Arial" panose="020B0604020202020204" pitchFamily="34" charset="0"/>
                <a:cs typeface="Arial" panose="020B0604020202020204" pitchFamily="34" charset="0"/>
              </a:rPr>
              <a:t>kom</a:t>
            </a:r>
            <a:r>
              <a:rPr sz="2400" b="1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15" dirty="0">
                <a:latin typeface="Arial" panose="020B0604020202020204" pitchFamily="34" charset="0"/>
                <a:cs typeface="Arial" panose="020B0604020202020204" pitchFamily="34" charset="0"/>
              </a:rPr>
              <a:t>rada</a:t>
            </a:r>
            <a:r>
              <a:rPr sz="2400" b="1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2400" b="1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10" dirty="0">
                <a:latin typeface="Arial" panose="020B0604020202020204" pitchFamily="34" charset="0"/>
                <a:cs typeface="Arial" panose="020B0604020202020204" pitchFamily="34" charset="0"/>
              </a:rPr>
              <a:t>laboratoriji</a:t>
            </a:r>
            <a:r>
              <a:rPr sz="2400" b="1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15" dirty="0">
                <a:latin typeface="Arial" panose="020B0604020202020204" pitchFamily="34" charset="0"/>
                <a:cs typeface="Arial" panose="020B0604020202020204" pitchFamily="34" charset="0"/>
              </a:rPr>
              <a:t>obavezno</a:t>
            </a:r>
            <a:r>
              <a:rPr sz="2400" b="1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je</a:t>
            </a:r>
            <a:r>
              <a:rPr sz="2400" b="1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5" dirty="0" err="1">
                <a:latin typeface="Arial" panose="020B0604020202020204" pitchFamily="34" charset="0"/>
                <a:cs typeface="Arial" panose="020B0604020202020204" pitchFamily="34" charset="0"/>
              </a:rPr>
              <a:t>nošenje</a:t>
            </a:r>
            <a:r>
              <a:rPr sz="2400" b="1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5" dirty="0" err="1">
                <a:latin typeface="Arial" panose="020B0604020202020204" pitchFamily="34" charset="0"/>
                <a:cs typeface="Arial" panose="020B0604020202020204" pitchFamily="34" charset="0"/>
              </a:rPr>
              <a:t>čistog</a:t>
            </a:r>
            <a:r>
              <a:rPr lang="sr-Latn-RS" sz="2400" b="1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RS" sz="2400" b="1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radnog (</a:t>
            </a:r>
            <a:r>
              <a:rPr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belog</a:t>
            </a:r>
            <a:r>
              <a:rPr lang="sr-Latn-R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sz="2400" b="1" spc="-5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5" dirty="0" err="1">
                <a:latin typeface="Arial" panose="020B0604020202020204" pitchFamily="34" charset="0"/>
                <a:cs typeface="Arial" panose="020B0604020202020204" pitchFamily="34" charset="0"/>
              </a:rPr>
              <a:t>mantila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r-Latn-RS" sz="24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84250" indent="-457200">
              <a:lnSpc>
                <a:spcPct val="100000"/>
              </a:lnSpc>
              <a:spcBef>
                <a:spcPts val="5"/>
              </a:spcBef>
              <a:spcAft>
                <a:spcPts val="1800"/>
              </a:spcAft>
              <a:buFont typeface="Arial" panose="020B0604020202020204" pitchFamily="34" charset="0"/>
              <a:buChar char="•"/>
              <a:tabLst>
                <a:tab pos="1430338" algn="l"/>
              </a:tabLst>
            </a:pPr>
            <a:r>
              <a:rPr lang="sr-Latn-RS" sz="2400" dirty="0">
                <a:latin typeface="Arial" panose="020B0604020202020204" pitchFamily="34" charset="0"/>
                <a:cs typeface="Arial" panose="020B0604020202020204" pitchFamily="34" charset="0"/>
              </a:rPr>
              <a:t>Laboratorijski mantili ne bi trebalo da se čuvaju u kancelarijama ili prostorijama za odmor jer se time kontaminacija širi na druga područja.</a:t>
            </a:r>
          </a:p>
          <a:p>
            <a:pPr marL="984250" indent="-457200">
              <a:lnSpc>
                <a:spcPct val="100000"/>
              </a:lnSpc>
              <a:spcBef>
                <a:spcPts val="5"/>
              </a:spcBef>
              <a:buFont typeface="Arial" panose="020B0604020202020204" pitchFamily="34" charset="0"/>
              <a:buChar char="•"/>
              <a:tabLst>
                <a:tab pos="1430338" algn="l"/>
              </a:tabLst>
            </a:pPr>
            <a:r>
              <a:rPr lang="sr-Latn-RS" sz="2400" dirty="0">
                <a:latin typeface="Arial" panose="020B0604020202020204" pitchFamily="34" charset="0"/>
                <a:cs typeface="Arial" panose="020B0604020202020204" pitchFamily="34" charset="0"/>
              </a:rPr>
              <a:t>Odeću od sintetičkih vlakana ne treba nositi dok radite sa zapaljivim </a:t>
            </a:r>
            <a:r>
              <a:rPr 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tečnostima, </a:t>
            </a:r>
            <a:r>
              <a:rPr lang="sr-Latn-RS" sz="2400" dirty="0">
                <a:latin typeface="Arial" panose="020B0604020202020204" pitchFamily="34" charset="0"/>
                <a:cs typeface="Arial" panose="020B0604020202020204" pitchFamily="34" charset="0"/>
              </a:rPr>
              <a:t>ili kada postoji opasnost od </a:t>
            </a:r>
            <a:r>
              <a:rPr 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požara, </a:t>
            </a:r>
            <a:r>
              <a:rPr lang="sr-Latn-RS" sz="2400" dirty="0">
                <a:latin typeface="Arial" panose="020B0604020202020204" pitchFamily="34" charset="0"/>
                <a:cs typeface="Arial" panose="020B0604020202020204" pitchFamily="34" charset="0"/>
              </a:rPr>
              <a:t>jer ovi materijali imaju tendenciju da se tope i lepe za izloženu kožu</a:t>
            </a:r>
            <a:r>
              <a:rPr 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984250" indent="-457200">
              <a:lnSpc>
                <a:spcPct val="100000"/>
              </a:lnSpc>
              <a:spcBef>
                <a:spcPts val="5"/>
              </a:spcBef>
              <a:buFont typeface="Arial" panose="020B0604020202020204" pitchFamily="34" charset="0"/>
              <a:buChar char="•"/>
              <a:tabLst>
                <a:tab pos="1430338" algn="l"/>
              </a:tabLst>
            </a:pP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87774" y="430697"/>
            <a:ext cx="8286750" cy="1316355"/>
            <a:chOff x="430148" y="774573"/>
            <a:chExt cx="8286750" cy="1316355"/>
          </a:xfrm>
        </p:grpSpPr>
        <p:sp>
          <p:nvSpPr>
            <p:cNvPr id="4" name="object 4"/>
            <p:cNvSpPr/>
            <p:nvPr/>
          </p:nvSpPr>
          <p:spPr>
            <a:xfrm>
              <a:off x="458723" y="803148"/>
              <a:ext cx="8229600" cy="1259205"/>
            </a:xfrm>
            <a:custGeom>
              <a:avLst/>
              <a:gdLst/>
              <a:ahLst/>
              <a:cxnLst/>
              <a:rect l="l" t="t" r="r" b="b"/>
              <a:pathLst>
                <a:path w="8229600" h="1259205">
                  <a:moveTo>
                    <a:pt x="8229600" y="0"/>
                  </a:moveTo>
                  <a:lnTo>
                    <a:pt x="0" y="0"/>
                  </a:lnTo>
                  <a:lnTo>
                    <a:pt x="0" y="1258824"/>
                  </a:lnTo>
                  <a:lnTo>
                    <a:pt x="8229600" y="1258824"/>
                  </a:lnTo>
                  <a:lnTo>
                    <a:pt x="8229600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30148" y="774573"/>
              <a:ext cx="8286750" cy="1316355"/>
            </a:xfrm>
            <a:custGeom>
              <a:avLst/>
              <a:gdLst/>
              <a:ahLst/>
              <a:cxnLst/>
              <a:rect l="l" t="t" r="r" b="b"/>
              <a:pathLst>
                <a:path w="8286750" h="1316355">
                  <a:moveTo>
                    <a:pt x="28574" y="0"/>
                  </a:moveTo>
                  <a:lnTo>
                    <a:pt x="20993" y="0"/>
                  </a:lnTo>
                  <a:lnTo>
                    <a:pt x="13728" y="3009"/>
                  </a:lnTo>
                  <a:lnTo>
                    <a:pt x="3009" y="13728"/>
                  </a:lnTo>
                  <a:lnTo>
                    <a:pt x="0" y="20993"/>
                  </a:lnTo>
                  <a:lnTo>
                    <a:pt x="0" y="1294980"/>
                  </a:lnTo>
                  <a:lnTo>
                    <a:pt x="3009" y="1302245"/>
                  </a:lnTo>
                  <a:lnTo>
                    <a:pt x="13728" y="1312964"/>
                  </a:lnTo>
                  <a:lnTo>
                    <a:pt x="20993" y="1315973"/>
                  </a:lnTo>
                  <a:lnTo>
                    <a:pt x="8265756" y="1315973"/>
                  </a:lnTo>
                  <a:lnTo>
                    <a:pt x="8273021" y="1312964"/>
                  </a:lnTo>
                  <a:lnTo>
                    <a:pt x="8281441" y="1304543"/>
                  </a:lnTo>
                  <a:lnTo>
                    <a:pt x="24028" y="1304543"/>
                  </a:lnTo>
                  <a:lnTo>
                    <a:pt x="19672" y="1302740"/>
                  </a:lnTo>
                  <a:lnTo>
                    <a:pt x="13233" y="1296301"/>
                  </a:lnTo>
                  <a:lnTo>
                    <a:pt x="11429" y="1291945"/>
                  </a:lnTo>
                  <a:lnTo>
                    <a:pt x="11429" y="24028"/>
                  </a:lnTo>
                  <a:lnTo>
                    <a:pt x="13233" y="19672"/>
                  </a:lnTo>
                  <a:lnTo>
                    <a:pt x="19672" y="13233"/>
                  </a:lnTo>
                  <a:lnTo>
                    <a:pt x="24028" y="11429"/>
                  </a:lnTo>
                  <a:lnTo>
                    <a:pt x="28574" y="11429"/>
                  </a:lnTo>
                  <a:lnTo>
                    <a:pt x="28574" y="0"/>
                  </a:lnTo>
                  <a:close/>
                </a:path>
                <a:path w="8286750" h="1316355">
                  <a:moveTo>
                    <a:pt x="8265756" y="0"/>
                  </a:moveTo>
                  <a:lnTo>
                    <a:pt x="28574" y="0"/>
                  </a:lnTo>
                  <a:lnTo>
                    <a:pt x="28574" y="11429"/>
                  </a:lnTo>
                  <a:lnTo>
                    <a:pt x="8262721" y="11429"/>
                  </a:lnTo>
                  <a:lnTo>
                    <a:pt x="8267077" y="13233"/>
                  </a:lnTo>
                  <a:lnTo>
                    <a:pt x="8273516" y="19672"/>
                  </a:lnTo>
                  <a:lnTo>
                    <a:pt x="8275320" y="24028"/>
                  </a:lnTo>
                  <a:lnTo>
                    <a:pt x="8275320" y="1291945"/>
                  </a:lnTo>
                  <a:lnTo>
                    <a:pt x="8273516" y="1296301"/>
                  </a:lnTo>
                  <a:lnTo>
                    <a:pt x="8267077" y="1302740"/>
                  </a:lnTo>
                  <a:lnTo>
                    <a:pt x="8262721" y="1304543"/>
                  </a:lnTo>
                  <a:lnTo>
                    <a:pt x="8281441" y="1304543"/>
                  </a:lnTo>
                  <a:lnTo>
                    <a:pt x="8283740" y="1302245"/>
                  </a:lnTo>
                  <a:lnTo>
                    <a:pt x="8286750" y="1294980"/>
                  </a:lnTo>
                  <a:lnTo>
                    <a:pt x="8286750" y="20993"/>
                  </a:lnTo>
                  <a:lnTo>
                    <a:pt x="8283740" y="13728"/>
                  </a:lnTo>
                  <a:lnTo>
                    <a:pt x="8273021" y="3009"/>
                  </a:lnTo>
                  <a:lnTo>
                    <a:pt x="8265756" y="0"/>
                  </a:lnTo>
                  <a:close/>
                </a:path>
                <a:path w="8286750" h="1316355">
                  <a:moveTo>
                    <a:pt x="8251253" y="22859"/>
                  </a:moveTo>
                  <a:lnTo>
                    <a:pt x="35483" y="22859"/>
                  </a:lnTo>
                  <a:lnTo>
                    <a:pt x="31076" y="24688"/>
                  </a:lnTo>
                  <a:lnTo>
                    <a:pt x="24688" y="31076"/>
                  </a:lnTo>
                  <a:lnTo>
                    <a:pt x="22865" y="35483"/>
                  </a:lnTo>
                  <a:lnTo>
                    <a:pt x="22859" y="1280490"/>
                  </a:lnTo>
                  <a:lnTo>
                    <a:pt x="24688" y="1284897"/>
                  </a:lnTo>
                  <a:lnTo>
                    <a:pt x="31076" y="1291285"/>
                  </a:lnTo>
                  <a:lnTo>
                    <a:pt x="35496" y="1293113"/>
                  </a:lnTo>
                  <a:lnTo>
                    <a:pt x="8251253" y="1293113"/>
                  </a:lnTo>
                  <a:lnTo>
                    <a:pt x="8255673" y="1291285"/>
                  </a:lnTo>
                  <a:lnTo>
                    <a:pt x="8262061" y="1284897"/>
                  </a:lnTo>
                  <a:lnTo>
                    <a:pt x="8263889" y="1280490"/>
                  </a:lnTo>
                  <a:lnTo>
                    <a:pt x="8263889" y="1275968"/>
                  </a:lnTo>
                  <a:lnTo>
                    <a:pt x="40004" y="1275968"/>
                  </a:lnTo>
                  <a:lnTo>
                    <a:pt x="40004" y="1258823"/>
                  </a:lnTo>
                  <a:lnTo>
                    <a:pt x="57149" y="1258823"/>
                  </a:lnTo>
                  <a:lnTo>
                    <a:pt x="57149" y="57149"/>
                  </a:lnTo>
                  <a:lnTo>
                    <a:pt x="40004" y="57149"/>
                  </a:lnTo>
                  <a:lnTo>
                    <a:pt x="40004" y="40004"/>
                  </a:lnTo>
                  <a:lnTo>
                    <a:pt x="8263889" y="40004"/>
                  </a:lnTo>
                  <a:lnTo>
                    <a:pt x="8263889" y="35483"/>
                  </a:lnTo>
                  <a:lnTo>
                    <a:pt x="8262061" y="31076"/>
                  </a:lnTo>
                  <a:lnTo>
                    <a:pt x="8255673" y="24688"/>
                  </a:lnTo>
                  <a:lnTo>
                    <a:pt x="8251253" y="22859"/>
                  </a:lnTo>
                  <a:close/>
                </a:path>
                <a:path w="8286750" h="1316355">
                  <a:moveTo>
                    <a:pt x="57149" y="1258823"/>
                  </a:moveTo>
                  <a:lnTo>
                    <a:pt x="40004" y="1258823"/>
                  </a:lnTo>
                  <a:lnTo>
                    <a:pt x="40004" y="1275968"/>
                  </a:lnTo>
                  <a:lnTo>
                    <a:pt x="57149" y="1275968"/>
                  </a:lnTo>
                  <a:lnTo>
                    <a:pt x="57149" y="1258823"/>
                  </a:lnTo>
                  <a:close/>
                </a:path>
                <a:path w="8286750" h="1316355">
                  <a:moveTo>
                    <a:pt x="8229600" y="1258823"/>
                  </a:moveTo>
                  <a:lnTo>
                    <a:pt x="57149" y="1258823"/>
                  </a:lnTo>
                  <a:lnTo>
                    <a:pt x="57149" y="1275968"/>
                  </a:lnTo>
                  <a:lnTo>
                    <a:pt x="8229600" y="1275968"/>
                  </a:lnTo>
                  <a:lnTo>
                    <a:pt x="8229600" y="1258823"/>
                  </a:lnTo>
                  <a:close/>
                </a:path>
                <a:path w="8286750" h="1316355">
                  <a:moveTo>
                    <a:pt x="8246745" y="40004"/>
                  </a:moveTo>
                  <a:lnTo>
                    <a:pt x="8229600" y="40004"/>
                  </a:lnTo>
                  <a:lnTo>
                    <a:pt x="8229600" y="1275968"/>
                  </a:lnTo>
                  <a:lnTo>
                    <a:pt x="8246745" y="1275968"/>
                  </a:lnTo>
                  <a:lnTo>
                    <a:pt x="8246745" y="1258823"/>
                  </a:lnTo>
                  <a:lnTo>
                    <a:pt x="8263889" y="1258823"/>
                  </a:lnTo>
                  <a:lnTo>
                    <a:pt x="8263889" y="57149"/>
                  </a:lnTo>
                  <a:lnTo>
                    <a:pt x="8246745" y="57149"/>
                  </a:lnTo>
                  <a:lnTo>
                    <a:pt x="8246745" y="40004"/>
                  </a:lnTo>
                  <a:close/>
                </a:path>
                <a:path w="8286750" h="1316355">
                  <a:moveTo>
                    <a:pt x="8263889" y="1258823"/>
                  </a:moveTo>
                  <a:lnTo>
                    <a:pt x="8246745" y="1258823"/>
                  </a:lnTo>
                  <a:lnTo>
                    <a:pt x="8246745" y="1275968"/>
                  </a:lnTo>
                  <a:lnTo>
                    <a:pt x="8263889" y="1275968"/>
                  </a:lnTo>
                  <a:lnTo>
                    <a:pt x="8263889" y="1258823"/>
                  </a:lnTo>
                  <a:close/>
                </a:path>
                <a:path w="8286750" h="1316355">
                  <a:moveTo>
                    <a:pt x="57149" y="40004"/>
                  </a:moveTo>
                  <a:lnTo>
                    <a:pt x="40004" y="40004"/>
                  </a:lnTo>
                  <a:lnTo>
                    <a:pt x="40004" y="57149"/>
                  </a:lnTo>
                  <a:lnTo>
                    <a:pt x="57149" y="57149"/>
                  </a:lnTo>
                  <a:lnTo>
                    <a:pt x="57149" y="40004"/>
                  </a:lnTo>
                  <a:close/>
                </a:path>
                <a:path w="8286750" h="1316355">
                  <a:moveTo>
                    <a:pt x="8229600" y="40004"/>
                  </a:moveTo>
                  <a:lnTo>
                    <a:pt x="57149" y="40004"/>
                  </a:lnTo>
                  <a:lnTo>
                    <a:pt x="57149" y="57149"/>
                  </a:lnTo>
                  <a:lnTo>
                    <a:pt x="8229600" y="57149"/>
                  </a:lnTo>
                  <a:lnTo>
                    <a:pt x="8229600" y="40004"/>
                  </a:lnTo>
                  <a:close/>
                </a:path>
                <a:path w="8286750" h="1316355">
                  <a:moveTo>
                    <a:pt x="8263889" y="40004"/>
                  </a:moveTo>
                  <a:lnTo>
                    <a:pt x="8246745" y="40004"/>
                  </a:lnTo>
                  <a:lnTo>
                    <a:pt x="8246745" y="57149"/>
                  </a:lnTo>
                  <a:lnTo>
                    <a:pt x="8263889" y="57149"/>
                  </a:lnTo>
                  <a:lnTo>
                    <a:pt x="8263889" y="40004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87774" y="474995"/>
            <a:ext cx="8229600" cy="1049005"/>
          </a:xfrm>
          <a:prstGeom prst="rect">
            <a:avLst/>
          </a:prstGeom>
        </p:spPr>
        <p:txBody>
          <a:bodyPr vert="horz" wrap="square" lIns="0" tIns="276860" rIns="0" bIns="0" rtlCol="0">
            <a:spAutoFit/>
          </a:bodyPr>
          <a:lstStyle/>
          <a:p>
            <a:pPr marL="2848610" marR="1503045" indent="-1341755">
              <a:lnSpc>
                <a:spcPct val="100000"/>
              </a:lnSpc>
              <a:spcBef>
                <a:spcPts val="2180"/>
              </a:spcBef>
            </a:pPr>
            <a:r>
              <a:rPr spc="-10" dirty="0">
                <a:latin typeface="Garamond" panose="02020404030301010803" pitchFamily="18" charset="0"/>
              </a:rPr>
              <a:t>OPŠTA</a:t>
            </a:r>
            <a:r>
              <a:rPr spc="20" dirty="0">
                <a:latin typeface="Garamond" panose="02020404030301010803" pitchFamily="18" charset="0"/>
              </a:rPr>
              <a:t> </a:t>
            </a:r>
            <a:r>
              <a:rPr spc="-10" dirty="0">
                <a:latin typeface="Garamond" panose="02020404030301010803" pitchFamily="18" charset="0"/>
              </a:rPr>
              <a:t>PRAVILA</a:t>
            </a:r>
            <a:r>
              <a:rPr spc="-5" dirty="0">
                <a:latin typeface="Garamond" panose="02020404030301010803" pitchFamily="18" charset="0"/>
              </a:rPr>
              <a:t> PONAŠANJA</a:t>
            </a:r>
            <a:r>
              <a:rPr spc="25" dirty="0">
                <a:latin typeface="Garamond" panose="02020404030301010803" pitchFamily="18" charset="0"/>
              </a:rPr>
              <a:t> </a:t>
            </a:r>
            <a:r>
              <a:rPr spc="-5" dirty="0">
                <a:latin typeface="Garamond" panose="02020404030301010803" pitchFamily="18" charset="0"/>
              </a:rPr>
              <a:t>U </a:t>
            </a:r>
            <a:r>
              <a:rPr spc="-1070" dirty="0">
                <a:latin typeface="Garamond" panose="02020404030301010803" pitchFamily="18" charset="0"/>
              </a:rPr>
              <a:t> </a:t>
            </a:r>
            <a:r>
              <a:rPr spc="-5" dirty="0">
                <a:latin typeface="Garamond" panose="02020404030301010803" pitchFamily="18" charset="0"/>
              </a:rPr>
              <a:t>LABORATORIJI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24456" y="0"/>
            <a:ext cx="4535424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E932AB1-7697-489F-8005-02C85A950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7" name="object 5">
            <a:extLst>
              <a:ext uri="{FF2B5EF4-FFF2-40B4-BE49-F238E27FC236}">
                <a16:creationId xmlns:a16="http://schemas.microsoft.com/office/drawing/2014/main" xmlns="" id="{F2AF1B9B-C722-49B4-98F8-FCD6B68B5E0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67000" y="1478280"/>
            <a:ext cx="3809999" cy="39014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84120" y="2566416"/>
            <a:ext cx="4075175" cy="4148327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3421520" y="3407724"/>
            <a:ext cx="2359025" cy="2770505"/>
          </a:xfrm>
          <a:custGeom>
            <a:avLst/>
            <a:gdLst/>
            <a:ahLst/>
            <a:cxnLst/>
            <a:rect l="l" t="t" r="r" b="b"/>
            <a:pathLst>
              <a:path w="2359025" h="2770504">
                <a:moveTo>
                  <a:pt x="2358923" y="0"/>
                </a:moveTo>
                <a:lnTo>
                  <a:pt x="1955228" y="0"/>
                </a:lnTo>
                <a:lnTo>
                  <a:pt x="1192479" y="1125512"/>
                </a:lnTo>
                <a:lnTo>
                  <a:pt x="446481" y="0"/>
                </a:lnTo>
                <a:lnTo>
                  <a:pt x="22326" y="0"/>
                </a:lnTo>
                <a:lnTo>
                  <a:pt x="965517" y="1385963"/>
                </a:lnTo>
                <a:lnTo>
                  <a:pt x="0" y="2770060"/>
                </a:lnTo>
                <a:lnTo>
                  <a:pt x="401827" y="2770060"/>
                </a:lnTo>
                <a:lnTo>
                  <a:pt x="1175740" y="1629664"/>
                </a:lnTo>
                <a:lnTo>
                  <a:pt x="1931047" y="2770060"/>
                </a:lnTo>
                <a:lnTo>
                  <a:pt x="2357069" y="2770060"/>
                </a:lnTo>
                <a:lnTo>
                  <a:pt x="1402702" y="1369225"/>
                </a:lnTo>
                <a:lnTo>
                  <a:pt x="2358923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3">
            <a:extLst>
              <a:ext uri="{FF2B5EF4-FFF2-40B4-BE49-F238E27FC236}">
                <a16:creationId xmlns:a16="http://schemas.microsoft.com/office/drawing/2014/main" xmlns="" id="{F7C8275E-79B1-4378-A448-AC5356235F64}"/>
              </a:ext>
            </a:extLst>
          </p:cNvPr>
          <p:cNvGrpSpPr/>
          <p:nvPr/>
        </p:nvGrpSpPr>
        <p:grpSpPr>
          <a:xfrm>
            <a:off x="555129" y="451628"/>
            <a:ext cx="8286750" cy="1316355"/>
            <a:chOff x="401573" y="1041592"/>
            <a:chExt cx="8286750" cy="1316355"/>
          </a:xfrm>
        </p:grpSpPr>
        <p:sp>
          <p:nvSpPr>
            <p:cNvPr id="8" name="object 4">
              <a:extLst>
                <a:ext uri="{FF2B5EF4-FFF2-40B4-BE49-F238E27FC236}">
                  <a16:creationId xmlns:a16="http://schemas.microsoft.com/office/drawing/2014/main" xmlns="" id="{8B77D06D-D51D-42C7-8643-9806033CBAFC}"/>
                </a:ext>
              </a:extLst>
            </p:cNvPr>
            <p:cNvSpPr/>
            <p:nvPr/>
          </p:nvSpPr>
          <p:spPr>
            <a:xfrm>
              <a:off x="430148" y="1098742"/>
              <a:ext cx="8229600" cy="1259205"/>
            </a:xfrm>
            <a:custGeom>
              <a:avLst/>
              <a:gdLst/>
              <a:ahLst/>
              <a:cxnLst/>
              <a:rect l="l" t="t" r="r" b="b"/>
              <a:pathLst>
                <a:path w="8229600" h="1259205">
                  <a:moveTo>
                    <a:pt x="8229600" y="0"/>
                  </a:moveTo>
                  <a:lnTo>
                    <a:pt x="0" y="0"/>
                  </a:lnTo>
                  <a:lnTo>
                    <a:pt x="0" y="1258824"/>
                  </a:lnTo>
                  <a:lnTo>
                    <a:pt x="8229600" y="1258824"/>
                  </a:lnTo>
                  <a:lnTo>
                    <a:pt x="8229600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xmlns="" id="{5B915493-17C8-4553-B848-0EC9A07B298D}"/>
                </a:ext>
              </a:extLst>
            </p:cNvPr>
            <p:cNvSpPr/>
            <p:nvPr/>
          </p:nvSpPr>
          <p:spPr>
            <a:xfrm>
              <a:off x="401573" y="1041592"/>
              <a:ext cx="8286750" cy="1316355"/>
            </a:xfrm>
            <a:custGeom>
              <a:avLst/>
              <a:gdLst/>
              <a:ahLst/>
              <a:cxnLst/>
              <a:rect l="l" t="t" r="r" b="b"/>
              <a:pathLst>
                <a:path w="8286750" h="1316355">
                  <a:moveTo>
                    <a:pt x="28574" y="0"/>
                  </a:moveTo>
                  <a:lnTo>
                    <a:pt x="20993" y="0"/>
                  </a:lnTo>
                  <a:lnTo>
                    <a:pt x="13728" y="3009"/>
                  </a:lnTo>
                  <a:lnTo>
                    <a:pt x="3009" y="13728"/>
                  </a:lnTo>
                  <a:lnTo>
                    <a:pt x="0" y="20993"/>
                  </a:lnTo>
                  <a:lnTo>
                    <a:pt x="0" y="1294980"/>
                  </a:lnTo>
                  <a:lnTo>
                    <a:pt x="3009" y="1302245"/>
                  </a:lnTo>
                  <a:lnTo>
                    <a:pt x="13728" y="1312964"/>
                  </a:lnTo>
                  <a:lnTo>
                    <a:pt x="20993" y="1315973"/>
                  </a:lnTo>
                  <a:lnTo>
                    <a:pt x="8265756" y="1315973"/>
                  </a:lnTo>
                  <a:lnTo>
                    <a:pt x="8273021" y="1312964"/>
                  </a:lnTo>
                  <a:lnTo>
                    <a:pt x="8281441" y="1304543"/>
                  </a:lnTo>
                  <a:lnTo>
                    <a:pt x="24028" y="1304543"/>
                  </a:lnTo>
                  <a:lnTo>
                    <a:pt x="19672" y="1302740"/>
                  </a:lnTo>
                  <a:lnTo>
                    <a:pt x="13233" y="1296301"/>
                  </a:lnTo>
                  <a:lnTo>
                    <a:pt x="11429" y="1291945"/>
                  </a:lnTo>
                  <a:lnTo>
                    <a:pt x="11429" y="24028"/>
                  </a:lnTo>
                  <a:lnTo>
                    <a:pt x="13233" y="19672"/>
                  </a:lnTo>
                  <a:lnTo>
                    <a:pt x="19672" y="13233"/>
                  </a:lnTo>
                  <a:lnTo>
                    <a:pt x="24028" y="11429"/>
                  </a:lnTo>
                  <a:lnTo>
                    <a:pt x="28574" y="11429"/>
                  </a:lnTo>
                  <a:lnTo>
                    <a:pt x="28574" y="0"/>
                  </a:lnTo>
                  <a:close/>
                </a:path>
                <a:path w="8286750" h="1316355">
                  <a:moveTo>
                    <a:pt x="8265756" y="0"/>
                  </a:moveTo>
                  <a:lnTo>
                    <a:pt x="28574" y="0"/>
                  </a:lnTo>
                  <a:lnTo>
                    <a:pt x="28574" y="11429"/>
                  </a:lnTo>
                  <a:lnTo>
                    <a:pt x="8262721" y="11429"/>
                  </a:lnTo>
                  <a:lnTo>
                    <a:pt x="8267077" y="13233"/>
                  </a:lnTo>
                  <a:lnTo>
                    <a:pt x="8273516" y="19672"/>
                  </a:lnTo>
                  <a:lnTo>
                    <a:pt x="8275320" y="24028"/>
                  </a:lnTo>
                  <a:lnTo>
                    <a:pt x="8275320" y="1291945"/>
                  </a:lnTo>
                  <a:lnTo>
                    <a:pt x="8273516" y="1296301"/>
                  </a:lnTo>
                  <a:lnTo>
                    <a:pt x="8267077" y="1302740"/>
                  </a:lnTo>
                  <a:lnTo>
                    <a:pt x="8262721" y="1304543"/>
                  </a:lnTo>
                  <a:lnTo>
                    <a:pt x="8281441" y="1304543"/>
                  </a:lnTo>
                  <a:lnTo>
                    <a:pt x="8283740" y="1302245"/>
                  </a:lnTo>
                  <a:lnTo>
                    <a:pt x="8286750" y="1294980"/>
                  </a:lnTo>
                  <a:lnTo>
                    <a:pt x="8286750" y="20993"/>
                  </a:lnTo>
                  <a:lnTo>
                    <a:pt x="8283740" y="13728"/>
                  </a:lnTo>
                  <a:lnTo>
                    <a:pt x="8273021" y="3009"/>
                  </a:lnTo>
                  <a:lnTo>
                    <a:pt x="8265756" y="0"/>
                  </a:lnTo>
                  <a:close/>
                </a:path>
                <a:path w="8286750" h="1316355">
                  <a:moveTo>
                    <a:pt x="8251253" y="22859"/>
                  </a:moveTo>
                  <a:lnTo>
                    <a:pt x="35483" y="22859"/>
                  </a:lnTo>
                  <a:lnTo>
                    <a:pt x="31076" y="24688"/>
                  </a:lnTo>
                  <a:lnTo>
                    <a:pt x="24688" y="31076"/>
                  </a:lnTo>
                  <a:lnTo>
                    <a:pt x="22865" y="35483"/>
                  </a:lnTo>
                  <a:lnTo>
                    <a:pt x="22859" y="1280490"/>
                  </a:lnTo>
                  <a:lnTo>
                    <a:pt x="24688" y="1284897"/>
                  </a:lnTo>
                  <a:lnTo>
                    <a:pt x="31076" y="1291285"/>
                  </a:lnTo>
                  <a:lnTo>
                    <a:pt x="35496" y="1293113"/>
                  </a:lnTo>
                  <a:lnTo>
                    <a:pt x="8251253" y="1293113"/>
                  </a:lnTo>
                  <a:lnTo>
                    <a:pt x="8255673" y="1291285"/>
                  </a:lnTo>
                  <a:lnTo>
                    <a:pt x="8262061" y="1284897"/>
                  </a:lnTo>
                  <a:lnTo>
                    <a:pt x="8263889" y="1280490"/>
                  </a:lnTo>
                  <a:lnTo>
                    <a:pt x="8263889" y="1275968"/>
                  </a:lnTo>
                  <a:lnTo>
                    <a:pt x="40004" y="1275968"/>
                  </a:lnTo>
                  <a:lnTo>
                    <a:pt x="40004" y="1258823"/>
                  </a:lnTo>
                  <a:lnTo>
                    <a:pt x="57149" y="1258823"/>
                  </a:lnTo>
                  <a:lnTo>
                    <a:pt x="57149" y="57149"/>
                  </a:lnTo>
                  <a:lnTo>
                    <a:pt x="40004" y="57149"/>
                  </a:lnTo>
                  <a:lnTo>
                    <a:pt x="40004" y="40004"/>
                  </a:lnTo>
                  <a:lnTo>
                    <a:pt x="8263889" y="40004"/>
                  </a:lnTo>
                  <a:lnTo>
                    <a:pt x="8263889" y="35483"/>
                  </a:lnTo>
                  <a:lnTo>
                    <a:pt x="8262061" y="31076"/>
                  </a:lnTo>
                  <a:lnTo>
                    <a:pt x="8255673" y="24688"/>
                  </a:lnTo>
                  <a:lnTo>
                    <a:pt x="8251253" y="22859"/>
                  </a:lnTo>
                  <a:close/>
                </a:path>
                <a:path w="8286750" h="1316355">
                  <a:moveTo>
                    <a:pt x="57149" y="1258823"/>
                  </a:moveTo>
                  <a:lnTo>
                    <a:pt x="40004" y="1258823"/>
                  </a:lnTo>
                  <a:lnTo>
                    <a:pt x="40004" y="1275968"/>
                  </a:lnTo>
                  <a:lnTo>
                    <a:pt x="57149" y="1275968"/>
                  </a:lnTo>
                  <a:lnTo>
                    <a:pt x="57149" y="1258823"/>
                  </a:lnTo>
                  <a:close/>
                </a:path>
                <a:path w="8286750" h="1316355">
                  <a:moveTo>
                    <a:pt x="8229600" y="1258823"/>
                  </a:moveTo>
                  <a:lnTo>
                    <a:pt x="57149" y="1258823"/>
                  </a:lnTo>
                  <a:lnTo>
                    <a:pt x="57149" y="1275968"/>
                  </a:lnTo>
                  <a:lnTo>
                    <a:pt x="8229600" y="1275968"/>
                  </a:lnTo>
                  <a:lnTo>
                    <a:pt x="8229600" y="1258823"/>
                  </a:lnTo>
                  <a:close/>
                </a:path>
                <a:path w="8286750" h="1316355">
                  <a:moveTo>
                    <a:pt x="8246745" y="40004"/>
                  </a:moveTo>
                  <a:lnTo>
                    <a:pt x="8229600" y="40004"/>
                  </a:lnTo>
                  <a:lnTo>
                    <a:pt x="8229600" y="1275968"/>
                  </a:lnTo>
                  <a:lnTo>
                    <a:pt x="8246745" y="1275968"/>
                  </a:lnTo>
                  <a:lnTo>
                    <a:pt x="8246745" y="1258823"/>
                  </a:lnTo>
                  <a:lnTo>
                    <a:pt x="8263889" y="1258823"/>
                  </a:lnTo>
                  <a:lnTo>
                    <a:pt x="8263889" y="57149"/>
                  </a:lnTo>
                  <a:lnTo>
                    <a:pt x="8246745" y="57149"/>
                  </a:lnTo>
                  <a:lnTo>
                    <a:pt x="8246745" y="40004"/>
                  </a:lnTo>
                  <a:close/>
                </a:path>
                <a:path w="8286750" h="1316355">
                  <a:moveTo>
                    <a:pt x="8263889" y="1258823"/>
                  </a:moveTo>
                  <a:lnTo>
                    <a:pt x="8246745" y="1258823"/>
                  </a:lnTo>
                  <a:lnTo>
                    <a:pt x="8246745" y="1275968"/>
                  </a:lnTo>
                  <a:lnTo>
                    <a:pt x="8263889" y="1275968"/>
                  </a:lnTo>
                  <a:lnTo>
                    <a:pt x="8263889" y="1258823"/>
                  </a:lnTo>
                  <a:close/>
                </a:path>
                <a:path w="8286750" h="1316355">
                  <a:moveTo>
                    <a:pt x="57149" y="40004"/>
                  </a:moveTo>
                  <a:lnTo>
                    <a:pt x="40004" y="40004"/>
                  </a:lnTo>
                  <a:lnTo>
                    <a:pt x="40004" y="57149"/>
                  </a:lnTo>
                  <a:lnTo>
                    <a:pt x="57149" y="57149"/>
                  </a:lnTo>
                  <a:lnTo>
                    <a:pt x="57149" y="40004"/>
                  </a:lnTo>
                  <a:close/>
                </a:path>
                <a:path w="8286750" h="1316355">
                  <a:moveTo>
                    <a:pt x="8229600" y="40004"/>
                  </a:moveTo>
                  <a:lnTo>
                    <a:pt x="57149" y="40004"/>
                  </a:lnTo>
                  <a:lnTo>
                    <a:pt x="57149" y="57149"/>
                  </a:lnTo>
                  <a:lnTo>
                    <a:pt x="8229600" y="57149"/>
                  </a:lnTo>
                  <a:lnTo>
                    <a:pt x="8229600" y="40004"/>
                  </a:lnTo>
                  <a:close/>
                </a:path>
                <a:path w="8286750" h="1316355">
                  <a:moveTo>
                    <a:pt x="8263889" y="40004"/>
                  </a:moveTo>
                  <a:lnTo>
                    <a:pt x="8246745" y="40004"/>
                  </a:lnTo>
                  <a:lnTo>
                    <a:pt x="8246745" y="57149"/>
                  </a:lnTo>
                  <a:lnTo>
                    <a:pt x="8263889" y="57149"/>
                  </a:lnTo>
                  <a:lnTo>
                    <a:pt x="8263889" y="40004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6">
            <a:extLst>
              <a:ext uri="{FF2B5EF4-FFF2-40B4-BE49-F238E27FC236}">
                <a16:creationId xmlns:a16="http://schemas.microsoft.com/office/drawing/2014/main" xmlns="" id="{7E150989-6951-44F8-A7DE-8CFDB14AB9C7}"/>
              </a:ext>
            </a:extLst>
          </p:cNvPr>
          <p:cNvSpPr txBox="1">
            <a:spLocks/>
          </p:cNvSpPr>
          <p:nvPr/>
        </p:nvSpPr>
        <p:spPr>
          <a:xfrm>
            <a:off x="640854" y="450721"/>
            <a:ext cx="8229600" cy="1049005"/>
          </a:xfrm>
          <a:prstGeom prst="rect">
            <a:avLst/>
          </a:prstGeom>
        </p:spPr>
        <p:txBody>
          <a:bodyPr vert="horz" wrap="square" lIns="0" tIns="276860" rIns="0" bIns="0" rtlCol="0">
            <a:spAutoFit/>
          </a:bodyPr>
          <a:lstStyle>
            <a:lvl1pPr>
              <a:defRPr sz="2500" b="1" i="0">
                <a:solidFill>
                  <a:schemeClr val="tx1"/>
                </a:solidFill>
                <a:latin typeface="Comic Sans MS"/>
                <a:ea typeface="+mj-ea"/>
                <a:cs typeface="Comic Sans MS"/>
              </a:defRPr>
            </a:lvl1pPr>
          </a:lstStyle>
          <a:p>
            <a:pPr marL="2848610" marR="1503045" indent="-1341755">
              <a:spcBef>
                <a:spcPts val="2180"/>
              </a:spcBef>
            </a:pPr>
            <a:r>
              <a:rPr lang="sr-Latn-RS" kern="0" spc="-10" dirty="0">
                <a:latin typeface="Garamond" panose="02020404030301010803" pitchFamily="18" charset="0"/>
              </a:rPr>
              <a:t>OPŠTA</a:t>
            </a:r>
            <a:r>
              <a:rPr lang="sr-Latn-RS" kern="0" spc="20" dirty="0">
                <a:latin typeface="Garamond" panose="02020404030301010803" pitchFamily="18" charset="0"/>
              </a:rPr>
              <a:t> </a:t>
            </a:r>
            <a:r>
              <a:rPr lang="sr-Latn-RS" kern="0" spc="-10" dirty="0">
                <a:latin typeface="Garamond" panose="02020404030301010803" pitchFamily="18" charset="0"/>
              </a:rPr>
              <a:t>PRAVILA</a:t>
            </a:r>
            <a:r>
              <a:rPr lang="sr-Latn-RS" kern="0" spc="-5" dirty="0">
                <a:latin typeface="Garamond" panose="02020404030301010803" pitchFamily="18" charset="0"/>
              </a:rPr>
              <a:t> PONAŠANJA</a:t>
            </a:r>
            <a:r>
              <a:rPr lang="sr-Latn-RS" kern="0" spc="25" dirty="0">
                <a:latin typeface="Garamond" panose="02020404030301010803" pitchFamily="18" charset="0"/>
              </a:rPr>
              <a:t> </a:t>
            </a:r>
            <a:r>
              <a:rPr lang="sr-Latn-RS" kern="0" spc="-5" dirty="0">
                <a:latin typeface="Garamond" panose="02020404030301010803" pitchFamily="18" charset="0"/>
              </a:rPr>
              <a:t>U </a:t>
            </a:r>
            <a:r>
              <a:rPr lang="sr-Latn-RS" kern="0" spc="-1070" dirty="0">
                <a:latin typeface="Garamond" panose="02020404030301010803" pitchFamily="18" charset="0"/>
              </a:rPr>
              <a:t> </a:t>
            </a:r>
            <a:r>
              <a:rPr lang="sr-Latn-RS" kern="0" spc="-5" dirty="0">
                <a:latin typeface="Garamond" panose="02020404030301010803" pitchFamily="18" charset="0"/>
              </a:rPr>
              <a:t>LABORATORIJI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object 3"/>
          <p:cNvSpPr txBox="1">
            <a:spLocks/>
          </p:cNvSpPr>
          <p:nvPr/>
        </p:nvSpPr>
        <p:spPr>
          <a:xfrm>
            <a:off x="555129" y="1920380"/>
            <a:ext cx="8357870" cy="6969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0" tIns="19685" rIns="0" bIns="0" rtlCol="0">
            <a:spAutoFit/>
          </a:bodyPr>
          <a:lstStyle>
            <a:lvl1pPr>
              <a:defRPr sz="2500" b="1" i="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155"/>
              </a:spcBef>
            </a:pPr>
            <a:r>
              <a:rPr lang="it-IT" sz="1000" b="0" kern="0" spc="5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sz="1000" b="0" kern="0" spc="5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400" b="0" kern="0" spc="5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it-IT" sz="2400" b="0" kern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0" kern="0" spc="-10" smtClean="0">
                <a:latin typeface="Arial" panose="020B0604020202020204" pitchFamily="34" charset="0"/>
                <a:cs typeface="Arial" panose="020B0604020202020204" pitchFamily="34" charset="0"/>
              </a:rPr>
              <a:t>laboratoriju</a:t>
            </a:r>
            <a:r>
              <a:rPr lang="it-IT" sz="2400" b="0" kern="0" spc="-8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0" kern="0" spc="5" smtClean="0"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it-IT" sz="2400" b="0" kern="0" spc="-5" smtClean="0"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r>
              <a:rPr lang="it-IT" sz="2400" b="0" kern="0" spc="-25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0" kern="0" smtClean="0">
                <a:latin typeface="Arial" panose="020B0604020202020204" pitchFamily="34" charset="0"/>
                <a:cs typeface="Arial" panose="020B0604020202020204" pitchFamily="34" charset="0"/>
              </a:rPr>
              <a:t>unose </a:t>
            </a:r>
            <a:r>
              <a:rPr lang="it-IT" sz="2400" b="0" kern="0" spc="-15" smtClean="0">
                <a:latin typeface="Arial" panose="020B0604020202020204" pitchFamily="34" charset="0"/>
                <a:cs typeface="Arial" panose="020B0604020202020204" pitchFamily="34" charset="0"/>
              </a:rPr>
              <a:t>hrana</a:t>
            </a:r>
            <a:r>
              <a:rPr lang="it-IT" sz="2400" b="0" kern="0" spc="-2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0" kern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it-IT" sz="2400" b="0" kern="0" spc="-2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0" kern="0" spc="-5" smtClean="0">
                <a:latin typeface="Arial" panose="020B0604020202020204" pitchFamily="34" charset="0"/>
                <a:cs typeface="Arial" panose="020B0604020202020204" pitchFamily="34" charset="0"/>
              </a:rPr>
              <a:t>piće.</a:t>
            </a:r>
            <a:r>
              <a:rPr lang="it-IT" sz="1000" b="0" kern="0" spc="-5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sz="1000" b="0" kern="0" spc="-5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sz="10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37B3651-3659-44ED-B62A-262E3EB528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90500"/>
            <a:ext cx="8636000" cy="6477000"/>
          </a:xfrm>
          <a:prstGeom prst="rect">
            <a:avLst/>
          </a:prstGeom>
        </p:spPr>
      </p:pic>
      <p:sp>
        <p:nvSpPr>
          <p:cNvPr id="6" name="object 4">
            <a:extLst>
              <a:ext uri="{FF2B5EF4-FFF2-40B4-BE49-F238E27FC236}">
                <a16:creationId xmlns:a16="http://schemas.microsoft.com/office/drawing/2014/main" xmlns="" id="{D8773E47-41DE-4279-AF2B-9DAC95CA54DF}"/>
              </a:ext>
            </a:extLst>
          </p:cNvPr>
          <p:cNvSpPr/>
          <p:nvPr/>
        </p:nvSpPr>
        <p:spPr>
          <a:xfrm>
            <a:off x="2743200" y="1447800"/>
            <a:ext cx="3931285" cy="4616450"/>
          </a:xfrm>
          <a:custGeom>
            <a:avLst/>
            <a:gdLst/>
            <a:ahLst/>
            <a:cxnLst/>
            <a:rect l="l" t="t" r="r" b="b"/>
            <a:pathLst>
              <a:path w="3931284" h="4616450">
                <a:moveTo>
                  <a:pt x="3930916" y="0"/>
                </a:moveTo>
                <a:lnTo>
                  <a:pt x="3258197" y="0"/>
                </a:lnTo>
                <a:lnTo>
                  <a:pt x="1987156" y="1875548"/>
                </a:lnTo>
                <a:lnTo>
                  <a:pt x="744029" y="0"/>
                </a:lnTo>
                <a:lnTo>
                  <a:pt x="37198" y="0"/>
                </a:lnTo>
                <a:lnTo>
                  <a:pt x="1608950" y="2309571"/>
                </a:lnTo>
                <a:lnTo>
                  <a:pt x="0" y="4616030"/>
                </a:lnTo>
                <a:lnTo>
                  <a:pt x="669620" y="4616030"/>
                </a:lnTo>
                <a:lnTo>
                  <a:pt x="1959254" y="2715679"/>
                </a:lnTo>
                <a:lnTo>
                  <a:pt x="3217900" y="4616030"/>
                </a:lnTo>
                <a:lnTo>
                  <a:pt x="3927817" y="4616030"/>
                </a:lnTo>
                <a:lnTo>
                  <a:pt x="2337473" y="2281669"/>
                </a:lnTo>
                <a:lnTo>
                  <a:pt x="393091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54BE2AA-1149-4473-B73B-B674C8729D65}"/>
              </a:ext>
            </a:extLst>
          </p:cNvPr>
          <p:cNvSpPr/>
          <p:nvPr/>
        </p:nvSpPr>
        <p:spPr>
          <a:xfrm>
            <a:off x="533400" y="2667000"/>
            <a:ext cx="8001000" cy="2514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sr-Latn-RS" sz="2400" dirty="0">
                <a:latin typeface="Arial" panose="020B0604020202020204" pitchFamily="34" charset="0"/>
                <a:cs typeface="Arial" panose="020B0604020202020204" pitchFamily="34" charset="0"/>
              </a:rPr>
              <a:t>Tokom rada ne treba dodirivati oči, nos i usta, </a:t>
            </a:r>
            <a:r>
              <a:rPr 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kako </a:t>
            </a:r>
            <a:r>
              <a:rPr lang="sr-Latn-RS" sz="2400" dirty="0">
                <a:latin typeface="Arial" panose="020B0604020202020204" pitchFamily="34" charset="0"/>
                <a:cs typeface="Arial" panose="020B0604020202020204" pitchFamily="34" charset="0"/>
              </a:rPr>
              <a:t>ne bi došlo do kontakta opasnih supstanci </a:t>
            </a:r>
            <a:r>
              <a:rPr 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sa </a:t>
            </a:r>
            <a:r>
              <a:rPr lang="sr-Latn-RS" sz="2400" dirty="0">
                <a:latin typeface="Arial" panose="020B0604020202020204" pitchFamily="34" charset="0"/>
                <a:cs typeface="Arial" panose="020B0604020202020204" pitchFamily="34" charset="0"/>
              </a:rPr>
              <a:t>kožom, sluzokožom, digestivnim i respiratornim organima.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object 3">
            <a:extLst>
              <a:ext uri="{FF2B5EF4-FFF2-40B4-BE49-F238E27FC236}">
                <a16:creationId xmlns:a16="http://schemas.microsoft.com/office/drawing/2014/main" xmlns="" id="{CAFCB3D0-DE88-4FCB-A8B5-2538409E46E6}"/>
              </a:ext>
            </a:extLst>
          </p:cNvPr>
          <p:cNvGrpSpPr/>
          <p:nvPr/>
        </p:nvGrpSpPr>
        <p:grpSpPr>
          <a:xfrm>
            <a:off x="428625" y="636710"/>
            <a:ext cx="8286750" cy="1316355"/>
            <a:chOff x="401573" y="1041592"/>
            <a:chExt cx="8286750" cy="1316355"/>
          </a:xfrm>
        </p:grpSpPr>
        <p:sp>
          <p:nvSpPr>
            <p:cNvPr id="7" name="object 4">
              <a:extLst>
                <a:ext uri="{FF2B5EF4-FFF2-40B4-BE49-F238E27FC236}">
                  <a16:creationId xmlns:a16="http://schemas.microsoft.com/office/drawing/2014/main" xmlns="" id="{E63B51C6-C58B-4B9C-8AAC-CE5B4660397E}"/>
                </a:ext>
              </a:extLst>
            </p:cNvPr>
            <p:cNvSpPr/>
            <p:nvPr/>
          </p:nvSpPr>
          <p:spPr>
            <a:xfrm>
              <a:off x="430148" y="1098742"/>
              <a:ext cx="8229600" cy="1259205"/>
            </a:xfrm>
            <a:custGeom>
              <a:avLst/>
              <a:gdLst/>
              <a:ahLst/>
              <a:cxnLst/>
              <a:rect l="l" t="t" r="r" b="b"/>
              <a:pathLst>
                <a:path w="8229600" h="1259205">
                  <a:moveTo>
                    <a:pt x="8229600" y="0"/>
                  </a:moveTo>
                  <a:lnTo>
                    <a:pt x="0" y="0"/>
                  </a:lnTo>
                  <a:lnTo>
                    <a:pt x="0" y="1258824"/>
                  </a:lnTo>
                  <a:lnTo>
                    <a:pt x="8229600" y="1258824"/>
                  </a:lnTo>
                  <a:lnTo>
                    <a:pt x="8229600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 dirty="0"/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xmlns="" id="{5A1D5FE7-223E-4817-AE8E-7C8B276732BD}"/>
                </a:ext>
              </a:extLst>
            </p:cNvPr>
            <p:cNvSpPr/>
            <p:nvPr/>
          </p:nvSpPr>
          <p:spPr>
            <a:xfrm>
              <a:off x="401573" y="1041592"/>
              <a:ext cx="8286750" cy="1316355"/>
            </a:xfrm>
            <a:custGeom>
              <a:avLst/>
              <a:gdLst/>
              <a:ahLst/>
              <a:cxnLst/>
              <a:rect l="l" t="t" r="r" b="b"/>
              <a:pathLst>
                <a:path w="8286750" h="1316355">
                  <a:moveTo>
                    <a:pt x="28574" y="0"/>
                  </a:moveTo>
                  <a:lnTo>
                    <a:pt x="20993" y="0"/>
                  </a:lnTo>
                  <a:lnTo>
                    <a:pt x="13728" y="3009"/>
                  </a:lnTo>
                  <a:lnTo>
                    <a:pt x="3009" y="13728"/>
                  </a:lnTo>
                  <a:lnTo>
                    <a:pt x="0" y="20993"/>
                  </a:lnTo>
                  <a:lnTo>
                    <a:pt x="0" y="1294980"/>
                  </a:lnTo>
                  <a:lnTo>
                    <a:pt x="3009" y="1302245"/>
                  </a:lnTo>
                  <a:lnTo>
                    <a:pt x="13728" y="1312964"/>
                  </a:lnTo>
                  <a:lnTo>
                    <a:pt x="20993" y="1315973"/>
                  </a:lnTo>
                  <a:lnTo>
                    <a:pt x="8265756" y="1315973"/>
                  </a:lnTo>
                  <a:lnTo>
                    <a:pt x="8273021" y="1312964"/>
                  </a:lnTo>
                  <a:lnTo>
                    <a:pt x="8281441" y="1304543"/>
                  </a:lnTo>
                  <a:lnTo>
                    <a:pt x="24028" y="1304543"/>
                  </a:lnTo>
                  <a:lnTo>
                    <a:pt x="19672" y="1302740"/>
                  </a:lnTo>
                  <a:lnTo>
                    <a:pt x="13233" y="1296301"/>
                  </a:lnTo>
                  <a:lnTo>
                    <a:pt x="11429" y="1291945"/>
                  </a:lnTo>
                  <a:lnTo>
                    <a:pt x="11429" y="24028"/>
                  </a:lnTo>
                  <a:lnTo>
                    <a:pt x="13233" y="19672"/>
                  </a:lnTo>
                  <a:lnTo>
                    <a:pt x="19672" y="13233"/>
                  </a:lnTo>
                  <a:lnTo>
                    <a:pt x="24028" y="11429"/>
                  </a:lnTo>
                  <a:lnTo>
                    <a:pt x="28574" y="11429"/>
                  </a:lnTo>
                  <a:lnTo>
                    <a:pt x="28574" y="0"/>
                  </a:lnTo>
                  <a:close/>
                </a:path>
                <a:path w="8286750" h="1316355">
                  <a:moveTo>
                    <a:pt x="8265756" y="0"/>
                  </a:moveTo>
                  <a:lnTo>
                    <a:pt x="28574" y="0"/>
                  </a:lnTo>
                  <a:lnTo>
                    <a:pt x="28574" y="11429"/>
                  </a:lnTo>
                  <a:lnTo>
                    <a:pt x="8262721" y="11429"/>
                  </a:lnTo>
                  <a:lnTo>
                    <a:pt x="8267077" y="13233"/>
                  </a:lnTo>
                  <a:lnTo>
                    <a:pt x="8273516" y="19672"/>
                  </a:lnTo>
                  <a:lnTo>
                    <a:pt x="8275320" y="24028"/>
                  </a:lnTo>
                  <a:lnTo>
                    <a:pt x="8275320" y="1291945"/>
                  </a:lnTo>
                  <a:lnTo>
                    <a:pt x="8273516" y="1296301"/>
                  </a:lnTo>
                  <a:lnTo>
                    <a:pt x="8267077" y="1302740"/>
                  </a:lnTo>
                  <a:lnTo>
                    <a:pt x="8262721" y="1304543"/>
                  </a:lnTo>
                  <a:lnTo>
                    <a:pt x="8281441" y="1304543"/>
                  </a:lnTo>
                  <a:lnTo>
                    <a:pt x="8283740" y="1302245"/>
                  </a:lnTo>
                  <a:lnTo>
                    <a:pt x="8286750" y="1294980"/>
                  </a:lnTo>
                  <a:lnTo>
                    <a:pt x="8286750" y="20993"/>
                  </a:lnTo>
                  <a:lnTo>
                    <a:pt x="8283740" y="13728"/>
                  </a:lnTo>
                  <a:lnTo>
                    <a:pt x="8273021" y="3009"/>
                  </a:lnTo>
                  <a:lnTo>
                    <a:pt x="8265756" y="0"/>
                  </a:lnTo>
                  <a:close/>
                </a:path>
                <a:path w="8286750" h="1316355">
                  <a:moveTo>
                    <a:pt x="8251253" y="22859"/>
                  </a:moveTo>
                  <a:lnTo>
                    <a:pt x="35483" y="22859"/>
                  </a:lnTo>
                  <a:lnTo>
                    <a:pt x="31076" y="24688"/>
                  </a:lnTo>
                  <a:lnTo>
                    <a:pt x="24688" y="31076"/>
                  </a:lnTo>
                  <a:lnTo>
                    <a:pt x="22865" y="35483"/>
                  </a:lnTo>
                  <a:lnTo>
                    <a:pt x="22859" y="1280490"/>
                  </a:lnTo>
                  <a:lnTo>
                    <a:pt x="24688" y="1284897"/>
                  </a:lnTo>
                  <a:lnTo>
                    <a:pt x="31076" y="1291285"/>
                  </a:lnTo>
                  <a:lnTo>
                    <a:pt x="35496" y="1293113"/>
                  </a:lnTo>
                  <a:lnTo>
                    <a:pt x="8251253" y="1293113"/>
                  </a:lnTo>
                  <a:lnTo>
                    <a:pt x="8255673" y="1291285"/>
                  </a:lnTo>
                  <a:lnTo>
                    <a:pt x="8262061" y="1284897"/>
                  </a:lnTo>
                  <a:lnTo>
                    <a:pt x="8263889" y="1280490"/>
                  </a:lnTo>
                  <a:lnTo>
                    <a:pt x="8263889" y="1275968"/>
                  </a:lnTo>
                  <a:lnTo>
                    <a:pt x="40004" y="1275968"/>
                  </a:lnTo>
                  <a:lnTo>
                    <a:pt x="40004" y="1258823"/>
                  </a:lnTo>
                  <a:lnTo>
                    <a:pt x="57149" y="1258823"/>
                  </a:lnTo>
                  <a:lnTo>
                    <a:pt x="57149" y="57149"/>
                  </a:lnTo>
                  <a:lnTo>
                    <a:pt x="40004" y="57149"/>
                  </a:lnTo>
                  <a:lnTo>
                    <a:pt x="40004" y="40004"/>
                  </a:lnTo>
                  <a:lnTo>
                    <a:pt x="8263889" y="40004"/>
                  </a:lnTo>
                  <a:lnTo>
                    <a:pt x="8263889" y="35483"/>
                  </a:lnTo>
                  <a:lnTo>
                    <a:pt x="8262061" y="31076"/>
                  </a:lnTo>
                  <a:lnTo>
                    <a:pt x="8255673" y="24688"/>
                  </a:lnTo>
                  <a:lnTo>
                    <a:pt x="8251253" y="22859"/>
                  </a:lnTo>
                  <a:close/>
                </a:path>
                <a:path w="8286750" h="1316355">
                  <a:moveTo>
                    <a:pt x="57149" y="1258823"/>
                  </a:moveTo>
                  <a:lnTo>
                    <a:pt x="40004" y="1258823"/>
                  </a:lnTo>
                  <a:lnTo>
                    <a:pt x="40004" y="1275968"/>
                  </a:lnTo>
                  <a:lnTo>
                    <a:pt x="57149" y="1275968"/>
                  </a:lnTo>
                  <a:lnTo>
                    <a:pt x="57149" y="1258823"/>
                  </a:lnTo>
                  <a:close/>
                </a:path>
                <a:path w="8286750" h="1316355">
                  <a:moveTo>
                    <a:pt x="8229600" y="1258823"/>
                  </a:moveTo>
                  <a:lnTo>
                    <a:pt x="57149" y="1258823"/>
                  </a:lnTo>
                  <a:lnTo>
                    <a:pt x="57149" y="1275968"/>
                  </a:lnTo>
                  <a:lnTo>
                    <a:pt x="8229600" y="1275968"/>
                  </a:lnTo>
                  <a:lnTo>
                    <a:pt x="8229600" y="1258823"/>
                  </a:lnTo>
                  <a:close/>
                </a:path>
                <a:path w="8286750" h="1316355">
                  <a:moveTo>
                    <a:pt x="8246745" y="40004"/>
                  </a:moveTo>
                  <a:lnTo>
                    <a:pt x="8229600" y="40004"/>
                  </a:lnTo>
                  <a:lnTo>
                    <a:pt x="8229600" y="1275968"/>
                  </a:lnTo>
                  <a:lnTo>
                    <a:pt x="8246745" y="1275968"/>
                  </a:lnTo>
                  <a:lnTo>
                    <a:pt x="8246745" y="1258823"/>
                  </a:lnTo>
                  <a:lnTo>
                    <a:pt x="8263889" y="1258823"/>
                  </a:lnTo>
                  <a:lnTo>
                    <a:pt x="8263889" y="57149"/>
                  </a:lnTo>
                  <a:lnTo>
                    <a:pt x="8246745" y="57149"/>
                  </a:lnTo>
                  <a:lnTo>
                    <a:pt x="8246745" y="40004"/>
                  </a:lnTo>
                  <a:close/>
                </a:path>
                <a:path w="8286750" h="1316355">
                  <a:moveTo>
                    <a:pt x="8263889" y="1258823"/>
                  </a:moveTo>
                  <a:lnTo>
                    <a:pt x="8246745" y="1258823"/>
                  </a:lnTo>
                  <a:lnTo>
                    <a:pt x="8246745" y="1275968"/>
                  </a:lnTo>
                  <a:lnTo>
                    <a:pt x="8263889" y="1275968"/>
                  </a:lnTo>
                  <a:lnTo>
                    <a:pt x="8263889" y="1258823"/>
                  </a:lnTo>
                  <a:close/>
                </a:path>
                <a:path w="8286750" h="1316355">
                  <a:moveTo>
                    <a:pt x="57149" y="40004"/>
                  </a:moveTo>
                  <a:lnTo>
                    <a:pt x="40004" y="40004"/>
                  </a:lnTo>
                  <a:lnTo>
                    <a:pt x="40004" y="57149"/>
                  </a:lnTo>
                  <a:lnTo>
                    <a:pt x="57149" y="57149"/>
                  </a:lnTo>
                  <a:lnTo>
                    <a:pt x="57149" y="40004"/>
                  </a:lnTo>
                  <a:close/>
                </a:path>
                <a:path w="8286750" h="1316355">
                  <a:moveTo>
                    <a:pt x="8229600" y="40004"/>
                  </a:moveTo>
                  <a:lnTo>
                    <a:pt x="57149" y="40004"/>
                  </a:lnTo>
                  <a:lnTo>
                    <a:pt x="57149" y="57149"/>
                  </a:lnTo>
                  <a:lnTo>
                    <a:pt x="8229600" y="57149"/>
                  </a:lnTo>
                  <a:lnTo>
                    <a:pt x="8229600" y="40004"/>
                  </a:lnTo>
                  <a:close/>
                </a:path>
                <a:path w="8286750" h="1316355">
                  <a:moveTo>
                    <a:pt x="8263889" y="40004"/>
                  </a:moveTo>
                  <a:lnTo>
                    <a:pt x="8246745" y="40004"/>
                  </a:lnTo>
                  <a:lnTo>
                    <a:pt x="8246745" y="57149"/>
                  </a:lnTo>
                  <a:lnTo>
                    <a:pt x="8263889" y="57149"/>
                  </a:lnTo>
                  <a:lnTo>
                    <a:pt x="8263889" y="40004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C39EF6D-9C71-4C04-ACCE-FC4B96E839C3}"/>
              </a:ext>
            </a:extLst>
          </p:cNvPr>
          <p:cNvSpPr txBox="1"/>
          <p:nvPr/>
        </p:nvSpPr>
        <p:spPr>
          <a:xfrm>
            <a:off x="1943100" y="925037"/>
            <a:ext cx="5257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800" b="1" dirty="0">
                <a:latin typeface="Garamond" panose="02020404030301010803" pitchFamily="18" charset="0"/>
              </a:rPr>
              <a:t>OPŠTA PRAVILA PONAŠANJA U  LABORATORIJI</a:t>
            </a:r>
          </a:p>
          <a:p>
            <a:pPr algn="ctr"/>
            <a:endParaRPr lang="sr-Latn-RS" sz="2800" b="1" dirty="0">
              <a:latin typeface="Garamond" panose="020204040303010108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609632" y="1955502"/>
            <a:ext cx="5135749" cy="2848274"/>
            <a:chOff x="477334" y="2054860"/>
            <a:chExt cx="8395969" cy="2766605"/>
          </a:xfrm>
        </p:grpSpPr>
        <p:sp>
          <p:nvSpPr>
            <p:cNvPr id="3" name="object 3"/>
            <p:cNvSpPr/>
            <p:nvPr/>
          </p:nvSpPr>
          <p:spPr>
            <a:xfrm>
              <a:off x="477334" y="2096045"/>
              <a:ext cx="8357870" cy="2725420"/>
            </a:xfrm>
            <a:custGeom>
              <a:avLst/>
              <a:gdLst/>
              <a:ahLst/>
              <a:cxnLst/>
              <a:rect l="l" t="t" r="r" b="b"/>
              <a:pathLst>
                <a:path w="8357870" h="2725420">
                  <a:moveTo>
                    <a:pt x="8357616" y="0"/>
                  </a:moveTo>
                  <a:lnTo>
                    <a:pt x="0" y="0"/>
                  </a:lnTo>
                  <a:lnTo>
                    <a:pt x="0" y="2724912"/>
                  </a:lnTo>
                  <a:lnTo>
                    <a:pt x="8357616" y="2724912"/>
                  </a:lnTo>
                  <a:lnTo>
                    <a:pt x="8357616" y="0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" name="object 4"/>
            <p:cNvSpPr/>
            <p:nvPr/>
          </p:nvSpPr>
          <p:spPr>
            <a:xfrm>
              <a:off x="477334" y="2054860"/>
              <a:ext cx="8395969" cy="2763520"/>
            </a:xfrm>
            <a:custGeom>
              <a:avLst/>
              <a:gdLst/>
              <a:ahLst/>
              <a:cxnLst/>
              <a:rect l="l" t="t" r="r" b="b"/>
              <a:pathLst>
                <a:path w="8395970" h="2763520">
                  <a:moveTo>
                    <a:pt x="8370316" y="38354"/>
                  </a:moveTo>
                  <a:lnTo>
                    <a:pt x="8357616" y="38354"/>
                  </a:lnTo>
                  <a:lnTo>
                    <a:pt x="8357616" y="2725166"/>
                  </a:lnTo>
                  <a:lnTo>
                    <a:pt x="8370316" y="2725166"/>
                  </a:lnTo>
                  <a:lnTo>
                    <a:pt x="8370316" y="38354"/>
                  </a:lnTo>
                  <a:close/>
                </a:path>
                <a:path w="8395970" h="2763520">
                  <a:moveTo>
                    <a:pt x="8370316" y="25400"/>
                  </a:moveTo>
                  <a:lnTo>
                    <a:pt x="25400" y="25400"/>
                  </a:lnTo>
                  <a:lnTo>
                    <a:pt x="25400" y="38100"/>
                  </a:lnTo>
                  <a:lnTo>
                    <a:pt x="25400" y="2725420"/>
                  </a:lnTo>
                  <a:lnTo>
                    <a:pt x="25400" y="2738120"/>
                  </a:lnTo>
                  <a:lnTo>
                    <a:pt x="8370316" y="2738120"/>
                  </a:lnTo>
                  <a:lnTo>
                    <a:pt x="8370316" y="2725420"/>
                  </a:lnTo>
                  <a:lnTo>
                    <a:pt x="38100" y="2725420"/>
                  </a:lnTo>
                  <a:lnTo>
                    <a:pt x="38100" y="38100"/>
                  </a:lnTo>
                  <a:lnTo>
                    <a:pt x="8370316" y="38100"/>
                  </a:lnTo>
                  <a:lnTo>
                    <a:pt x="8370316" y="25400"/>
                  </a:lnTo>
                  <a:close/>
                </a:path>
                <a:path w="8395970" h="2763520">
                  <a:moveTo>
                    <a:pt x="8395716" y="0"/>
                  </a:moveTo>
                  <a:lnTo>
                    <a:pt x="8383016" y="0"/>
                  </a:lnTo>
                  <a:lnTo>
                    <a:pt x="8383016" y="12700"/>
                  </a:lnTo>
                  <a:lnTo>
                    <a:pt x="8383016" y="2750820"/>
                  </a:lnTo>
                  <a:lnTo>
                    <a:pt x="12700" y="2750820"/>
                  </a:lnTo>
                  <a:lnTo>
                    <a:pt x="12700" y="12700"/>
                  </a:lnTo>
                  <a:lnTo>
                    <a:pt x="19050" y="12700"/>
                  </a:lnTo>
                  <a:lnTo>
                    <a:pt x="8383016" y="12700"/>
                  </a:lnTo>
                  <a:lnTo>
                    <a:pt x="8383016" y="0"/>
                  </a:lnTo>
                  <a:lnTo>
                    <a:pt x="19050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2750820"/>
                  </a:lnTo>
                  <a:lnTo>
                    <a:pt x="0" y="2763520"/>
                  </a:lnTo>
                  <a:lnTo>
                    <a:pt x="8395716" y="2763520"/>
                  </a:lnTo>
                  <a:lnTo>
                    <a:pt x="8395716" y="2750820"/>
                  </a:lnTo>
                  <a:lnTo>
                    <a:pt x="8395716" y="12700"/>
                  </a:lnTo>
                  <a:lnTo>
                    <a:pt x="8395716" y="0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908129" y="2298660"/>
            <a:ext cx="4544886" cy="18601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>
              <a:lnSpc>
                <a:spcPct val="100000"/>
              </a:lnSpc>
              <a:spcBef>
                <a:spcPts val="105"/>
              </a:spcBef>
            </a:pPr>
            <a:r>
              <a:rPr sz="2400" spc="-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Prilikom</a:t>
            </a:r>
            <a:r>
              <a:rPr sz="2400" spc="-7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ulaska</a:t>
            </a:r>
            <a:r>
              <a:rPr sz="2400" spc="-4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kao</a:t>
            </a:r>
            <a:r>
              <a:rPr sz="2400" spc="-2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2400" spc="-1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napuštanja</a:t>
            </a:r>
            <a:r>
              <a:rPr sz="2400" spc="-4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laboratorije</a:t>
            </a:r>
            <a:r>
              <a:rPr sz="2400" spc="-6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obavezno </a:t>
            </a:r>
            <a:r>
              <a:rPr sz="2400" spc="-61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oprati </a:t>
            </a:r>
            <a:r>
              <a:rPr sz="2400" spc="-1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ruke </a:t>
            </a:r>
            <a:r>
              <a:rPr sz="2400" spc="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sapunom </a:t>
            </a:r>
            <a:r>
              <a:rPr sz="240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sz="2400" spc="-1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dezinfikovati </a:t>
            </a:r>
            <a:r>
              <a:rPr sz="2400" spc="-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(70% </a:t>
            </a:r>
            <a:r>
              <a:rPr sz="2400" spc="-1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alkohol </a:t>
            </a:r>
            <a:r>
              <a:rPr sz="2400" spc="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 </a:t>
            </a:r>
            <a:r>
              <a:rPr sz="2400" spc="1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glicerinom,</a:t>
            </a:r>
            <a:r>
              <a:rPr sz="2400" spc="-6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5%</a:t>
            </a:r>
            <a:r>
              <a:rPr sz="2400" spc="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rastvor</a:t>
            </a:r>
            <a:r>
              <a:rPr sz="2400" spc="-5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"Asepsola")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object 3">
            <a:extLst>
              <a:ext uri="{FF2B5EF4-FFF2-40B4-BE49-F238E27FC236}">
                <a16:creationId xmlns:a16="http://schemas.microsoft.com/office/drawing/2014/main" xmlns="" id="{14083D42-5907-4D69-A5AF-9420BB68EB94}"/>
              </a:ext>
            </a:extLst>
          </p:cNvPr>
          <p:cNvGrpSpPr/>
          <p:nvPr/>
        </p:nvGrpSpPr>
        <p:grpSpPr>
          <a:xfrm>
            <a:off x="503051" y="467962"/>
            <a:ext cx="8286750" cy="1316355"/>
            <a:chOff x="401573" y="1041592"/>
            <a:chExt cx="8286750" cy="1316355"/>
          </a:xfrm>
        </p:grpSpPr>
        <p:sp>
          <p:nvSpPr>
            <p:cNvPr id="13" name="object 4">
              <a:extLst>
                <a:ext uri="{FF2B5EF4-FFF2-40B4-BE49-F238E27FC236}">
                  <a16:creationId xmlns:a16="http://schemas.microsoft.com/office/drawing/2014/main" xmlns="" id="{9E76F7A0-E227-4789-8B6D-4FFD3A7E5E09}"/>
                </a:ext>
              </a:extLst>
            </p:cNvPr>
            <p:cNvSpPr/>
            <p:nvPr/>
          </p:nvSpPr>
          <p:spPr>
            <a:xfrm>
              <a:off x="430148" y="1098742"/>
              <a:ext cx="8229600" cy="1259205"/>
            </a:xfrm>
            <a:custGeom>
              <a:avLst/>
              <a:gdLst/>
              <a:ahLst/>
              <a:cxnLst/>
              <a:rect l="l" t="t" r="r" b="b"/>
              <a:pathLst>
                <a:path w="8229600" h="1259205">
                  <a:moveTo>
                    <a:pt x="8229600" y="0"/>
                  </a:moveTo>
                  <a:lnTo>
                    <a:pt x="0" y="0"/>
                  </a:lnTo>
                  <a:lnTo>
                    <a:pt x="0" y="1258824"/>
                  </a:lnTo>
                  <a:lnTo>
                    <a:pt x="8229600" y="1258824"/>
                  </a:lnTo>
                  <a:lnTo>
                    <a:pt x="8229600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4" name="object 5">
              <a:extLst>
                <a:ext uri="{FF2B5EF4-FFF2-40B4-BE49-F238E27FC236}">
                  <a16:creationId xmlns:a16="http://schemas.microsoft.com/office/drawing/2014/main" xmlns="" id="{0FFC8C23-8124-4418-9827-9A18D7B02BEA}"/>
                </a:ext>
              </a:extLst>
            </p:cNvPr>
            <p:cNvSpPr/>
            <p:nvPr/>
          </p:nvSpPr>
          <p:spPr>
            <a:xfrm>
              <a:off x="401573" y="1041592"/>
              <a:ext cx="8286750" cy="1316355"/>
            </a:xfrm>
            <a:custGeom>
              <a:avLst/>
              <a:gdLst/>
              <a:ahLst/>
              <a:cxnLst/>
              <a:rect l="l" t="t" r="r" b="b"/>
              <a:pathLst>
                <a:path w="8286750" h="1316355">
                  <a:moveTo>
                    <a:pt x="28574" y="0"/>
                  </a:moveTo>
                  <a:lnTo>
                    <a:pt x="20993" y="0"/>
                  </a:lnTo>
                  <a:lnTo>
                    <a:pt x="13728" y="3009"/>
                  </a:lnTo>
                  <a:lnTo>
                    <a:pt x="3009" y="13728"/>
                  </a:lnTo>
                  <a:lnTo>
                    <a:pt x="0" y="20993"/>
                  </a:lnTo>
                  <a:lnTo>
                    <a:pt x="0" y="1294980"/>
                  </a:lnTo>
                  <a:lnTo>
                    <a:pt x="3009" y="1302245"/>
                  </a:lnTo>
                  <a:lnTo>
                    <a:pt x="13728" y="1312964"/>
                  </a:lnTo>
                  <a:lnTo>
                    <a:pt x="20993" y="1315973"/>
                  </a:lnTo>
                  <a:lnTo>
                    <a:pt x="8265756" y="1315973"/>
                  </a:lnTo>
                  <a:lnTo>
                    <a:pt x="8273021" y="1312964"/>
                  </a:lnTo>
                  <a:lnTo>
                    <a:pt x="8281441" y="1304543"/>
                  </a:lnTo>
                  <a:lnTo>
                    <a:pt x="24028" y="1304543"/>
                  </a:lnTo>
                  <a:lnTo>
                    <a:pt x="19672" y="1302740"/>
                  </a:lnTo>
                  <a:lnTo>
                    <a:pt x="13233" y="1296301"/>
                  </a:lnTo>
                  <a:lnTo>
                    <a:pt x="11429" y="1291945"/>
                  </a:lnTo>
                  <a:lnTo>
                    <a:pt x="11429" y="24028"/>
                  </a:lnTo>
                  <a:lnTo>
                    <a:pt x="13233" y="19672"/>
                  </a:lnTo>
                  <a:lnTo>
                    <a:pt x="19672" y="13233"/>
                  </a:lnTo>
                  <a:lnTo>
                    <a:pt x="24028" y="11429"/>
                  </a:lnTo>
                  <a:lnTo>
                    <a:pt x="28574" y="11429"/>
                  </a:lnTo>
                  <a:lnTo>
                    <a:pt x="28574" y="0"/>
                  </a:lnTo>
                  <a:close/>
                </a:path>
                <a:path w="8286750" h="1316355">
                  <a:moveTo>
                    <a:pt x="8265756" y="0"/>
                  </a:moveTo>
                  <a:lnTo>
                    <a:pt x="28574" y="0"/>
                  </a:lnTo>
                  <a:lnTo>
                    <a:pt x="28574" y="11429"/>
                  </a:lnTo>
                  <a:lnTo>
                    <a:pt x="8262721" y="11429"/>
                  </a:lnTo>
                  <a:lnTo>
                    <a:pt x="8267077" y="13233"/>
                  </a:lnTo>
                  <a:lnTo>
                    <a:pt x="8273516" y="19672"/>
                  </a:lnTo>
                  <a:lnTo>
                    <a:pt x="8275320" y="24028"/>
                  </a:lnTo>
                  <a:lnTo>
                    <a:pt x="8275320" y="1291945"/>
                  </a:lnTo>
                  <a:lnTo>
                    <a:pt x="8273516" y="1296301"/>
                  </a:lnTo>
                  <a:lnTo>
                    <a:pt x="8267077" y="1302740"/>
                  </a:lnTo>
                  <a:lnTo>
                    <a:pt x="8262721" y="1304543"/>
                  </a:lnTo>
                  <a:lnTo>
                    <a:pt x="8281441" y="1304543"/>
                  </a:lnTo>
                  <a:lnTo>
                    <a:pt x="8283740" y="1302245"/>
                  </a:lnTo>
                  <a:lnTo>
                    <a:pt x="8286750" y="1294980"/>
                  </a:lnTo>
                  <a:lnTo>
                    <a:pt x="8286750" y="20993"/>
                  </a:lnTo>
                  <a:lnTo>
                    <a:pt x="8283740" y="13728"/>
                  </a:lnTo>
                  <a:lnTo>
                    <a:pt x="8273021" y="3009"/>
                  </a:lnTo>
                  <a:lnTo>
                    <a:pt x="8265756" y="0"/>
                  </a:lnTo>
                  <a:close/>
                </a:path>
                <a:path w="8286750" h="1316355">
                  <a:moveTo>
                    <a:pt x="8251253" y="22859"/>
                  </a:moveTo>
                  <a:lnTo>
                    <a:pt x="35483" y="22859"/>
                  </a:lnTo>
                  <a:lnTo>
                    <a:pt x="31076" y="24688"/>
                  </a:lnTo>
                  <a:lnTo>
                    <a:pt x="24688" y="31076"/>
                  </a:lnTo>
                  <a:lnTo>
                    <a:pt x="22865" y="35483"/>
                  </a:lnTo>
                  <a:lnTo>
                    <a:pt x="22859" y="1280490"/>
                  </a:lnTo>
                  <a:lnTo>
                    <a:pt x="24688" y="1284897"/>
                  </a:lnTo>
                  <a:lnTo>
                    <a:pt x="31076" y="1291285"/>
                  </a:lnTo>
                  <a:lnTo>
                    <a:pt x="35496" y="1293113"/>
                  </a:lnTo>
                  <a:lnTo>
                    <a:pt x="8251253" y="1293113"/>
                  </a:lnTo>
                  <a:lnTo>
                    <a:pt x="8255673" y="1291285"/>
                  </a:lnTo>
                  <a:lnTo>
                    <a:pt x="8262061" y="1284897"/>
                  </a:lnTo>
                  <a:lnTo>
                    <a:pt x="8263889" y="1280490"/>
                  </a:lnTo>
                  <a:lnTo>
                    <a:pt x="8263889" y="1275968"/>
                  </a:lnTo>
                  <a:lnTo>
                    <a:pt x="40004" y="1275968"/>
                  </a:lnTo>
                  <a:lnTo>
                    <a:pt x="40004" y="1258823"/>
                  </a:lnTo>
                  <a:lnTo>
                    <a:pt x="57149" y="1258823"/>
                  </a:lnTo>
                  <a:lnTo>
                    <a:pt x="57149" y="57149"/>
                  </a:lnTo>
                  <a:lnTo>
                    <a:pt x="40004" y="57149"/>
                  </a:lnTo>
                  <a:lnTo>
                    <a:pt x="40004" y="40004"/>
                  </a:lnTo>
                  <a:lnTo>
                    <a:pt x="8263889" y="40004"/>
                  </a:lnTo>
                  <a:lnTo>
                    <a:pt x="8263889" y="35483"/>
                  </a:lnTo>
                  <a:lnTo>
                    <a:pt x="8262061" y="31076"/>
                  </a:lnTo>
                  <a:lnTo>
                    <a:pt x="8255673" y="24688"/>
                  </a:lnTo>
                  <a:lnTo>
                    <a:pt x="8251253" y="22859"/>
                  </a:lnTo>
                  <a:close/>
                </a:path>
                <a:path w="8286750" h="1316355">
                  <a:moveTo>
                    <a:pt x="57149" y="1258823"/>
                  </a:moveTo>
                  <a:lnTo>
                    <a:pt x="40004" y="1258823"/>
                  </a:lnTo>
                  <a:lnTo>
                    <a:pt x="40004" y="1275968"/>
                  </a:lnTo>
                  <a:lnTo>
                    <a:pt x="57149" y="1275968"/>
                  </a:lnTo>
                  <a:lnTo>
                    <a:pt x="57149" y="1258823"/>
                  </a:lnTo>
                  <a:close/>
                </a:path>
                <a:path w="8286750" h="1316355">
                  <a:moveTo>
                    <a:pt x="8229600" y="1258823"/>
                  </a:moveTo>
                  <a:lnTo>
                    <a:pt x="57149" y="1258823"/>
                  </a:lnTo>
                  <a:lnTo>
                    <a:pt x="57149" y="1275968"/>
                  </a:lnTo>
                  <a:lnTo>
                    <a:pt x="8229600" y="1275968"/>
                  </a:lnTo>
                  <a:lnTo>
                    <a:pt x="8229600" y="1258823"/>
                  </a:lnTo>
                  <a:close/>
                </a:path>
                <a:path w="8286750" h="1316355">
                  <a:moveTo>
                    <a:pt x="8246745" y="40004"/>
                  </a:moveTo>
                  <a:lnTo>
                    <a:pt x="8229600" y="40004"/>
                  </a:lnTo>
                  <a:lnTo>
                    <a:pt x="8229600" y="1275968"/>
                  </a:lnTo>
                  <a:lnTo>
                    <a:pt x="8246745" y="1275968"/>
                  </a:lnTo>
                  <a:lnTo>
                    <a:pt x="8246745" y="1258823"/>
                  </a:lnTo>
                  <a:lnTo>
                    <a:pt x="8263889" y="1258823"/>
                  </a:lnTo>
                  <a:lnTo>
                    <a:pt x="8263889" y="57149"/>
                  </a:lnTo>
                  <a:lnTo>
                    <a:pt x="8246745" y="57149"/>
                  </a:lnTo>
                  <a:lnTo>
                    <a:pt x="8246745" y="40004"/>
                  </a:lnTo>
                  <a:close/>
                </a:path>
                <a:path w="8286750" h="1316355">
                  <a:moveTo>
                    <a:pt x="8263889" y="1258823"/>
                  </a:moveTo>
                  <a:lnTo>
                    <a:pt x="8246745" y="1258823"/>
                  </a:lnTo>
                  <a:lnTo>
                    <a:pt x="8246745" y="1275968"/>
                  </a:lnTo>
                  <a:lnTo>
                    <a:pt x="8263889" y="1275968"/>
                  </a:lnTo>
                  <a:lnTo>
                    <a:pt x="8263889" y="1258823"/>
                  </a:lnTo>
                  <a:close/>
                </a:path>
                <a:path w="8286750" h="1316355">
                  <a:moveTo>
                    <a:pt x="57149" y="40004"/>
                  </a:moveTo>
                  <a:lnTo>
                    <a:pt x="40004" y="40004"/>
                  </a:lnTo>
                  <a:lnTo>
                    <a:pt x="40004" y="57149"/>
                  </a:lnTo>
                  <a:lnTo>
                    <a:pt x="57149" y="57149"/>
                  </a:lnTo>
                  <a:lnTo>
                    <a:pt x="57149" y="40004"/>
                  </a:lnTo>
                  <a:close/>
                </a:path>
                <a:path w="8286750" h="1316355">
                  <a:moveTo>
                    <a:pt x="8229600" y="40004"/>
                  </a:moveTo>
                  <a:lnTo>
                    <a:pt x="57149" y="40004"/>
                  </a:lnTo>
                  <a:lnTo>
                    <a:pt x="57149" y="57149"/>
                  </a:lnTo>
                  <a:lnTo>
                    <a:pt x="8229600" y="57149"/>
                  </a:lnTo>
                  <a:lnTo>
                    <a:pt x="8229600" y="40004"/>
                  </a:lnTo>
                  <a:close/>
                </a:path>
                <a:path w="8286750" h="1316355">
                  <a:moveTo>
                    <a:pt x="8263889" y="40004"/>
                  </a:moveTo>
                  <a:lnTo>
                    <a:pt x="8246745" y="40004"/>
                  </a:lnTo>
                  <a:lnTo>
                    <a:pt x="8246745" y="57149"/>
                  </a:lnTo>
                  <a:lnTo>
                    <a:pt x="8263889" y="57149"/>
                  </a:lnTo>
                  <a:lnTo>
                    <a:pt x="8263889" y="40004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A529364-5BE7-4CD5-AB50-23B8C41535EA}"/>
              </a:ext>
            </a:extLst>
          </p:cNvPr>
          <p:cNvSpPr txBox="1"/>
          <p:nvPr/>
        </p:nvSpPr>
        <p:spPr>
          <a:xfrm>
            <a:off x="1943100" y="696297"/>
            <a:ext cx="5257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800" b="1" dirty="0">
                <a:latin typeface="Garamond" panose="02020404030301010803" pitchFamily="18" charset="0"/>
              </a:rPr>
              <a:t>OPŠTA PRAVILA PONAŠANJA U  LABORATORIJI</a:t>
            </a:r>
          </a:p>
          <a:p>
            <a:pPr algn="ctr"/>
            <a:endParaRPr lang="sr-Latn-RS" sz="2800" b="1" dirty="0">
              <a:latin typeface="Garamond" panose="02020404030301010803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61CF2AB-412D-4CC4-B543-B1CECCF138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54" y="1988042"/>
            <a:ext cx="4427972" cy="47767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554348" y="2971800"/>
            <a:ext cx="7908290" cy="247567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</a:t>
            </a:r>
            <a:r>
              <a:rPr lang="sr-Latn-R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sz="2000" spc="-1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laboratorijama</a:t>
            </a:r>
            <a:r>
              <a:rPr sz="2000" spc="-1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5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širom</a:t>
            </a:r>
            <a:r>
              <a:rPr sz="20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2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sveta</a:t>
            </a:r>
            <a:r>
              <a:rPr sz="2000" spc="-2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pridaje se </a:t>
            </a:r>
            <a:r>
              <a:rPr sz="2000" spc="-15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velika</a:t>
            </a:r>
            <a:r>
              <a:rPr sz="2000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pažnja</a:t>
            </a:r>
            <a:r>
              <a:rPr lang="sr-Latn-R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sz="2000" spc="5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jer</a:t>
            </a:r>
            <a:r>
              <a:rPr sz="2000"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R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u njima dobijaju </a:t>
            </a:r>
            <a:r>
              <a:rPr lang="sr-Latn-RS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 samo naučni podaci, nego i podaci neophodni za svakodnevni život (o sastavu hrane, vode, lekova, suplemenata, ruda ...).</a:t>
            </a:r>
            <a:endParaRPr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 spc="-2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Poštovanje</a:t>
            </a:r>
            <a:r>
              <a:rPr sz="2000" spc="-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osnovnih </a:t>
            </a:r>
            <a:r>
              <a:rPr sz="2000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pravila </a:t>
            </a:r>
            <a:r>
              <a:rPr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ponašanja u </a:t>
            </a:r>
            <a:r>
              <a:rPr sz="20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laboratoriji</a:t>
            </a:r>
            <a:r>
              <a:rPr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</a:t>
            </a:r>
            <a:r>
              <a:rPr sz="2000" spc="5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5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neophodno</a:t>
            </a:r>
            <a:r>
              <a:rPr lang="sr-Latn-RS" sz="20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kako</a:t>
            </a:r>
            <a:r>
              <a:rPr sz="2000" spc="-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zbog</a:t>
            </a:r>
            <a:r>
              <a:rPr sz="2000" spc="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5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dobijanja</a:t>
            </a:r>
            <a:r>
              <a:rPr sz="2000" spc="6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5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korektnih</a:t>
            </a:r>
            <a:r>
              <a:rPr sz="2000" spc="-1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rezultata</a:t>
            </a:r>
            <a:r>
              <a:rPr lang="sr-Latn-RS" sz="2000" spc="-1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sz="2000" spc="-75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tako</a:t>
            </a:r>
            <a:r>
              <a:rPr sz="2000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2000" spc="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zbog</a:t>
            </a:r>
            <a:r>
              <a:rPr sz="2000" spc="-4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sigurnosti</a:t>
            </a:r>
            <a:r>
              <a:rPr sz="2000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samih</a:t>
            </a:r>
            <a:r>
              <a:rPr sz="2000" spc="-3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istraživača.</a:t>
            </a:r>
            <a:endParaRPr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797B7F6-DC42-4DFA-9F15-1ED1370C2D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862" y="219339"/>
            <a:ext cx="4919776" cy="237146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99488" y="0"/>
            <a:ext cx="5145023" cy="68580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84119" y="1341120"/>
            <a:ext cx="3809999" cy="39014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object 3">
            <a:extLst>
              <a:ext uri="{FF2B5EF4-FFF2-40B4-BE49-F238E27FC236}">
                <a16:creationId xmlns:a16="http://schemas.microsoft.com/office/drawing/2014/main" xmlns="" id="{B2CAD349-4098-4B39-9C4B-2A751779DA7A}"/>
              </a:ext>
            </a:extLst>
          </p:cNvPr>
          <p:cNvGrpSpPr/>
          <p:nvPr/>
        </p:nvGrpSpPr>
        <p:grpSpPr>
          <a:xfrm>
            <a:off x="428625" y="609600"/>
            <a:ext cx="8286750" cy="1316355"/>
            <a:chOff x="401573" y="1041592"/>
            <a:chExt cx="8286750" cy="1316355"/>
          </a:xfrm>
        </p:grpSpPr>
        <p:sp>
          <p:nvSpPr>
            <p:cNvPr id="13" name="object 4">
              <a:extLst>
                <a:ext uri="{FF2B5EF4-FFF2-40B4-BE49-F238E27FC236}">
                  <a16:creationId xmlns:a16="http://schemas.microsoft.com/office/drawing/2014/main" xmlns="" id="{EA57613B-AE47-4CEA-BFC0-9E30F6AAF2E5}"/>
                </a:ext>
              </a:extLst>
            </p:cNvPr>
            <p:cNvSpPr/>
            <p:nvPr/>
          </p:nvSpPr>
          <p:spPr>
            <a:xfrm>
              <a:off x="430148" y="1098742"/>
              <a:ext cx="8229600" cy="1259205"/>
            </a:xfrm>
            <a:custGeom>
              <a:avLst/>
              <a:gdLst/>
              <a:ahLst/>
              <a:cxnLst/>
              <a:rect l="l" t="t" r="r" b="b"/>
              <a:pathLst>
                <a:path w="8229600" h="1259205">
                  <a:moveTo>
                    <a:pt x="8229600" y="0"/>
                  </a:moveTo>
                  <a:lnTo>
                    <a:pt x="0" y="0"/>
                  </a:lnTo>
                  <a:lnTo>
                    <a:pt x="0" y="1258824"/>
                  </a:lnTo>
                  <a:lnTo>
                    <a:pt x="8229600" y="1258824"/>
                  </a:lnTo>
                  <a:lnTo>
                    <a:pt x="8229600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 dirty="0"/>
            </a:p>
          </p:txBody>
        </p:sp>
        <p:sp>
          <p:nvSpPr>
            <p:cNvPr id="14" name="object 5">
              <a:extLst>
                <a:ext uri="{FF2B5EF4-FFF2-40B4-BE49-F238E27FC236}">
                  <a16:creationId xmlns:a16="http://schemas.microsoft.com/office/drawing/2014/main" xmlns="" id="{683258F9-B0C1-438D-B031-3DB8E3A42064}"/>
                </a:ext>
              </a:extLst>
            </p:cNvPr>
            <p:cNvSpPr/>
            <p:nvPr/>
          </p:nvSpPr>
          <p:spPr>
            <a:xfrm>
              <a:off x="401573" y="1041592"/>
              <a:ext cx="8286750" cy="1316355"/>
            </a:xfrm>
            <a:custGeom>
              <a:avLst/>
              <a:gdLst/>
              <a:ahLst/>
              <a:cxnLst/>
              <a:rect l="l" t="t" r="r" b="b"/>
              <a:pathLst>
                <a:path w="8286750" h="1316355">
                  <a:moveTo>
                    <a:pt x="28574" y="0"/>
                  </a:moveTo>
                  <a:lnTo>
                    <a:pt x="20993" y="0"/>
                  </a:lnTo>
                  <a:lnTo>
                    <a:pt x="13728" y="3009"/>
                  </a:lnTo>
                  <a:lnTo>
                    <a:pt x="3009" y="13728"/>
                  </a:lnTo>
                  <a:lnTo>
                    <a:pt x="0" y="20993"/>
                  </a:lnTo>
                  <a:lnTo>
                    <a:pt x="0" y="1294980"/>
                  </a:lnTo>
                  <a:lnTo>
                    <a:pt x="3009" y="1302245"/>
                  </a:lnTo>
                  <a:lnTo>
                    <a:pt x="13728" y="1312964"/>
                  </a:lnTo>
                  <a:lnTo>
                    <a:pt x="20993" y="1315973"/>
                  </a:lnTo>
                  <a:lnTo>
                    <a:pt x="8265756" y="1315973"/>
                  </a:lnTo>
                  <a:lnTo>
                    <a:pt x="8273021" y="1312964"/>
                  </a:lnTo>
                  <a:lnTo>
                    <a:pt x="8281441" y="1304543"/>
                  </a:lnTo>
                  <a:lnTo>
                    <a:pt x="24028" y="1304543"/>
                  </a:lnTo>
                  <a:lnTo>
                    <a:pt x="19672" y="1302740"/>
                  </a:lnTo>
                  <a:lnTo>
                    <a:pt x="13233" y="1296301"/>
                  </a:lnTo>
                  <a:lnTo>
                    <a:pt x="11429" y="1291945"/>
                  </a:lnTo>
                  <a:lnTo>
                    <a:pt x="11429" y="24028"/>
                  </a:lnTo>
                  <a:lnTo>
                    <a:pt x="13233" y="19672"/>
                  </a:lnTo>
                  <a:lnTo>
                    <a:pt x="19672" y="13233"/>
                  </a:lnTo>
                  <a:lnTo>
                    <a:pt x="24028" y="11429"/>
                  </a:lnTo>
                  <a:lnTo>
                    <a:pt x="28574" y="11429"/>
                  </a:lnTo>
                  <a:lnTo>
                    <a:pt x="28574" y="0"/>
                  </a:lnTo>
                  <a:close/>
                </a:path>
                <a:path w="8286750" h="1316355">
                  <a:moveTo>
                    <a:pt x="8265756" y="0"/>
                  </a:moveTo>
                  <a:lnTo>
                    <a:pt x="28574" y="0"/>
                  </a:lnTo>
                  <a:lnTo>
                    <a:pt x="28574" y="11429"/>
                  </a:lnTo>
                  <a:lnTo>
                    <a:pt x="8262721" y="11429"/>
                  </a:lnTo>
                  <a:lnTo>
                    <a:pt x="8267077" y="13233"/>
                  </a:lnTo>
                  <a:lnTo>
                    <a:pt x="8273516" y="19672"/>
                  </a:lnTo>
                  <a:lnTo>
                    <a:pt x="8275320" y="24028"/>
                  </a:lnTo>
                  <a:lnTo>
                    <a:pt x="8275320" y="1291945"/>
                  </a:lnTo>
                  <a:lnTo>
                    <a:pt x="8273516" y="1296301"/>
                  </a:lnTo>
                  <a:lnTo>
                    <a:pt x="8267077" y="1302740"/>
                  </a:lnTo>
                  <a:lnTo>
                    <a:pt x="8262721" y="1304543"/>
                  </a:lnTo>
                  <a:lnTo>
                    <a:pt x="8281441" y="1304543"/>
                  </a:lnTo>
                  <a:lnTo>
                    <a:pt x="8283740" y="1302245"/>
                  </a:lnTo>
                  <a:lnTo>
                    <a:pt x="8286750" y="1294980"/>
                  </a:lnTo>
                  <a:lnTo>
                    <a:pt x="8286750" y="20993"/>
                  </a:lnTo>
                  <a:lnTo>
                    <a:pt x="8283740" y="13728"/>
                  </a:lnTo>
                  <a:lnTo>
                    <a:pt x="8273021" y="3009"/>
                  </a:lnTo>
                  <a:lnTo>
                    <a:pt x="8265756" y="0"/>
                  </a:lnTo>
                  <a:close/>
                </a:path>
                <a:path w="8286750" h="1316355">
                  <a:moveTo>
                    <a:pt x="8251253" y="22859"/>
                  </a:moveTo>
                  <a:lnTo>
                    <a:pt x="35483" y="22859"/>
                  </a:lnTo>
                  <a:lnTo>
                    <a:pt x="31076" y="24688"/>
                  </a:lnTo>
                  <a:lnTo>
                    <a:pt x="24688" y="31076"/>
                  </a:lnTo>
                  <a:lnTo>
                    <a:pt x="22865" y="35483"/>
                  </a:lnTo>
                  <a:lnTo>
                    <a:pt x="22859" y="1280490"/>
                  </a:lnTo>
                  <a:lnTo>
                    <a:pt x="24688" y="1284897"/>
                  </a:lnTo>
                  <a:lnTo>
                    <a:pt x="31076" y="1291285"/>
                  </a:lnTo>
                  <a:lnTo>
                    <a:pt x="35496" y="1293113"/>
                  </a:lnTo>
                  <a:lnTo>
                    <a:pt x="8251253" y="1293113"/>
                  </a:lnTo>
                  <a:lnTo>
                    <a:pt x="8255673" y="1291285"/>
                  </a:lnTo>
                  <a:lnTo>
                    <a:pt x="8262061" y="1284897"/>
                  </a:lnTo>
                  <a:lnTo>
                    <a:pt x="8263889" y="1280490"/>
                  </a:lnTo>
                  <a:lnTo>
                    <a:pt x="8263889" y="1275968"/>
                  </a:lnTo>
                  <a:lnTo>
                    <a:pt x="40004" y="1275968"/>
                  </a:lnTo>
                  <a:lnTo>
                    <a:pt x="40004" y="1258823"/>
                  </a:lnTo>
                  <a:lnTo>
                    <a:pt x="57149" y="1258823"/>
                  </a:lnTo>
                  <a:lnTo>
                    <a:pt x="57149" y="57149"/>
                  </a:lnTo>
                  <a:lnTo>
                    <a:pt x="40004" y="57149"/>
                  </a:lnTo>
                  <a:lnTo>
                    <a:pt x="40004" y="40004"/>
                  </a:lnTo>
                  <a:lnTo>
                    <a:pt x="8263889" y="40004"/>
                  </a:lnTo>
                  <a:lnTo>
                    <a:pt x="8263889" y="35483"/>
                  </a:lnTo>
                  <a:lnTo>
                    <a:pt x="8262061" y="31076"/>
                  </a:lnTo>
                  <a:lnTo>
                    <a:pt x="8255673" y="24688"/>
                  </a:lnTo>
                  <a:lnTo>
                    <a:pt x="8251253" y="22859"/>
                  </a:lnTo>
                  <a:close/>
                </a:path>
                <a:path w="8286750" h="1316355">
                  <a:moveTo>
                    <a:pt x="57149" y="1258823"/>
                  </a:moveTo>
                  <a:lnTo>
                    <a:pt x="40004" y="1258823"/>
                  </a:lnTo>
                  <a:lnTo>
                    <a:pt x="40004" y="1275968"/>
                  </a:lnTo>
                  <a:lnTo>
                    <a:pt x="57149" y="1275968"/>
                  </a:lnTo>
                  <a:lnTo>
                    <a:pt x="57149" y="1258823"/>
                  </a:lnTo>
                  <a:close/>
                </a:path>
                <a:path w="8286750" h="1316355">
                  <a:moveTo>
                    <a:pt x="8229600" y="1258823"/>
                  </a:moveTo>
                  <a:lnTo>
                    <a:pt x="57149" y="1258823"/>
                  </a:lnTo>
                  <a:lnTo>
                    <a:pt x="57149" y="1275968"/>
                  </a:lnTo>
                  <a:lnTo>
                    <a:pt x="8229600" y="1275968"/>
                  </a:lnTo>
                  <a:lnTo>
                    <a:pt x="8229600" y="1258823"/>
                  </a:lnTo>
                  <a:close/>
                </a:path>
                <a:path w="8286750" h="1316355">
                  <a:moveTo>
                    <a:pt x="8246745" y="40004"/>
                  </a:moveTo>
                  <a:lnTo>
                    <a:pt x="8229600" y="40004"/>
                  </a:lnTo>
                  <a:lnTo>
                    <a:pt x="8229600" y="1275968"/>
                  </a:lnTo>
                  <a:lnTo>
                    <a:pt x="8246745" y="1275968"/>
                  </a:lnTo>
                  <a:lnTo>
                    <a:pt x="8246745" y="1258823"/>
                  </a:lnTo>
                  <a:lnTo>
                    <a:pt x="8263889" y="1258823"/>
                  </a:lnTo>
                  <a:lnTo>
                    <a:pt x="8263889" y="57149"/>
                  </a:lnTo>
                  <a:lnTo>
                    <a:pt x="8246745" y="57149"/>
                  </a:lnTo>
                  <a:lnTo>
                    <a:pt x="8246745" y="40004"/>
                  </a:lnTo>
                  <a:close/>
                </a:path>
                <a:path w="8286750" h="1316355">
                  <a:moveTo>
                    <a:pt x="8263889" y="1258823"/>
                  </a:moveTo>
                  <a:lnTo>
                    <a:pt x="8246745" y="1258823"/>
                  </a:lnTo>
                  <a:lnTo>
                    <a:pt x="8246745" y="1275968"/>
                  </a:lnTo>
                  <a:lnTo>
                    <a:pt x="8263889" y="1275968"/>
                  </a:lnTo>
                  <a:lnTo>
                    <a:pt x="8263889" y="1258823"/>
                  </a:lnTo>
                  <a:close/>
                </a:path>
                <a:path w="8286750" h="1316355">
                  <a:moveTo>
                    <a:pt x="57149" y="40004"/>
                  </a:moveTo>
                  <a:lnTo>
                    <a:pt x="40004" y="40004"/>
                  </a:lnTo>
                  <a:lnTo>
                    <a:pt x="40004" y="57149"/>
                  </a:lnTo>
                  <a:lnTo>
                    <a:pt x="57149" y="57149"/>
                  </a:lnTo>
                  <a:lnTo>
                    <a:pt x="57149" y="40004"/>
                  </a:lnTo>
                  <a:close/>
                </a:path>
                <a:path w="8286750" h="1316355">
                  <a:moveTo>
                    <a:pt x="8229600" y="40004"/>
                  </a:moveTo>
                  <a:lnTo>
                    <a:pt x="57149" y="40004"/>
                  </a:lnTo>
                  <a:lnTo>
                    <a:pt x="57149" y="57149"/>
                  </a:lnTo>
                  <a:lnTo>
                    <a:pt x="8229600" y="57149"/>
                  </a:lnTo>
                  <a:lnTo>
                    <a:pt x="8229600" y="40004"/>
                  </a:lnTo>
                  <a:close/>
                </a:path>
                <a:path w="8286750" h="1316355">
                  <a:moveTo>
                    <a:pt x="8263889" y="40004"/>
                  </a:moveTo>
                  <a:lnTo>
                    <a:pt x="8246745" y="40004"/>
                  </a:lnTo>
                  <a:lnTo>
                    <a:pt x="8246745" y="57149"/>
                  </a:lnTo>
                  <a:lnTo>
                    <a:pt x="8263889" y="57149"/>
                  </a:lnTo>
                  <a:lnTo>
                    <a:pt x="8263889" y="40004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33811C0-A6B0-4D56-BD49-2BA7A433ED96}"/>
              </a:ext>
            </a:extLst>
          </p:cNvPr>
          <p:cNvSpPr txBox="1"/>
          <p:nvPr/>
        </p:nvSpPr>
        <p:spPr>
          <a:xfrm>
            <a:off x="1943100" y="795405"/>
            <a:ext cx="5257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800" b="1" dirty="0">
                <a:latin typeface="Garamond" panose="02020404030301010803" pitchFamily="18" charset="0"/>
              </a:rPr>
              <a:t>OPŠTA PRAVILA PONAŠANJA U  </a:t>
            </a:r>
            <a:r>
              <a:rPr lang="sr-Latn-RS" sz="2800" b="1" dirty="0" smtClean="0">
                <a:latin typeface="Garamond" panose="02020404030301010803" pitchFamily="18" charset="0"/>
              </a:rPr>
              <a:t>LABORATORIJI</a:t>
            </a:r>
            <a:endParaRPr lang="sr-Latn-RS" sz="2800" b="1" dirty="0">
              <a:latin typeface="Garamond" panose="02020404030301010803" pitchFamily="18" charset="0"/>
            </a:endParaRPr>
          </a:p>
        </p:txBody>
      </p:sp>
      <p:sp>
        <p:nvSpPr>
          <p:cNvPr id="9" name="AutoShape 10" descr="Laboratorij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 descr="Srbija dobila najsavremeniju laboratoriju za kontrolu kvaliteta avio-goriv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53" y="2054610"/>
            <a:ext cx="4548188" cy="303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object 2"/>
          <p:cNvGrpSpPr/>
          <p:nvPr/>
        </p:nvGrpSpPr>
        <p:grpSpPr>
          <a:xfrm>
            <a:off x="4747089" y="2180400"/>
            <a:ext cx="3950469" cy="3507990"/>
            <a:chOff x="451866" y="2475229"/>
            <a:chExt cx="8395970" cy="2776220"/>
          </a:xfrm>
        </p:grpSpPr>
        <p:sp>
          <p:nvSpPr>
            <p:cNvPr id="17" name="object 3"/>
            <p:cNvSpPr/>
            <p:nvPr/>
          </p:nvSpPr>
          <p:spPr>
            <a:xfrm>
              <a:off x="470916" y="2494787"/>
              <a:ext cx="8357870" cy="2737485"/>
            </a:xfrm>
            <a:custGeom>
              <a:avLst/>
              <a:gdLst/>
              <a:ahLst/>
              <a:cxnLst/>
              <a:rect l="l" t="t" r="r" b="b"/>
              <a:pathLst>
                <a:path w="8357870" h="2737485">
                  <a:moveTo>
                    <a:pt x="8357616" y="0"/>
                  </a:moveTo>
                  <a:lnTo>
                    <a:pt x="0" y="0"/>
                  </a:lnTo>
                  <a:lnTo>
                    <a:pt x="0" y="2737104"/>
                  </a:lnTo>
                  <a:lnTo>
                    <a:pt x="8357616" y="2737104"/>
                  </a:lnTo>
                  <a:lnTo>
                    <a:pt x="8357616" y="0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4"/>
            <p:cNvSpPr/>
            <p:nvPr/>
          </p:nvSpPr>
          <p:spPr>
            <a:xfrm>
              <a:off x="451866" y="2475229"/>
              <a:ext cx="8395970" cy="2776220"/>
            </a:xfrm>
            <a:custGeom>
              <a:avLst/>
              <a:gdLst/>
              <a:ahLst/>
              <a:cxnLst/>
              <a:rect l="l" t="t" r="r" b="b"/>
              <a:pathLst>
                <a:path w="8395970" h="2776220">
                  <a:moveTo>
                    <a:pt x="8370316" y="38608"/>
                  </a:moveTo>
                  <a:lnTo>
                    <a:pt x="8357616" y="38608"/>
                  </a:lnTo>
                  <a:lnTo>
                    <a:pt x="8357616" y="2737624"/>
                  </a:lnTo>
                  <a:lnTo>
                    <a:pt x="8370316" y="2737624"/>
                  </a:lnTo>
                  <a:lnTo>
                    <a:pt x="8370316" y="38608"/>
                  </a:lnTo>
                  <a:close/>
                </a:path>
                <a:path w="8395970" h="2776220">
                  <a:moveTo>
                    <a:pt x="8370316" y="25400"/>
                  </a:moveTo>
                  <a:lnTo>
                    <a:pt x="25400" y="25400"/>
                  </a:lnTo>
                  <a:lnTo>
                    <a:pt x="25400" y="38100"/>
                  </a:lnTo>
                  <a:lnTo>
                    <a:pt x="25400" y="2738120"/>
                  </a:lnTo>
                  <a:lnTo>
                    <a:pt x="25400" y="2750820"/>
                  </a:lnTo>
                  <a:lnTo>
                    <a:pt x="8370316" y="2750820"/>
                  </a:lnTo>
                  <a:lnTo>
                    <a:pt x="8370316" y="2738120"/>
                  </a:lnTo>
                  <a:lnTo>
                    <a:pt x="38100" y="2738120"/>
                  </a:lnTo>
                  <a:lnTo>
                    <a:pt x="38100" y="38100"/>
                  </a:lnTo>
                  <a:lnTo>
                    <a:pt x="8370316" y="38100"/>
                  </a:lnTo>
                  <a:lnTo>
                    <a:pt x="8370316" y="25400"/>
                  </a:lnTo>
                  <a:close/>
                </a:path>
                <a:path w="8395970" h="2776220">
                  <a:moveTo>
                    <a:pt x="8395716" y="0"/>
                  </a:moveTo>
                  <a:lnTo>
                    <a:pt x="8383016" y="0"/>
                  </a:lnTo>
                  <a:lnTo>
                    <a:pt x="8383016" y="12700"/>
                  </a:lnTo>
                  <a:lnTo>
                    <a:pt x="8383016" y="2763520"/>
                  </a:lnTo>
                  <a:lnTo>
                    <a:pt x="12700" y="2763520"/>
                  </a:lnTo>
                  <a:lnTo>
                    <a:pt x="12700" y="12700"/>
                  </a:lnTo>
                  <a:lnTo>
                    <a:pt x="19050" y="12700"/>
                  </a:lnTo>
                  <a:lnTo>
                    <a:pt x="8383016" y="12700"/>
                  </a:lnTo>
                  <a:lnTo>
                    <a:pt x="8383016" y="0"/>
                  </a:lnTo>
                  <a:lnTo>
                    <a:pt x="19050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2763520"/>
                  </a:lnTo>
                  <a:lnTo>
                    <a:pt x="0" y="2776220"/>
                  </a:lnTo>
                  <a:lnTo>
                    <a:pt x="8395716" y="2776220"/>
                  </a:lnTo>
                  <a:lnTo>
                    <a:pt x="8395716" y="2763520"/>
                  </a:lnTo>
                  <a:lnTo>
                    <a:pt x="8395716" y="12700"/>
                  </a:lnTo>
                  <a:lnTo>
                    <a:pt x="8395716" y="0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5"/>
          <p:cNvSpPr txBox="1"/>
          <p:nvPr/>
        </p:nvSpPr>
        <p:spPr>
          <a:xfrm>
            <a:off x="4991941" y="2429147"/>
            <a:ext cx="3504090" cy="29681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5"/>
              </a:spcBef>
            </a:pPr>
            <a:r>
              <a:rPr sz="2400" spc="-1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sz="2400" spc="1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vreme</a:t>
            </a:r>
            <a:r>
              <a:rPr sz="2400" spc="-3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rada</a:t>
            </a:r>
            <a:r>
              <a:rPr sz="2400" spc="-1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2400" spc="-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laboratoriji</a:t>
            </a:r>
            <a:r>
              <a:rPr sz="2400" spc="-5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2400" spc="-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tokom</a:t>
            </a:r>
            <a:r>
              <a:rPr sz="2400" spc="-7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praktične</a:t>
            </a:r>
            <a:r>
              <a:rPr sz="2400" spc="-1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nastave </a:t>
            </a:r>
            <a:r>
              <a:rPr sz="2400" spc="-62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1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prozori </a:t>
            </a:r>
            <a:r>
              <a:rPr sz="2400" b="1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sz="2400" b="1" spc="-2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vrata </a:t>
            </a:r>
            <a:r>
              <a:rPr sz="2400" b="1" spc="-1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laboratorije moraju </a:t>
            </a:r>
            <a:r>
              <a:rPr sz="2400" b="1" spc="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biti </a:t>
            </a:r>
            <a:r>
              <a:rPr sz="2400" b="1" spc="-1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zatvoreni</a:t>
            </a:r>
            <a:r>
              <a:rPr sz="2400" spc="-1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2400" spc="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se </a:t>
            </a:r>
            <a:r>
              <a:rPr sz="2400" spc="-62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sz="2400" spc="-1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što većoj </a:t>
            </a:r>
            <a:r>
              <a:rPr sz="240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meri </a:t>
            </a:r>
            <a:r>
              <a:rPr sz="2400" spc="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izbegne </a:t>
            </a:r>
            <a:r>
              <a:rPr sz="2400" spc="-10" dirty="0" err="1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kontaminacija</a:t>
            </a:r>
            <a:r>
              <a:rPr sz="2400" spc="-1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 err="1" smtClean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strujanjem</a:t>
            </a:r>
            <a:r>
              <a:rPr sz="2400" spc="5" dirty="0" smtClean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 err="1" smtClean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vazduha</a:t>
            </a:r>
            <a:r>
              <a:rPr lang="sr-Latn-RS" sz="2400" spc="-10" dirty="0" smtClean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18159"/>
            <a:ext cx="9144000" cy="5934455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3074018" y="1201136"/>
            <a:ext cx="3931285" cy="4616450"/>
          </a:xfrm>
          <a:custGeom>
            <a:avLst/>
            <a:gdLst/>
            <a:ahLst/>
            <a:cxnLst/>
            <a:rect l="l" t="t" r="r" b="b"/>
            <a:pathLst>
              <a:path w="3931284" h="4616450">
                <a:moveTo>
                  <a:pt x="3930916" y="0"/>
                </a:moveTo>
                <a:lnTo>
                  <a:pt x="3258197" y="0"/>
                </a:lnTo>
                <a:lnTo>
                  <a:pt x="1987156" y="1875548"/>
                </a:lnTo>
                <a:lnTo>
                  <a:pt x="744029" y="0"/>
                </a:lnTo>
                <a:lnTo>
                  <a:pt x="37198" y="0"/>
                </a:lnTo>
                <a:lnTo>
                  <a:pt x="1608950" y="2309571"/>
                </a:lnTo>
                <a:lnTo>
                  <a:pt x="0" y="4616030"/>
                </a:lnTo>
                <a:lnTo>
                  <a:pt x="669620" y="4616030"/>
                </a:lnTo>
                <a:lnTo>
                  <a:pt x="1959254" y="2715679"/>
                </a:lnTo>
                <a:lnTo>
                  <a:pt x="3217900" y="4616030"/>
                </a:lnTo>
                <a:lnTo>
                  <a:pt x="3927817" y="4616030"/>
                </a:lnTo>
                <a:lnTo>
                  <a:pt x="2337473" y="2281669"/>
                </a:lnTo>
                <a:lnTo>
                  <a:pt x="393091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75607" y="2652138"/>
            <a:ext cx="7977465" cy="2133600"/>
            <a:chOff x="482345" y="2054860"/>
            <a:chExt cx="8502650" cy="2907030"/>
          </a:xfrm>
        </p:grpSpPr>
        <p:sp>
          <p:nvSpPr>
            <p:cNvPr id="3" name="object 3"/>
            <p:cNvSpPr/>
            <p:nvPr/>
          </p:nvSpPr>
          <p:spPr>
            <a:xfrm>
              <a:off x="501395" y="2074164"/>
              <a:ext cx="8464550" cy="2868295"/>
            </a:xfrm>
            <a:custGeom>
              <a:avLst/>
              <a:gdLst/>
              <a:ahLst/>
              <a:cxnLst/>
              <a:rect l="l" t="t" r="r" b="b"/>
              <a:pathLst>
                <a:path w="8464550" h="2868295">
                  <a:moveTo>
                    <a:pt x="8464296" y="0"/>
                  </a:moveTo>
                  <a:lnTo>
                    <a:pt x="0" y="0"/>
                  </a:lnTo>
                  <a:lnTo>
                    <a:pt x="0" y="2868168"/>
                  </a:lnTo>
                  <a:lnTo>
                    <a:pt x="8464296" y="2868168"/>
                  </a:lnTo>
                  <a:lnTo>
                    <a:pt x="8464296" y="0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82346" y="2054859"/>
              <a:ext cx="8502650" cy="2907030"/>
            </a:xfrm>
            <a:custGeom>
              <a:avLst/>
              <a:gdLst/>
              <a:ahLst/>
              <a:cxnLst/>
              <a:rect l="l" t="t" r="r" b="b"/>
              <a:pathLst>
                <a:path w="8502650" h="2907029">
                  <a:moveTo>
                    <a:pt x="8476996" y="38354"/>
                  </a:moveTo>
                  <a:lnTo>
                    <a:pt x="8464296" y="38354"/>
                  </a:lnTo>
                  <a:lnTo>
                    <a:pt x="8464296" y="2868422"/>
                  </a:lnTo>
                  <a:lnTo>
                    <a:pt x="8476996" y="2868422"/>
                  </a:lnTo>
                  <a:lnTo>
                    <a:pt x="8476996" y="38354"/>
                  </a:lnTo>
                  <a:close/>
                </a:path>
                <a:path w="8502650" h="2907029">
                  <a:moveTo>
                    <a:pt x="8476996" y="25400"/>
                  </a:moveTo>
                  <a:lnTo>
                    <a:pt x="25400" y="25400"/>
                  </a:lnTo>
                  <a:lnTo>
                    <a:pt x="25400" y="38100"/>
                  </a:lnTo>
                  <a:lnTo>
                    <a:pt x="25400" y="2868930"/>
                  </a:lnTo>
                  <a:lnTo>
                    <a:pt x="25400" y="2881630"/>
                  </a:lnTo>
                  <a:lnTo>
                    <a:pt x="8476996" y="2881630"/>
                  </a:lnTo>
                  <a:lnTo>
                    <a:pt x="8476996" y="2868930"/>
                  </a:lnTo>
                  <a:lnTo>
                    <a:pt x="38100" y="2868930"/>
                  </a:lnTo>
                  <a:lnTo>
                    <a:pt x="38100" y="38100"/>
                  </a:lnTo>
                  <a:lnTo>
                    <a:pt x="8476996" y="38100"/>
                  </a:lnTo>
                  <a:lnTo>
                    <a:pt x="8476996" y="25400"/>
                  </a:lnTo>
                  <a:close/>
                </a:path>
                <a:path w="8502650" h="2907029">
                  <a:moveTo>
                    <a:pt x="8502396" y="0"/>
                  </a:moveTo>
                  <a:lnTo>
                    <a:pt x="8489696" y="0"/>
                  </a:lnTo>
                  <a:lnTo>
                    <a:pt x="8489696" y="12700"/>
                  </a:lnTo>
                  <a:lnTo>
                    <a:pt x="8489696" y="2894330"/>
                  </a:lnTo>
                  <a:lnTo>
                    <a:pt x="12700" y="2894330"/>
                  </a:lnTo>
                  <a:lnTo>
                    <a:pt x="12700" y="12700"/>
                  </a:lnTo>
                  <a:lnTo>
                    <a:pt x="19050" y="12700"/>
                  </a:lnTo>
                  <a:lnTo>
                    <a:pt x="8489696" y="12700"/>
                  </a:lnTo>
                  <a:lnTo>
                    <a:pt x="8489696" y="0"/>
                  </a:lnTo>
                  <a:lnTo>
                    <a:pt x="19050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2894330"/>
                  </a:lnTo>
                  <a:lnTo>
                    <a:pt x="0" y="2907030"/>
                  </a:lnTo>
                  <a:lnTo>
                    <a:pt x="8502396" y="2907030"/>
                  </a:lnTo>
                  <a:lnTo>
                    <a:pt x="8502396" y="2894330"/>
                  </a:lnTo>
                  <a:lnTo>
                    <a:pt x="8502396" y="12700"/>
                  </a:lnTo>
                  <a:lnTo>
                    <a:pt x="8502396" y="0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554440" y="2788876"/>
            <a:ext cx="6019800" cy="18601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-3175" algn="ctr">
              <a:lnSpc>
                <a:spcPct val="100000"/>
              </a:lnSpc>
              <a:spcBef>
                <a:spcPts val="105"/>
              </a:spcBef>
            </a:pPr>
            <a:r>
              <a:rPr lang="sr-Latn-RS" sz="2400" spc="-10" dirty="0" smtClean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spc="-10" dirty="0" err="1" smtClean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trogo</a:t>
            </a:r>
            <a:r>
              <a:rPr lang="en-US" sz="2400" spc="-50" dirty="0" smtClean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5" dirty="0" err="1" smtClean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izbegavati</a:t>
            </a:r>
            <a:r>
              <a:rPr lang="sr-Latn-RS" sz="2400" spc="-15" dirty="0" smtClean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sz="2400" dirty="0" err="1" smtClean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epotrebno</a:t>
            </a:r>
            <a:r>
              <a:rPr sz="2400" dirty="0" smtClean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prolaženje </a:t>
            </a:r>
            <a:r>
              <a:rPr sz="2400" spc="-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laboratorijom, izlaženje </a:t>
            </a:r>
            <a:r>
              <a:rPr sz="2400" dirty="0" err="1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240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 err="1" smtClean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ponovno</a:t>
            </a:r>
            <a:r>
              <a:rPr sz="2400" spc="-75" dirty="0" smtClean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 err="1" smtClean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ulaženje</a:t>
            </a:r>
            <a:r>
              <a:rPr sz="2400" spc="-15" dirty="0" smtClean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sz="2400" spc="-30" dirty="0" smtClean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jer</a:t>
            </a:r>
            <a:r>
              <a:rPr sz="2400" spc="-1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sz="2400" spc="1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sz="240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 err="1" smtClean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podiž</a:t>
            </a:r>
            <a:r>
              <a:rPr lang="sr-Latn-RS" sz="2400" dirty="0" smtClean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prašina </a:t>
            </a:r>
            <a:r>
              <a:rPr sz="2400" dirty="0" smtClean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sr-Latn-RS" sz="2400" dirty="0" smtClean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400" spc="-5" dirty="0" smtClean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poda,</a:t>
            </a:r>
            <a:r>
              <a:rPr sz="2400" spc="-3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odeće</a:t>
            </a:r>
            <a:r>
              <a:rPr sz="2400" spc="-1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drugih</a:t>
            </a:r>
            <a:r>
              <a:rPr sz="2400" spc="-3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površina</a:t>
            </a:r>
            <a:r>
              <a:rPr sz="2400" spc="-5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sz="2400" spc="-1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vazduh,</a:t>
            </a:r>
            <a:r>
              <a:rPr sz="2400" spc="-6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 err="1" smtClean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što</a:t>
            </a:r>
            <a:r>
              <a:rPr lang="sr-Latn-RS" sz="2400" spc="-10" dirty="0" smtClean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povećava mogućnost</a:t>
            </a:r>
            <a:r>
              <a:rPr sz="2400" spc="-10" dirty="0" smtClean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kontaminacije.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object 3">
            <a:extLst>
              <a:ext uri="{FF2B5EF4-FFF2-40B4-BE49-F238E27FC236}">
                <a16:creationId xmlns:a16="http://schemas.microsoft.com/office/drawing/2014/main" xmlns="" id="{AC6ABF4A-96AE-4F78-9059-1D71CA079B28}"/>
              </a:ext>
            </a:extLst>
          </p:cNvPr>
          <p:cNvGrpSpPr/>
          <p:nvPr/>
        </p:nvGrpSpPr>
        <p:grpSpPr>
          <a:xfrm>
            <a:off x="428625" y="609600"/>
            <a:ext cx="8286750" cy="1316355"/>
            <a:chOff x="401573" y="1041592"/>
            <a:chExt cx="8286750" cy="1316355"/>
          </a:xfrm>
        </p:grpSpPr>
        <p:sp>
          <p:nvSpPr>
            <p:cNvPr id="13" name="object 4">
              <a:extLst>
                <a:ext uri="{FF2B5EF4-FFF2-40B4-BE49-F238E27FC236}">
                  <a16:creationId xmlns:a16="http://schemas.microsoft.com/office/drawing/2014/main" xmlns="" id="{2E9B7761-5C6D-4578-8F4F-05929CA35A08}"/>
                </a:ext>
              </a:extLst>
            </p:cNvPr>
            <p:cNvSpPr/>
            <p:nvPr/>
          </p:nvSpPr>
          <p:spPr>
            <a:xfrm>
              <a:off x="430148" y="1098742"/>
              <a:ext cx="8229600" cy="1259205"/>
            </a:xfrm>
            <a:custGeom>
              <a:avLst/>
              <a:gdLst/>
              <a:ahLst/>
              <a:cxnLst/>
              <a:rect l="l" t="t" r="r" b="b"/>
              <a:pathLst>
                <a:path w="8229600" h="1259205">
                  <a:moveTo>
                    <a:pt x="8229600" y="0"/>
                  </a:moveTo>
                  <a:lnTo>
                    <a:pt x="0" y="0"/>
                  </a:lnTo>
                  <a:lnTo>
                    <a:pt x="0" y="1258824"/>
                  </a:lnTo>
                  <a:lnTo>
                    <a:pt x="8229600" y="1258824"/>
                  </a:lnTo>
                  <a:lnTo>
                    <a:pt x="8229600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 dirty="0"/>
            </a:p>
          </p:txBody>
        </p:sp>
        <p:sp>
          <p:nvSpPr>
            <p:cNvPr id="14" name="object 5">
              <a:extLst>
                <a:ext uri="{FF2B5EF4-FFF2-40B4-BE49-F238E27FC236}">
                  <a16:creationId xmlns:a16="http://schemas.microsoft.com/office/drawing/2014/main" xmlns="" id="{9EE14322-8732-4073-9EAC-834E32A15700}"/>
                </a:ext>
              </a:extLst>
            </p:cNvPr>
            <p:cNvSpPr/>
            <p:nvPr/>
          </p:nvSpPr>
          <p:spPr>
            <a:xfrm>
              <a:off x="401573" y="1041592"/>
              <a:ext cx="8286750" cy="1316355"/>
            </a:xfrm>
            <a:custGeom>
              <a:avLst/>
              <a:gdLst/>
              <a:ahLst/>
              <a:cxnLst/>
              <a:rect l="l" t="t" r="r" b="b"/>
              <a:pathLst>
                <a:path w="8286750" h="1316355">
                  <a:moveTo>
                    <a:pt x="28574" y="0"/>
                  </a:moveTo>
                  <a:lnTo>
                    <a:pt x="20993" y="0"/>
                  </a:lnTo>
                  <a:lnTo>
                    <a:pt x="13728" y="3009"/>
                  </a:lnTo>
                  <a:lnTo>
                    <a:pt x="3009" y="13728"/>
                  </a:lnTo>
                  <a:lnTo>
                    <a:pt x="0" y="20993"/>
                  </a:lnTo>
                  <a:lnTo>
                    <a:pt x="0" y="1294980"/>
                  </a:lnTo>
                  <a:lnTo>
                    <a:pt x="3009" y="1302245"/>
                  </a:lnTo>
                  <a:lnTo>
                    <a:pt x="13728" y="1312964"/>
                  </a:lnTo>
                  <a:lnTo>
                    <a:pt x="20993" y="1315973"/>
                  </a:lnTo>
                  <a:lnTo>
                    <a:pt x="8265756" y="1315973"/>
                  </a:lnTo>
                  <a:lnTo>
                    <a:pt x="8273021" y="1312964"/>
                  </a:lnTo>
                  <a:lnTo>
                    <a:pt x="8281441" y="1304543"/>
                  </a:lnTo>
                  <a:lnTo>
                    <a:pt x="24028" y="1304543"/>
                  </a:lnTo>
                  <a:lnTo>
                    <a:pt x="19672" y="1302740"/>
                  </a:lnTo>
                  <a:lnTo>
                    <a:pt x="13233" y="1296301"/>
                  </a:lnTo>
                  <a:lnTo>
                    <a:pt x="11429" y="1291945"/>
                  </a:lnTo>
                  <a:lnTo>
                    <a:pt x="11429" y="24028"/>
                  </a:lnTo>
                  <a:lnTo>
                    <a:pt x="13233" y="19672"/>
                  </a:lnTo>
                  <a:lnTo>
                    <a:pt x="19672" y="13233"/>
                  </a:lnTo>
                  <a:lnTo>
                    <a:pt x="24028" y="11429"/>
                  </a:lnTo>
                  <a:lnTo>
                    <a:pt x="28574" y="11429"/>
                  </a:lnTo>
                  <a:lnTo>
                    <a:pt x="28574" y="0"/>
                  </a:lnTo>
                  <a:close/>
                </a:path>
                <a:path w="8286750" h="1316355">
                  <a:moveTo>
                    <a:pt x="8265756" y="0"/>
                  </a:moveTo>
                  <a:lnTo>
                    <a:pt x="28574" y="0"/>
                  </a:lnTo>
                  <a:lnTo>
                    <a:pt x="28574" y="11429"/>
                  </a:lnTo>
                  <a:lnTo>
                    <a:pt x="8262721" y="11429"/>
                  </a:lnTo>
                  <a:lnTo>
                    <a:pt x="8267077" y="13233"/>
                  </a:lnTo>
                  <a:lnTo>
                    <a:pt x="8273516" y="19672"/>
                  </a:lnTo>
                  <a:lnTo>
                    <a:pt x="8275320" y="24028"/>
                  </a:lnTo>
                  <a:lnTo>
                    <a:pt x="8275320" y="1291945"/>
                  </a:lnTo>
                  <a:lnTo>
                    <a:pt x="8273516" y="1296301"/>
                  </a:lnTo>
                  <a:lnTo>
                    <a:pt x="8267077" y="1302740"/>
                  </a:lnTo>
                  <a:lnTo>
                    <a:pt x="8262721" y="1304543"/>
                  </a:lnTo>
                  <a:lnTo>
                    <a:pt x="8281441" y="1304543"/>
                  </a:lnTo>
                  <a:lnTo>
                    <a:pt x="8283740" y="1302245"/>
                  </a:lnTo>
                  <a:lnTo>
                    <a:pt x="8286750" y="1294980"/>
                  </a:lnTo>
                  <a:lnTo>
                    <a:pt x="8286750" y="20993"/>
                  </a:lnTo>
                  <a:lnTo>
                    <a:pt x="8283740" y="13728"/>
                  </a:lnTo>
                  <a:lnTo>
                    <a:pt x="8273021" y="3009"/>
                  </a:lnTo>
                  <a:lnTo>
                    <a:pt x="8265756" y="0"/>
                  </a:lnTo>
                  <a:close/>
                </a:path>
                <a:path w="8286750" h="1316355">
                  <a:moveTo>
                    <a:pt x="8251253" y="22859"/>
                  </a:moveTo>
                  <a:lnTo>
                    <a:pt x="35483" y="22859"/>
                  </a:lnTo>
                  <a:lnTo>
                    <a:pt x="31076" y="24688"/>
                  </a:lnTo>
                  <a:lnTo>
                    <a:pt x="24688" y="31076"/>
                  </a:lnTo>
                  <a:lnTo>
                    <a:pt x="22865" y="35483"/>
                  </a:lnTo>
                  <a:lnTo>
                    <a:pt x="22859" y="1280490"/>
                  </a:lnTo>
                  <a:lnTo>
                    <a:pt x="24688" y="1284897"/>
                  </a:lnTo>
                  <a:lnTo>
                    <a:pt x="31076" y="1291285"/>
                  </a:lnTo>
                  <a:lnTo>
                    <a:pt x="35496" y="1293113"/>
                  </a:lnTo>
                  <a:lnTo>
                    <a:pt x="8251253" y="1293113"/>
                  </a:lnTo>
                  <a:lnTo>
                    <a:pt x="8255673" y="1291285"/>
                  </a:lnTo>
                  <a:lnTo>
                    <a:pt x="8262061" y="1284897"/>
                  </a:lnTo>
                  <a:lnTo>
                    <a:pt x="8263889" y="1280490"/>
                  </a:lnTo>
                  <a:lnTo>
                    <a:pt x="8263889" y="1275968"/>
                  </a:lnTo>
                  <a:lnTo>
                    <a:pt x="40004" y="1275968"/>
                  </a:lnTo>
                  <a:lnTo>
                    <a:pt x="40004" y="1258823"/>
                  </a:lnTo>
                  <a:lnTo>
                    <a:pt x="57149" y="1258823"/>
                  </a:lnTo>
                  <a:lnTo>
                    <a:pt x="57149" y="57149"/>
                  </a:lnTo>
                  <a:lnTo>
                    <a:pt x="40004" y="57149"/>
                  </a:lnTo>
                  <a:lnTo>
                    <a:pt x="40004" y="40004"/>
                  </a:lnTo>
                  <a:lnTo>
                    <a:pt x="8263889" y="40004"/>
                  </a:lnTo>
                  <a:lnTo>
                    <a:pt x="8263889" y="35483"/>
                  </a:lnTo>
                  <a:lnTo>
                    <a:pt x="8262061" y="31076"/>
                  </a:lnTo>
                  <a:lnTo>
                    <a:pt x="8255673" y="24688"/>
                  </a:lnTo>
                  <a:lnTo>
                    <a:pt x="8251253" y="22859"/>
                  </a:lnTo>
                  <a:close/>
                </a:path>
                <a:path w="8286750" h="1316355">
                  <a:moveTo>
                    <a:pt x="57149" y="1258823"/>
                  </a:moveTo>
                  <a:lnTo>
                    <a:pt x="40004" y="1258823"/>
                  </a:lnTo>
                  <a:lnTo>
                    <a:pt x="40004" y="1275968"/>
                  </a:lnTo>
                  <a:lnTo>
                    <a:pt x="57149" y="1275968"/>
                  </a:lnTo>
                  <a:lnTo>
                    <a:pt x="57149" y="1258823"/>
                  </a:lnTo>
                  <a:close/>
                </a:path>
                <a:path w="8286750" h="1316355">
                  <a:moveTo>
                    <a:pt x="8229600" y="1258823"/>
                  </a:moveTo>
                  <a:lnTo>
                    <a:pt x="57149" y="1258823"/>
                  </a:lnTo>
                  <a:lnTo>
                    <a:pt x="57149" y="1275968"/>
                  </a:lnTo>
                  <a:lnTo>
                    <a:pt x="8229600" y="1275968"/>
                  </a:lnTo>
                  <a:lnTo>
                    <a:pt x="8229600" y="1258823"/>
                  </a:lnTo>
                  <a:close/>
                </a:path>
                <a:path w="8286750" h="1316355">
                  <a:moveTo>
                    <a:pt x="8246745" y="40004"/>
                  </a:moveTo>
                  <a:lnTo>
                    <a:pt x="8229600" y="40004"/>
                  </a:lnTo>
                  <a:lnTo>
                    <a:pt x="8229600" y="1275968"/>
                  </a:lnTo>
                  <a:lnTo>
                    <a:pt x="8246745" y="1275968"/>
                  </a:lnTo>
                  <a:lnTo>
                    <a:pt x="8246745" y="1258823"/>
                  </a:lnTo>
                  <a:lnTo>
                    <a:pt x="8263889" y="1258823"/>
                  </a:lnTo>
                  <a:lnTo>
                    <a:pt x="8263889" y="57149"/>
                  </a:lnTo>
                  <a:lnTo>
                    <a:pt x="8246745" y="57149"/>
                  </a:lnTo>
                  <a:lnTo>
                    <a:pt x="8246745" y="40004"/>
                  </a:lnTo>
                  <a:close/>
                </a:path>
                <a:path w="8286750" h="1316355">
                  <a:moveTo>
                    <a:pt x="8263889" y="1258823"/>
                  </a:moveTo>
                  <a:lnTo>
                    <a:pt x="8246745" y="1258823"/>
                  </a:lnTo>
                  <a:lnTo>
                    <a:pt x="8246745" y="1275968"/>
                  </a:lnTo>
                  <a:lnTo>
                    <a:pt x="8263889" y="1275968"/>
                  </a:lnTo>
                  <a:lnTo>
                    <a:pt x="8263889" y="1258823"/>
                  </a:lnTo>
                  <a:close/>
                </a:path>
                <a:path w="8286750" h="1316355">
                  <a:moveTo>
                    <a:pt x="57149" y="40004"/>
                  </a:moveTo>
                  <a:lnTo>
                    <a:pt x="40004" y="40004"/>
                  </a:lnTo>
                  <a:lnTo>
                    <a:pt x="40004" y="57149"/>
                  </a:lnTo>
                  <a:lnTo>
                    <a:pt x="57149" y="57149"/>
                  </a:lnTo>
                  <a:lnTo>
                    <a:pt x="57149" y="40004"/>
                  </a:lnTo>
                  <a:close/>
                </a:path>
                <a:path w="8286750" h="1316355">
                  <a:moveTo>
                    <a:pt x="8229600" y="40004"/>
                  </a:moveTo>
                  <a:lnTo>
                    <a:pt x="57149" y="40004"/>
                  </a:lnTo>
                  <a:lnTo>
                    <a:pt x="57149" y="57149"/>
                  </a:lnTo>
                  <a:lnTo>
                    <a:pt x="8229600" y="57149"/>
                  </a:lnTo>
                  <a:lnTo>
                    <a:pt x="8229600" y="40004"/>
                  </a:lnTo>
                  <a:close/>
                </a:path>
                <a:path w="8286750" h="1316355">
                  <a:moveTo>
                    <a:pt x="8263889" y="40004"/>
                  </a:moveTo>
                  <a:lnTo>
                    <a:pt x="8246745" y="40004"/>
                  </a:lnTo>
                  <a:lnTo>
                    <a:pt x="8246745" y="57149"/>
                  </a:lnTo>
                  <a:lnTo>
                    <a:pt x="8263889" y="57149"/>
                  </a:lnTo>
                  <a:lnTo>
                    <a:pt x="8263889" y="40004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1B6786C-DEC3-4030-9240-CDEF3E0943AC}"/>
              </a:ext>
            </a:extLst>
          </p:cNvPr>
          <p:cNvSpPr txBox="1"/>
          <p:nvPr/>
        </p:nvSpPr>
        <p:spPr>
          <a:xfrm>
            <a:off x="1943100" y="746474"/>
            <a:ext cx="5257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800" b="1" dirty="0">
                <a:latin typeface="Garamond" panose="02020404030301010803" pitchFamily="18" charset="0"/>
              </a:rPr>
              <a:t>OPŠTA PRAVILA PONAŠANJA U  LABORATORIJI</a:t>
            </a:r>
          </a:p>
          <a:p>
            <a:pPr algn="ctr"/>
            <a:endParaRPr lang="sr-Latn-RS" sz="2800" b="1" dirty="0">
              <a:latin typeface="Garamond" panose="020204040303010108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DB56AEB-BE69-4375-93A0-2FEEEDDBC7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256" y="372538"/>
            <a:ext cx="6421488" cy="6112923"/>
          </a:xfrm>
          <a:prstGeom prst="rect">
            <a:avLst/>
          </a:prstGeom>
        </p:spPr>
      </p:pic>
      <p:pic>
        <p:nvPicPr>
          <p:cNvPr id="6" name="object 4">
            <a:extLst>
              <a:ext uri="{FF2B5EF4-FFF2-40B4-BE49-F238E27FC236}">
                <a16:creationId xmlns:a16="http://schemas.microsoft.com/office/drawing/2014/main" xmlns="" id="{8F3DEAB4-A418-40D4-9D0D-449FE24CC9C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84119" y="1341120"/>
            <a:ext cx="3809999" cy="390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67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0405D31-8FFD-4BC1-BD50-5004E2AB29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534400" cy="6400800"/>
          </a:xfrm>
          <a:prstGeom prst="rect">
            <a:avLst/>
          </a:prstGeom>
        </p:spPr>
      </p:pic>
      <p:sp>
        <p:nvSpPr>
          <p:cNvPr id="6" name="object 4">
            <a:extLst>
              <a:ext uri="{FF2B5EF4-FFF2-40B4-BE49-F238E27FC236}">
                <a16:creationId xmlns:a16="http://schemas.microsoft.com/office/drawing/2014/main" xmlns="" id="{D6FF5CF0-CD91-45A9-AC3C-AD52CA67CAB1}"/>
              </a:ext>
            </a:extLst>
          </p:cNvPr>
          <p:cNvSpPr/>
          <p:nvPr/>
        </p:nvSpPr>
        <p:spPr>
          <a:xfrm>
            <a:off x="2497755" y="1201136"/>
            <a:ext cx="3931285" cy="4616450"/>
          </a:xfrm>
          <a:custGeom>
            <a:avLst/>
            <a:gdLst/>
            <a:ahLst/>
            <a:cxnLst/>
            <a:rect l="l" t="t" r="r" b="b"/>
            <a:pathLst>
              <a:path w="3931285" h="4616450">
                <a:moveTo>
                  <a:pt x="3930916" y="0"/>
                </a:moveTo>
                <a:lnTo>
                  <a:pt x="3258197" y="0"/>
                </a:lnTo>
                <a:lnTo>
                  <a:pt x="1987156" y="1875548"/>
                </a:lnTo>
                <a:lnTo>
                  <a:pt x="744029" y="0"/>
                </a:lnTo>
                <a:lnTo>
                  <a:pt x="37198" y="0"/>
                </a:lnTo>
                <a:lnTo>
                  <a:pt x="1608950" y="2309571"/>
                </a:lnTo>
                <a:lnTo>
                  <a:pt x="0" y="4616030"/>
                </a:lnTo>
                <a:lnTo>
                  <a:pt x="669620" y="4616030"/>
                </a:lnTo>
                <a:lnTo>
                  <a:pt x="1959254" y="2715679"/>
                </a:lnTo>
                <a:lnTo>
                  <a:pt x="3217900" y="4616030"/>
                </a:lnTo>
                <a:lnTo>
                  <a:pt x="3927817" y="4616030"/>
                </a:lnTo>
                <a:lnTo>
                  <a:pt x="2337473" y="2281669"/>
                </a:lnTo>
                <a:lnTo>
                  <a:pt x="393091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53359" y="1947707"/>
            <a:ext cx="7894432" cy="67839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0" tIns="1270" rIns="0" bIns="0" rtlCol="0">
            <a:spAutoFit/>
          </a:bodyPr>
          <a:lstStyle/>
          <a:p>
            <a:pPr marL="396875">
              <a:lnSpc>
                <a:spcPct val="100000"/>
              </a:lnSpc>
            </a:pPr>
            <a:endParaRPr lang="sr-Latn-RS" sz="1000" spc="-5" dirty="0" smtClean="0">
              <a:solidFill>
                <a:srgbClr val="1D29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6875">
              <a:lnSpc>
                <a:spcPct val="100000"/>
              </a:lnSpc>
            </a:pPr>
            <a:r>
              <a:rPr sz="2400" spc="-5" dirty="0" err="1" smtClean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Zabranjeno</a:t>
            </a:r>
            <a:r>
              <a:rPr sz="2400" spc="-55" dirty="0" smtClean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</a:t>
            </a:r>
            <a:r>
              <a:rPr sz="2400" spc="-1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sedenje</a:t>
            </a:r>
            <a:r>
              <a:rPr sz="2400" spc="-5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sz="240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 err="1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laboratorijskim</a:t>
            </a:r>
            <a:r>
              <a:rPr sz="2400" spc="-3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 err="1" smtClean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stolovima</a:t>
            </a:r>
            <a:endParaRPr lang="sr-Latn-RS" sz="2400" spc="-10" dirty="0" smtClean="0">
              <a:solidFill>
                <a:srgbClr val="1D29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6875">
              <a:lnSpc>
                <a:spcPct val="100000"/>
              </a:lnSpc>
            </a:pP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object 3">
            <a:extLst>
              <a:ext uri="{FF2B5EF4-FFF2-40B4-BE49-F238E27FC236}">
                <a16:creationId xmlns:a16="http://schemas.microsoft.com/office/drawing/2014/main" xmlns="" id="{AFBDD21F-4A38-4088-A35C-15BA4BD2F5CF}"/>
              </a:ext>
            </a:extLst>
          </p:cNvPr>
          <p:cNvGrpSpPr/>
          <p:nvPr/>
        </p:nvGrpSpPr>
        <p:grpSpPr>
          <a:xfrm>
            <a:off x="457200" y="412542"/>
            <a:ext cx="8286750" cy="1316355"/>
            <a:chOff x="401573" y="1041592"/>
            <a:chExt cx="8286750" cy="1316355"/>
          </a:xfrm>
        </p:grpSpPr>
        <p:sp>
          <p:nvSpPr>
            <p:cNvPr id="8" name="object 4">
              <a:extLst>
                <a:ext uri="{FF2B5EF4-FFF2-40B4-BE49-F238E27FC236}">
                  <a16:creationId xmlns:a16="http://schemas.microsoft.com/office/drawing/2014/main" xmlns="" id="{128EE1A3-181B-4D85-B5D5-35F78CF87C55}"/>
                </a:ext>
              </a:extLst>
            </p:cNvPr>
            <p:cNvSpPr/>
            <p:nvPr/>
          </p:nvSpPr>
          <p:spPr>
            <a:xfrm>
              <a:off x="430148" y="1098742"/>
              <a:ext cx="8229600" cy="1259205"/>
            </a:xfrm>
            <a:custGeom>
              <a:avLst/>
              <a:gdLst/>
              <a:ahLst/>
              <a:cxnLst/>
              <a:rect l="l" t="t" r="r" b="b"/>
              <a:pathLst>
                <a:path w="8229600" h="1259205">
                  <a:moveTo>
                    <a:pt x="8229600" y="0"/>
                  </a:moveTo>
                  <a:lnTo>
                    <a:pt x="0" y="0"/>
                  </a:lnTo>
                  <a:lnTo>
                    <a:pt x="0" y="1258824"/>
                  </a:lnTo>
                  <a:lnTo>
                    <a:pt x="8229600" y="1258824"/>
                  </a:lnTo>
                  <a:lnTo>
                    <a:pt x="8229600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 dirty="0"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xmlns="" id="{7814DE07-1A9A-40A7-A048-1C2F0E190732}"/>
                </a:ext>
              </a:extLst>
            </p:cNvPr>
            <p:cNvSpPr/>
            <p:nvPr/>
          </p:nvSpPr>
          <p:spPr>
            <a:xfrm>
              <a:off x="401573" y="1041592"/>
              <a:ext cx="8286750" cy="1316355"/>
            </a:xfrm>
            <a:custGeom>
              <a:avLst/>
              <a:gdLst/>
              <a:ahLst/>
              <a:cxnLst/>
              <a:rect l="l" t="t" r="r" b="b"/>
              <a:pathLst>
                <a:path w="8286750" h="1316355">
                  <a:moveTo>
                    <a:pt x="28574" y="0"/>
                  </a:moveTo>
                  <a:lnTo>
                    <a:pt x="20993" y="0"/>
                  </a:lnTo>
                  <a:lnTo>
                    <a:pt x="13728" y="3009"/>
                  </a:lnTo>
                  <a:lnTo>
                    <a:pt x="3009" y="13728"/>
                  </a:lnTo>
                  <a:lnTo>
                    <a:pt x="0" y="20993"/>
                  </a:lnTo>
                  <a:lnTo>
                    <a:pt x="0" y="1294980"/>
                  </a:lnTo>
                  <a:lnTo>
                    <a:pt x="3009" y="1302245"/>
                  </a:lnTo>
                  <a:lnTo>
                    <a:pt x="13728" y="1312964"/>
                  </a:lnTo>
                  <a:lnTo>
                    <a:pt x="20993" y="1315973"/>
                  </a:lnTo>
                  <a:lnTo>
                    <a:pt x="8265756" y="1315973"/>
                  </a:lnTo>
                  <a:lnTo>
                    <a:pt x="8273021" y="1312964"/>
                  </a:lnTo>
                  <a:lnTo>
                    <a:pt x="8281441" y="1304543"/>
                  </a:lnTo>
                  <a:lnTo>
                    <a:pt x="24028" y="1304543"/>
                  </a:lnTo>
                  <a:lnTo>
                    <a:pt x="19672" y="1302740"/>
                  </a:lnTo>
                  <a:lnTo>
                    <a:pt x="13233" y="1296301"/>
                  </a:lnTo>
                  <a:lnTo>
                    <a:pt x="11429" y="1291945"/>
                  </a:lnTo>
                  <a:lnTo>
                    <a:pt x="11429" y="24028"/>
                  </a:lnTo>
                  <a:lnTo>
                    <a:pt x="13233" y="19672"/>
                  </a:lnTo>
                  <a:lnTo>
                    <a:pt x="19672" y="13233"/>
                  </a:lnTo>
                  <a:lnTo>
                    <a:pt x="24028" y="11429"/>
                  </a:lnTo>
                  <a:lnTo>
                    <a:pt x="28574" y="11429"/>
                  </a:lnTo>
                  <a:lnTo>
                    <a:pt x="28574" y="0"/>
                  </a:lnTo>
                  <a:close/>
                </a:path>
                <a:path w="8286750" h="1316355">
                  <a:moveTo>
                    <a:pt x="8265756" y="0"/>
                  </a:moveTo>
                  <a:lnTo>
                    <a:pt x="28574" y="0"/>
                  </a:lnTo>
                  <a:lnTo>
                    <a:pt x="28574" y="11429"/>
                  </a:lnTo>
                  <a:lnTo>
                    <a:pt x="8262721" y="11429"/>
                  </a:lnTo>
                  <a:lnTo>
                    <a:pt x="8267077" y="13233"/>
                  </a:lnTo>
                  <a:lnTo>
                    <a:pt x="8273516" y="19672"/>
                  </a:lnTo>
                  <a:lnTo>
                    <a:pt x="8275320" y="24028"/>
                  </a:lnTo>
                  <a:lnTo>
                    <a:pt x="8275320" y="1291945"/>
                  </a:lnTo>
                  <a:lnTo>
                    <a:pt x="8273516" y="1296301"/>
                  </a:lnTo>
                  <a:lnTo>
                    <a:pt x="8267077" y="1302740"/>
                  </a:lnTo>
                  <a:lnTo>
                    <a:pt x="8262721" y="1304543"/>
                  </a:lnTo>
                  <a:lnTo>
                    <a:pt x="8281441" y="1304543"/>
                  </a:lnTo>
                  <a:lnTo>
                    <a:pt x="8283740" y="1302245"/>
                  </a:lnTo>
                  <a:lnTo>
                    <a:pt x="8286750" y="1294980"/>
                  </a:lnTo>
                  <a:lnTo>
                    <a:pt x="8286750" y="20993"/>
                  </a:lnTo>
                  <a:lnTo>
                    <a:pt x="8283740" y="13728"/>
                  </a:lnTo>
                  <a:lnTo>
                    <a:pt x="8273021" y="3009"/>
                  </a:lnTo>
                  <a:lnTo>
                    <a:pt x="8265756" y="0"/>
                  </a:lnTo>
                  <a:close/>
                </a:path>
                <a:path w="8286750" h="1316355">
                  <a:moveTo>
                    <a:pt x="8251253" y="22859"/>
                  </a:moveTo>
                  <a:lnTo>
                    <a:pt x="35483" y="22859"/>
                  </a:lnTo>
                  <a:lnTo>
                    <a:pt x="31076" y="24688"/>
                  </a:lnTo>
                  <a:lnTo>
                    <a:pt x="24688" y="31076"/>
                  </a:lnTo>
                  <a:lnTo>
                    <a:pt x="22865" y="35483"/>
                  </a:lnTo>
                  <a:lnTo>
                    <a:pt x="22859" y="1280490"/>
                  </a:lnTo>
                  <a:lnTo>
                    <a:pt x="24688" y="1284897"/>
                  </a:lnTo>
                  <a:lnTo>
                    <a:pt x="31076" y="1291285"/>
                  </a:lnTo>
                  <a:lnTo>
                    <a:pt x="35496" y="1293113"/>
                  </a:lnTo>
                  <a:lnTo>
                    <a:pt x="8251253" y="1293113"/>
                  </a:lnTo>
                  <a:lnTo>
                    <a:pt x="8255673" y="1291285"/>
                  </a:lnTo>
                  <a:lnTo>
                    <a:pt x="8262061" y="1284897"/>
                  </a:lnTo>
                  <a:lnTo>
                    <a:pt x="8263889" y="1280490"/>
                  </a:lnTo>
                  <a:lnTo>
                    <a:pt x="8263889" y="1275968"/>
                  </a:lnTo>
                  <a:lnTo>
                    <a:pt x="40004" y="1275968"/>
                  </a:lnTo>
                  <a:lnTo>
                    <a:pt x="40004" y="1258823"/>
                  </a:lnTo>
                  <a:lnTo>
                    <a:pt x="57149" y="1258823"/>
                  </a:lnTo>
                  <a:lnTo>
                    <a:pt x="57149" y="57149"/>
                  </a:lnTo>
                  <a:lnTo>
                    <a:pt x="40004" y="57149"/>
                  </a:lnTo>
                  <a:lnTo>
                    <a:pt x="40004" y="40004"/>
                  </a:lnTo>
                  <a:lnTo>
                    <a:pt x="8263889" y="40004"/>
                  </a:lnTo>
                  <a:lnTo>
                    <a:pt x="8263889" y="35483"/>
                  </a:lnTo>
                  <a:lnTo>
                    <a:pt x="8262061" y="31076"/>
                  </a:lnTo>
                  <a:lnTo>
                    <a:pt x="8255673" y="24688"/>
                  </a:lnTo>
                  <a:lnTo>
                    <a:pt x="8251253" y="22859"/>
                  </a:lnTo>
                  <a:close/>
                </a:path>
                <a:path w="8286750" h="1316355">
                  <a:moveTo>
                    <a:pt x="57149" y="1258823"/>
                  </a:moveTo>
                  <a:lnTo>
                    <a:pt x="40004" y="1258823"/>
                  </a:lnTo>
                  <a:lnTo>
                    <a:pt x="40004" y="1275968"/>
                  </a:lnTo>
                  <a:lnTo>
                    <a:pt x="57149" y="1275968"/>
                  </a:lnTo>
                  <a:lnTo>
                    <a:pt x="57149" y="1258823"/>
                  </a:lnTo>
                  <a:close/>
                </a:path>
                <a:path w="8286750" h="1316355">
                  <a:moveTo>
                    <a:pt x="8229600" y="1258823"/>
                  </a:moveTo>
                  <a:lnTo>
                    <a:pt x="57149" y="1258823"/>
                  </a:lnTo>
                  <a:lnTo>
                    <a:pt x="57149" y="1275968"/>
                  </a:lnTo>
                  <a:lnTo>
                    <a:pt x="8229600" y="1275968"/>
                  </a:lnTo>
                  <a:lnTo>
                    <a:pt x="8229600" y="1258823"/>
                  </a:lnTo>
                  <a:close/>
                </a:path>
                <a:path w="8286750" h="1316355">
                  <a:moveTo>
                    <a:pt x="8246745" y="40004"/>
                  </a:moveTo>
                  <a:lnTo>
                    <a:pt x="8229600" y="40004"/>
                  </a:lnTo>
                  <a:lnTo>
                    <a:pt x="8229600" y="1275968"/>
                  </a:lnTo>
                  <a:lnTo>
                    <a:pt x="8246745" y="1275968"/>
                  </a:lnTo>
                  <a:lnTo>
                    <a:pt x="8246745" y="1258823"/>
                  </a:lnTo>
                  <a:lnTo>
                    <a:pt x="8263889" y="1258823"/>
                  </a:lnTo>
                  <a:lnTo>
                    <a:pt x="8263889" y="57149"/>
                  </a:lnTo>
                  <a:lnTo>
                    <a:pt x="8246745" y="57149"/>
                  </a:lnTo>
                  <a:lnTo>
                    <a:pt x="8246745" y="40004"/>
                  </a:lnTo>
                  <a:close/>
                </a:path>
                <a:path w="8286750" h="1316355">
                  <a:moveTo>
                    <a:pt x="8263889" y="1258823"/>
                  </a:moveTo>
                  <a:lnTo>
                    <a:pt x="8246745" y="1258823"/>
                  </a:lnTo>
                  <a:lnTo>
                    <a:pt x="8246745" y="1275968"/>
                  </a:lnTo>
                  <a:lnTo>
                    <a:pt x="8263889" y="1275968"/>
                  </a:lnTo>
                  <a:lnTo>
                    <a:pt x="8263889" y="1258823"/>
                  </a:lnTo>
                  <a:close/>
                </a:path>
                <a:path w="8286750" h="1316355">
                  <a:moveTo>
                    <a:pt x="57149" y="40004"/>
                  </a:moveTo>
                  <a:lnTo>
                    <a:pt x="40004" y="40004"/>
                  </a:lnTo>
                  <a:lnTo>
                    <a:pt x="40004" y="57149"/>
                  </a:lnTo>
                  <a:lnTo>
                    <a:pt x="57149" y="57149"/>
                  </a:lnTo>
                  <a:lnTo>
                    <a:pt x="57149" y="40004"/>
                  </a:lnTo>
                  <a:close/>
                </a:path>
                <a:path w="8286750" h="1316355">
                  <a:moveTo>
                    <a:pt x="8229600" y="40004"/>
                  </a:moveTo>
                  <a:lnTo>
                    <a:pt x="57149" y="40004"/>
                  </a:lnTo>
                  <a:lnTo>
                    <a:pt x="57149" y="57149"/>
                  </a:lnTo>
                  <a:lnTo>
                    <a:pt x="8229600" y="57149"/>
                  </a:lnTo>
                  <a:lnTo>
                    <a:pt x="8229600" y="40004"/>
                  </a:lnTo>
                  <a:close/>
                </a:path>
                <a:path w="8286750" h="1316355">
                  <a:moveTo>
                    <a:pt x="8263889" y="40004"/>
                  </a:moveTo>
                  <a:lnTo>
                    <a:pt x="8246745" y="40004"/>
                  </a:lnTo>
                  <a:lnTo>
                    <a:pt x="8246745" y="57149"/>
                  </a:lnTo>
                  <a:lnTo>
                    <a:pt x="8263889" y="57149"/>
                  </a:lnTo>
                  <a:lnTo>
                    <a:pt x="8263889" y="40004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94C02C1-1FCC-47C1-874B-33F4BF1AE074}"/>
              </a:ext>
            </a:extLst>
          </p:cNvPr>
          <p:cNvSpPr txBox="1"/>
          <p:nvPr/>
        </p:nvSpPr>
        <p:spPr>
          <a:xfrm>
            <a:off x="2209800" y="685800"/>
            <a:ext cx="5257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800" b="1" dirty="0">
                <a:latin typeface="Garamond" panose="02020404030301010803" pitchFamily="18" charset="0"/>
              </a:rPr>
              <a:t>OPŠTA PRAVILA PONAŠANJA U  LABORATORIJI</a:t>
            </a:r>
          </a:p>
          <a:p>
            <a:pPr algn="ctr"/>
            <a:endParaRPr lang="sr-Latn-RS" sz="2800" b="1" dirty="0">
              <a:latin typeface="Garamond" panose="02020404030301010803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BE7E473-79EB-41A7-BFD2-47B30F0855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748856"/>
            <a:ext cx="4076700" cy="4076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DFC1ACE-88BE-4CB2-AC96-C948F7DF8F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304800"/>
            <a:ext cx="8204200" cy="6153150"/>
          </a:xfrm>
          <a:prstGeom prst="rect">
            <a:avLst/>
          </a:prstGeom>
        </p:spPr>
      </p:pic>
      <p:sp>
        <p:nvSpPr>
          <p:cNvPr id="7" name="object 4">
            <a:extLst>
              <a:ext uri="{FF2B5EF4-FFF2-40B4-BE49-F238E27FC236}">
                <a16:creationId xmlns:a16="http://schemas.microsoft.com/office/drawing/2014/main" xmlns="" id="{D167ECE1-455D-49F2-B7A5-0B8DEAE6F286}"/>
              </a:ext>
            </a:extLst>
          </p:cNvPr>
          <p:cNvSpPr/>
          <p:nvPr/>
        </p:nvSpPr>
        <p:spPr>
          <a:xfrm>
            <a:off x="2497756" y="1201136"/>
            <a:ext cx="3931285" cy="4616450"/>
          </a:xfrm>
          <a:custGeom>
            <a:avLst/>
            <a:gdLst/>
            <a:ahLst/>
            <a:cxnLst/>
            <a:rect l="l" t="t" r="r" b="b"/>
            <a:pathLst>
              <a:path w="3931285" h="4616450">
                <a:moveTo>
                  <a:pt x="3930916" y="0"/>
                </a:moveTo>
                <a:lnTo>
                  <a:pt x="3258197" y="0"/>
                </a:lnTo>
                <a:lnTo>
                  <a:pt x="1987156" y="1875548"/>
                </a:lnTo>
                <a:lnTo>
                  <a:pt x="744029" y="0"/>
                </a:lnTo>
                <a:lnTo>
                  <a:pt x="37198" y="0"/>
                </a:lnTo>
                <a:lnTo>
                  <a:pt x="1608950" y="2309571"/>
                </a:lnTo>
                <a:lnTo>
                  <a:pt x="0" y="4616030"/>
                </a:lnTo>
                <a:lnTo>
                  <a:pt x="669620" y="4616030"/>
                </a:lnTo>
                <a:lnTo>
                  <a:pt x="1959254" y="2715679"/>
                </a:lnTo>
                <a:lnTo>
                  <a:pt x="3217900" y="4616030"/>
                </a:lnTo>
                <a:lnTo>
                  <a:pt x="3927817" y="4616030"/>
                </a:lnTo>
                <a:lnTo>
                  <a:pt x="2337473" y="2281669"/>
                </a:lnTo>
                <a:lnTo>
                  <a:pt x="393091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7D928B2-C597-42EA-ABDC-01E516908C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358632"/>
            <a:ext cx="5706891" cy="428016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13F708F-E447-46E6-9037-790306DB7154}"/>
              </a:ext>
            </a:extLst>
          </p:cNvPr>
          <p:cNvSpPr txBox="1"/>
          <p:nvPr/>
        </p:nvSpPr>
        <p:spPr>
          <a:xfrm>
            <a:off x="381000" y="1407040"/>
            <a:ext cx="2311132" cy="19364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r-Latn-R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Dugu kosu treba vezati, </a:t>
            </a:r>
            <a:r>
              <a:rPr lang="sr-Latn-RS" sz="28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nakit sa </a:t>
            </a:r>
            <a:r>
              <a:rPr lang="sr-Latn-R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ruku </a:t>
            </a:r>
            <a:r>
              <a:rPr lang="sr-Latn-RS" sz="28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skinuti. </a:t>
            </a:r>
            <a:endParaRPr lang="sr-Latn-R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9"/>
          <p:cNvSpPr/>
          <p:nvPr/>
        </p:nvSpPr>
        <p:spPr>
          <a:xfrm>
            <a:off x="4343400" y="1358633"/>
            <a:ext cx="3760398" cy="4432568"/>
          </a:xfrm>
          <a:custGeom>
            <a:avLst/>
            <a:gdLst/>
            <a:ahLst/>
            <a:cxnLst/>
            <a:rect l="l" t="t" r="r" b="b"/>
            <a:pathLst>
              <a:path w="3931285" h="4616450">
                <a:moveTo>
                  <a:pt x="3930916" y="0"/>
                </a:moveTo>
                <a:lnTo>
                  <a:pt x="3258197" y="0"/>
                </a:lnTo>
                <a:lnTo>
                  <a:pt x="1987156" y="1875548"/>
                </a:lnTo>
                <a:lnTo>
                  <a:pt x="744029" y="0"/>
                </a:lnTo>
                <a:lnTo>
                  <a:pt x="37198" y="0"/>
                </a:lnTo>
                <a:lnTo>
                  <a:pt x="1608950" y="2309571"/>
                </a:lnTo>
                <a:lnTo>
                  <a:pt x="0" y="4616030"/>
                </a:lnTo>
                <a:lnTo>
                  <a:pt x="669620" y="4616030"/>
                </a:lnTo>
                <a:lnTo>
                  <a:pt x="1959254" y="2715679"/>
                </a:lnTo>
                <a:lnTo>
                  <a:pt x="3217900" y="4616030"/>
                </a:lnTo>
                <a:lnTo>
                  <a:pt x="3927817" y="4616030"/>
                </a:lnTo>
                <a:lnTo>
                  <a:pt x="2337473" y="2281669"/>
                </a:lnTo>
                <a:lnTo>
                  <a:pt x="393091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FC1B525-2FD7-48FD-AC41-F04744748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045" y="1371599"/>
            <a:ext cx="5892800" cy="4419601"/>
          </a:xfrm>
          <a:prstGeom prst="rect">
            <a:avLst/>
          </a:prstGeom>
        </p:spPr>
      </p:pic>
      <p:pic>
        <p:nvPicPr>
          <p:cNvPr id="11" name="object 11">
            <a:extLst>
              <a:ext uri="{FF2B5EF4-FFF2-40B4-BE49-F238E27FC236}">
                <a16:creationId xmlns:a16="http://schemas.microsoft.com/office/drawing/2014/main" xmlns="" id="{2B79927E-6E5E-4842-9E01-C649AC53CB4C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21846" y="1547996"/>
            <a:ext cx="3129893" cy="39014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0916" y="2711450"/>
            <a:ext cx="8357870" cy="172675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0" tIns="3175" rIns="0" bIns="0" rtlCol="0">
            <a:spAutoFit/>
          </a:bodyPr>
          <a:lstStyle/>
          <a:p>
            <a:pPr algn="ctr"/>
            <a:endParaRPr lang="sr-Latn-R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r-Latn-R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Studenti </a:t>
            </a:r>
            <a:r>
              <a:rPr lang="sr-Latn-RS" sz="2800" dirty="0">
                <a:latin typeface="Arial" panose="020B0604020202020204" pitchFamily="34" charset="0"/>
                <a:cs typeface="Arial" panose="020B0604020202020204" pitchFamily="34" charset="0"/>
              </a:rPr>
              <a:t>se moraju strogo pridržavati pravila rada </a:t>
            </a:r>
            <a:endParaRPr lang="sr-Latn-R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r-Latn-R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sa </a:t>
            </a:r>
            <a:r>
              <a:rPr lang="sr-Latn-RS" sz="2800" dirty="0">
                <a:latin typeface="Arial" panose="020B0604020202020204" pitchFamily="34" charset="0"/>
                <a:cs typeface="Arial" panose="020B0604020202020204" pitchFamily="34" charset="0"/>
              </a:rPr>
              <a:t>biološkim </a:t>
            </a:r>
            <a:r>
              <a:rPr lang="sr-Latn-R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materijalom</a:t>
            </a:r>
          </a:p>
          <a:p>
            <a:pPr algn="ctr"/>
            <a:endParaRPr lang="sr-Latn-R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object 3">
            <a:extLst>
              <a:ext uri="{FF2B5EF4-FFF2-40B4-BE49-F238E27FC236}">
                <a16:creationId xmlns:a16="http://schemas.microsoft.com/office/drawing/2014/main" xmlns="" id="{E52B8E23-00DB-4ED9-92F0-BF4652238F41}"/>
              </a:ext>
            </a:extLst>
          </p:cNvPr>
          <p:cNvGrpSpPr/>
          <p:nvPr/>
        </p:nvGrpSpPr>
        <p:grpSpPr>
          <a:xfrm>
            <a:off x="428625" y="609600"/>
            <a:ext cx="8286750" cy="1316355"/>
            <a:chOff x="401573" y="1041592"/>
            <a:chExt cx="8286750" cy="1316355"/>
          </a:xfrm>
        </p:grpSpPr>
        <p:sp>
          <p:nvSpPr>
            <p:cNvPr id="8" name="object 4">
              <a:extLst>
                <a:ext uri="{FF2B5EF4-FFF2-40B4-BE49-F238E27FC236}">
                  <a16:creationId xmlns:a16="http://schemas.microsoft.com/office/drawing/2014/main" xmlns="" id="{09DD01AB-6DDB-4603-A63D-1DF02FA5B2DD}"/>
                </a:ext>
              </a:extLst>
            </p:cNvPr>
            <p:cNvSpPr/>
            <p:nvPr/>
          </p:nvSpPr>
          <p:spPr>
            <a:xfrm>
              <a:off x="430148" y="1098742"/>
              <a:ext cx="8229600" cy="1259205"/>
            </a:xfrm>
            <a:custGeom>
              <a:avLst/>
              <a:gdLst/>
              <a:ahLst/>
              <a:cxnLst/>
              <a:rect l="l" t="t" r="r" b="b"/>
              <a:pathLst>
                <a:path w="8229600" h="1259205">
                  <a:moveTo>
                    <a:pt x="8229600" y="0"/>
                  </a:moveTo>
                  <a:lnTo>
                    <a:pt x="0" y="0"/>
                  </a:lnTo>
                  <a:lnTo>
                    <a:pt x="0" y="1258824"/>
                  </a:lnTo>
                  <a:lnTo>
                    <a:pt x="8229600" y="1258824"/>
                  </a:lnTo>
                  <a:lnTo>
                    <a:pt x="8229600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 dirty="0"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xmlns="" id="{4A0655AE-6DA4-4713-A22D-3955A3196B51}"/>
                </a:ext>
              </a:extLst>
            </p:cNvPr>
            <p:cNvSpPr/>
            <p:nvPr/>
          </p:nvSpPr>
          <p:spPr>
            <a:xfrm>
              <a:off x="401573" y="1041592"/>
              <a:ext cx="8286750" cy="1316355"/>
            </a:xfrm>
            <a:custGeom>
              <a:avLst/>
              <a:gdLst/>
              <a:ahLst/>
              <a:cxnLst/>
              <a:rect l="l" t="t" r="r" b="b"/>
              <a:pathLst>
                <a:path w="8286750" h="1316355">
                  <a:moveTo>
                    <a:pt x="28574" y="0"/>
                  </a:moveTo>
                  <a:lnTo>
                    <a:pt x="20993" y="0"/>
                  </a:lnTo>
                  <a:lnTo>
                    <a:pt x="13728" y="3009"/>
                  </a:lnTo>
                  <a:lnTo>
                    <a:pt x="3009" y="13728"/>
                  </a:lnTo>
                  <a:lnTo>
                    <a:pt x="0" y="20993"/>
                  </a:lnTo>
                  <a:lnTo>
                    <a:pt x="0" y="1294980"/>
                  </a:lnTo>
                  <a:lnTo>
                    <a:pt x="3009" y="1302245"/>
                  </a:lnTo>
                  <a:lnTo>
                    <a:pt x="13728" y="1312964"/>
                  </a:lnTo>
                  <a:lnTo>
                    <a:pt x="20993" y="1315973"/>
                  </a:lnTo>
                  <a:lnTo>
                    <a:pt x="8265756" y="1315973"/>
                  </a:lnTo>
                  <a:lnTo>
                    <a:pt x="8273021" y="1312964"/>
                  </a:lnTo>
                  <a:lnTo>
                    <a:pt x="8281441" y="1304543"/>
                  </a:lnTo>
                  <a:lnTo>
                    <a:pt x="24028" y="1304543"/>
                  </a:lnTo>
                  <a:lnTo>
                    <a:pt x="19672" y="1302740"/>
                  </a:lnTo>
                  <a:lnTo>
                    <a:pt x="13233" y="1296301"/>
                  </a:lnTo>
                  <a:lnTo>
                    <a:pt x="11429" y="1291945"/>
                  </a:lnTo>
                  <a:lnTo>
                    <a:pt x="11429" y="24028"/>
                  </a:lnTo>
                  <a:lnTo>
                    <a:pt x="13233" y="19672"/>
                  </a:lnTo>
                  <a:lnTo>
                    <a:pt x="19672" y="13233"/>
                  </a:lnTo>
                  <a:lnTo>
                    <a:pt x="24028" y="11429"/>
                  </a:lnTo>
                  <a:lnTo>
                    <a:pt x="28574" y="11429"/>
                  </a:lnTo>
                  <a:lnTo>
                    <a:pt x="28574" y="0"/>
                  </a:lnTo>
                  <a:close/>
                </a:path>
                <a:path w="8286750" h="1316355">
                  <a:moveTo>
                    <a:pt x="8265756" y="0"/>
                  </a:moveTo>
                  <a:lnTo>
                    <a:pt x="28574" y="0"/>
                  </a:lnTo>
                  <a:lnTo>
                    <a:pt x="28574" y="11429"/>
                  </a:lnTo>
                  <a:lnTo>
                    <a:pt x="8262721" y="11429"/>
                  </a:lnTo>
                  <a:lnTo>
                    <a:pt x="8267077" y="13233"/>
                  </a:lnTo>
                  <a:lnTo>
                    <a:pt x="8273516" y="19672"/>
                  </a:lnTo>
                  <a:lnTo>
                    <a:pt x="8275320" y="24028"/>
                  </a:lnTo>
                  <a:lnTo>
                    <a:pt x="8275320" y="1291945"/>
                  </a:lnTo>
                  <a:lnTo>
                    <a:pt x="8273516" y="1296301"/>
                  </a:lnTo>
                  <a:lnTo>
                    <a:pt x="8267077" y="1302740"/>
                  </a:lnTo>
                  <a:lnTo>
                    <a:pt x="8262721" y="1304543"/>
                  </a:lnTo>
                  <a:lnTo>
                    <a:pt x="8281441" y="1304543"/>
                  </a:lnTo>
                  <a:lnTo>
                    <a:pt x="8283740" y="1302245"/>
                  </a:lnTo>
                  <a:lnTo>
                    <a:pt x="8286750" y="1294980"/>
                  </a:lnTo>
                  <a:lnTo>
                    <a:pt x="8286750" y="20993"/>
                  </a:lnTo>
                  <a:lnTo>
                    <a:pt x="8283740" y="13728"/>
                  </a:lnTo>
                  <a:lnTo>
                    <a:pt x="8273021" y="3009"/>
                  </a:lnTo>
                  <a:lnTo>
                    <a:pt x="8265756" y="0"/>
                  </a:lnTo>
                  <a:close/>
                </a:path>
                <a:path w="8286750" h="1316355">
                  <a:moveTo>
                    <a:pt x="8251253" y="22859"/>
                  </a:moveTo>
                  <a:lnTo>
                    <a:pt x="35483" y="22859"/>
                  </a:lnTo>
                  <a:lnTo>
                    <a:pt x="31076" y="24688"/>
                  </a:lnTo>
                  <a:lnTo>
                    <a:pt x="24688" y="31076"/>
                  </a:lnTo>
                  <a:lnTo>
                    <a:pt x="22865" y="35483"/>
                  </a:lnTo>
                  <a:lnTo>
                    <a:pt x="22859" y="1280490"/>
                  </a:lnTo>
                  <a:lnTo>
                    <a:pt x="24688" y="1284897"/>
                  </a:lnTo>
                  <a:lnTo>
                    <a:pt x="31076" y="1291285"/>
                  </a:lnTo>
                  <a:lnTo>
                    <a:pt x="35496" y="1293113"/>
                  </a:lnTo>
                  <a:lnTo>
                    <a:pt x="8251253" y="1293113"/>
                  </a:lnTo>
                  <a:lnTo>
                    <a:pt x="8255673" y="1291285"/>
                  </a:lnTo>
                  <a:lnTo>
                    <a:pt x="8262061" y="1284897"/>
                  </a:lnTo>
                  <a:lnTo>
                    <a:pt x="8263889" y="1280490"/>
                  </a:lnTo>
                  <a:lnTo>
                    <a:pt x="8263889" y="1275968"/>
                  </a:lnTo>
                  <a:lnTo>
                    <a:pt x="40004" y="1275968"/>
                  </a:lnTo>
                  <a:lnTo>
                    <a:pt x="40004" y="1258823"/>
                  </a:lnTo>
                  <a:lnTo>
                    <a:pt x="57149" y="1258823"/>
                  </a:lnTo>
                  <a:lnTo>
                    <a:pt x="57149" y="57149"/>
                  </a:lnTo>
                  <a:lnTo>
                    <a:pt x="40004" y="57149"/>
                  </a:lnTo>
                  <a:lnTo>
                    <a:pt x="40004" y="40004"/>
                  </a:lnTo>
                  <a:lnTo>
                    <a:pt x="8263889" y="40004"/>
                  </a:lnTo>
                  <a:lnTo>
                    <a:pt x="8263889" y="35483"/>
                  </a:lnTo>
                  <a:lnTo>
                    <a:pt x="8262061" y="31076"/>
                  </a:lnTo>
                  <a:lnTo>
                    <a:pt x="8255673" y="24688"/>
                  </a:lnTo>
                  <a:lnTo>
                    <a:pt x="8251253" y="22859"/>
                  </a:lnTo>
                  <a:close/>
                </a:path>
                <a:path w="8286750" h="1316355">
                  <a:moveTo>
                    <a:pt x="57149" y="1258823"/>
                  </a:moveTo>
                  <a:lnTo>
                    <a:pt x="40004" y="1258823"/>
                  </a:lnTo>
                  <a:lnTo>
                    <a:pt x="40004" y="1275968"/>
                  </a:lnTo>
                  <a:lnTo>
                    <a:pt x="57149" y="1275968"/>
                  </a:lnTo>
                  <a:lnTo>
                    <a:pt x="57149" y="1258823"/>
                  </a:lnTo>
                  <a:close/>
                </a:path>
                <a:path w="8286750" h="1316355">
                  <a:moveTo>
                    <a:pt x="8229600" y="1258823"/>
                  </a:moveTo>
                  <a:lnTo>
                    <a:pt x="57149" y="1258823"/>
                  </a:lnTo>
                  <a:lnTo>
                    <a:pt x="57149" y="1275968"/>
                  </a:lnTo>
                  <a:lnTo>
                    <a:pt x="8229600" y="1275968"/>
                  </a:lnTo>
                  <a:lnTo>
                    <a:pt x="8229600" y="1258823"/>
                  </a:lnTo>
                  <a:close/>
                </a:path>
                <a:path w="8286750" h="1316355">
                  <a:moveTo>
                    <a:pt x="8246745" y="40004"/>
                  </a:moveTo>
                  <a:lnTo>
                    <a:pt x="8229600" y="40004"/>
                  </a:lnTo>
                  <a:lnTo>
                    <a:pt x="8229600" y="1275968"/>
                  </a:lnTo>
                  <a:lnTo>
                    <a:pt x="8246745" y="1275968"/>
                  </a:lnTo>
                  <a:lnTo>
                    <a:pt x="8246745" y="1258823"/>
                  </a:lnTo>
                  <a:lnTo>
                    <a:pt x="8263889" y="1258823"/>
                  </a:lnTo>
                  <a:lnTo>
                    <a:pt x="8263889" y="57149"/>
                  </a:lnTo>
                  <a:lnTo>
                    <a:pt x="8246745" y="57149"/>
                  </a:lnTo>
                  <a:lnTo>
                    <a:pt x="8246745" y="40004"/>
                  </a:lnTo>
                  <a:close/>
                </a:path>
                <a:path w="8286750" h="1316355">
                  <a:moveTo>
                    <a:pt x="8263889" y="1258823"/>
                  </a:moveTo>
                  <a:lnTo>
                    <a:pt x="8246745" y="1258823"/>
                  </a:lnTo>
                  <a:lnTo>
                    <a:pt x="8246745" y="1275968"/>
                  </a:lnTo>
                  <a:lnTo>
                    <a:pt x="8263889" y="1275968"/>
                  </a:lnTo>
                  <a:lnTo>
                    <a:pt x="8263889" y="1258823"/>
                  </a:lnTo>
                  <a:close/>
                </a:path>
                <a:path w="8286750" h="1316355">
                  <a:moveTo>
                    <a:pt x="57149" y="40004"/>
                  </a:moveTo>
                  <a:lnTo>
                    <a:pt x="40004" y="40004"/>
                  </a:lnTo>
                  <a:lnTo>
                    <a:pt x="40004" y="57149"/>
                  </a:lnTo>
                  <a:lnTo>
                    <a:pt x="57149" y="57149"/>
                  </a:lnTo>
                  <a:lnTo>
                    <a:pt x="57149" y="40004"/>
                  </a:lnTo>
                  <a:close/>
                </a:path>
                <a:path w="8286750" h="1316355">
                  <a:moveTo>
                    <a:pt x="8229600" y="40004"/>
                  </a:moveTo>
                  <a:lnTo>
                    <a:pt x="57149" y="40004"/>
                  </a:lnTo>
                  <a:lnTo>
                    <a:pt x="57149" y="57149"/>
                  </a:lnTo>
                  <a:lnTo>
                    <a:pt x="8229600" y="57149"/>
                  </a:lnTo>
                  <a:lnTo>
                    <a:pt x="8229600" y="40004"/>
                  </a:lnTo>
                  <a:close/>
                </a:path>
                <a:path w="8286750" h="1316355">
                  <a:moveTo>
                    <a:pt x="8263889" y="40004"/>
                  </a:moveTo>
                  <a:lnTo>
                    <a:pt x="8246745" y="40004"/>
                  </a:lnTo>
                  <a:lnTo>
                    <a:pt x="8246745" y="57149"/>
                  </a:lnTo>
                  <a:lnTo>
                    <a:pt x="8263889" y="57149"/>
                  </a:lnTo>
                  <a:lnTo>
                    <a:pt x="8263889" y="40004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764F0B7-FC89-4A9C-840D-FF3EA7261A80}"/>
              </a:ext>
            </a:extLst>
          </p:cNvPr>
          <p:cNvSpPr txBox="1"/>
          <p:nvPr/>
        </p:nvSpPr>
        <p:spPr>
          <a:xfrm>
            <a:off x="2286000" y="944611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2400" b="1" dirty="0">
                <a:latin typeface="Garamond" panose="02020404030301010803" pitchFamily="18" charset="0"/>
              </a:rPr>
              <a:t>OPŠTA PRAVILA PONAŠANJA U  LABORATORIJI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35384D09-DA75-4F57-8459-57B3E419AE47}"/>
              </a:ext>
            </a:extLst>
          </p:cNvPr>
          <p:cNvSpPr/>
          <p:nvPr/>
        </p:nvSpPr>
        <p:spPr>
          <a:xfrm>
            <a:off x="304800" y="1333500"/>
            <a:ext cx="7924800" cy="17526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spc="-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Laboratorija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može</a:t>
            </a:r>
            <a:r>
              <a:rPr lang="en-US" sz="2400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bude</a:t>
            </a:r>
            <a:r>
              <a:rPr lang="en-US" sz="2400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opasno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mesto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naročito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ako</a:t>
            </a:r>
            <a:r>
              <a:rPr lang="en-US" sz="2400" spc="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65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lang="en-US" sz="2400" spc="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400" spc="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njoj</a:t>
            </a:r>
            <a:r>
              <a:rPr lang="en-US" sz="2400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</a:t>
            </a:r>
            <a:r>
              <a:rPr lang="en-US" sz="2400" spc="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nemarno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nepažljivo</a:t>
            </a:r>
            <a:r>
              <a:rPr lang="en-US" sz="240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spc="-1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Samo</a:t>
            </a:r>
            <a:r>
              <a:rPr lang="en-US" sz="240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ovlašćene</a:t>
            </a:r>
            <a:r>
              <a:rPr lang="en-US" sz="240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osobe</a:t>
            </a:r>
            <a:r>
              <a:rPr lang="en-US" sz="240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smeju</a:t>
            </a:r>
            <a:r>
              <a:rPr lang="en-US" sz="240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imati</a:t>
            </a:r>
            <a:r>
              <a:rPr lang="en-US" sz="240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pristup</a:t>
            </a:r>
            <a:r>
              <a:rPr lang="en-US" sz="240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laboratoriji</a:t>
            </a:r>
            <a:r>
              <a:rPr lang="en-US" sz="240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object 7">
            <a:extLst>
              <a:ext uri="{FF2B5EF4-FFF2-40B4-BE49-F238E27FC236}">
                <a16:creationId xmlns:a16="http://schemas.microsoft.com/office/drawing/2014/main" xmlns="" id="{7A3740DA-1143-4776-8F02-DD880E7AE09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00" y="3429000"/>
            <a:ext cx="3657600" cy="2895600"/>
          </a:xfrm>
          <a:prstGeom prst="rect">
            <a:avLst/>
          </a:prstGeom>
        </p:spPr>
      </p:pic>
      <p:pic>
        <p:nvPicPr>
          <p:cNvPr id="17" name="object 5">
            <a:extLst>
              <a:ext uri="{FF2B5EF4-FFF2-40B4-BE49-F238E27FC236}">
                <a16:creationId xmlns:a16="http://schemas.microsoft.com/office/drawing/2014/main" xmlns="" id="{91C69523-F27E-4E89-9DE4-D4466492C80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05400" y="3429000"/>
            <a:ext cx="2837675" cy="2895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027C9EC-7920-429B-B507-10466C9CC4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6514">
            <a:off x="7190500" y="-126659"/>
            <a:ext cx="2016579" cy="21717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7200" y="2590800"/>
            <a:ext cx="8395970" cy="2402840"/>
            <a:chOff x="482345" y="2485389"/>
            <a:chExt cx="8395970" cy="2402840"/>
          </a:xfrm>
        </p:grpSpPr>
        <p:sp>
          <p:nvSpPr>
            <p:cNvPr id="3" name="object 3"/>
            <p:cNvSpPr/>
            <p:nvPr/>
          </p:nvSpPr>
          <p:spPr>
            <a:xfrm>
              <a:off x="501395" y="2503931"/>
              <a:ext cx="8357870" cy="2365375"/>
            </a:xfrm>
            <a:custGeom>
              <a:avLst/>
              <a:gdLst/>
              <a:ahLst/>
              <a:cxnLst/>
              <a:rect l="l" t="t" r="r" b="b"/>
              <a:pathLst>
                <a:path w="8357870" h="2365375">
                  <a:moveTo>
                    <a:pt x="8357616" y="0"/>
                  </a:moveTo>
                  <a:lnTo>
                    <a:pt x="0" y="0"/>
                  </a:lnTo>
                  <a:lnTo>
                    <a:pt x="0" y="2365248"/>
                  </a:lnTo>
                  <a:lnTo>
                    <a:pt x="8357616" y="2365248"/>
                  </a:lnTo>
                  <a:lnTo>
                    <a:pt x="8357616" y="0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82346" y="2485389"/>
              <a:ext cx="8395970" cy="2402840"/>
            </a:xfrm>
            <a:custGeom>
              <a:avLst/>
              <a:gdLst/>
              <a:ahLst/>
              <a:cxnLst/>
              <a:rect l="l" t="t" r="r" b="b"/>
              <a:pathLst>
                <a:path w="8395970" h="2402840">
                  <a:moveTo>
                    <a:pt x="8370316" y="25400"/>
                  </a:moveTo>
                  <a:lnTo>
                    <a:pt x="8357616" y="25400"/>
                  </a:lnTo>
                  <a:lnTo>
                    <a:pt x="8357616" y="38100"/>
                  </a:lnTo>
                  <a:lnTo>
                    <a:pt x="8357616" y="2364740"/>
                  </a:lnTo>
                  <a:lnTo>
                    <a:pt x="38100" y="2364740"/>
                  </a:lnTo>
                  <a:lnTo>
                    <a:pt x="38100" y="38100"/>
                  </a:lnTo>
                  <a:lnTo>
                    <a:pt x="8357616" y="38100"/>
                  </a:lnTo>
                  <a:lnTo>
                    <a:pt x="8357616" y="25400"/>
                  </a:lnTo>
                  <a:lnTo>
                    <a:pt x="25400" y="25400"/>
                  </a:lnTo>
                  <a:lnTo>
                    <a:pt x="25400" y="38100"/>
                  </a:lnTo>
                  <a:lnTo>
                    <a:pt x="25400" y="2364740"/>
                  </a:lnTo>
                  <a:lnTo>
                    <a:pt x="25400" y="2377440"/>
                  </a:lnTo>
                  <a:lnTo>
                    <a:pt x="8370316" y="2377440"/>
                  </a:lnTo>
                  <a:lnTo>
                    <a:pt x="8370316" y="2364752"/>
                  </a:lnTo>
                  <a:lnTo>
                    <a:pt x="8370316" y="38100"/>
                  </a:lnTo>
                  <a:lnTo>
                    <a:pt x="8370316" y="37604"/>
                  </a:lnTo>
                  <a:lnTo>
                    <a:pt x="8370316" y="25400"/>
                  </a:lnTo>
                  <a:close/>
                </a:path>
                <a:path w="8395970" h="2402840">
                  <a:moveTo>
                    <a:pt x="8395716" y="0"/>
                  </a:moveTo>
                  <a:lnTo>
                    <a:pt x="8383016" y="0"/>
                  </a:lnTo>
                  <a:lnTo>
                    <a:pt x="8383016" y="12700"/>
                  </a:lnTo>
                  <a:lnTo>
                    <a:pt x="8383016" y="2390140"/>
                  </a:lnTo>
                  <a:lnTo>
                    <a:pt x="12700" y="2390140"/>
                  </a:lnTo>
                  <a:lnTo>
                    <a:pt x="12700" y="12700"/>
                  </a:lnTo>
                  <a:lnTo>
                    <a:pt x="19050" y="12700"/>
                  </a:lnTo>
                  <a:lnTo>
                    <a:pt x="8383016" y="12700"/>
                  </a:lnTo>
                  <a:lnTo>
                    <a:pt x="8383016" y="0"/>
                  </a:lnTo>
                  <a:lnTo>
                    <a:pt x="19050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2390140"/>
                  </a:lnTo>
                  <a:lnTo>
                    <a:pt x="0" y="2402840"/>
                  </a:lnTo>
                  <a:lnTo>
                    <a:pt x="8395716" y="2402840"/>
                  </a:lnTo>
                  <a:lnTo>
                    <a:pt x="8395716" y="2390140"/>
                  </a:lnTo>
                  <a:lnTo>
                    <a:pt x="8395716" y="12700"/>
                  </a:lnTo>
                  <a:lnTo>
                    <a:pt x="8395716" y="0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679349" y="3024187"/>
            <a:ext cx="7999095" cy="17370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sz="280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 </a:t>
            </a:r>
            <a:r>
              <a:rPr sz="2800" spc="-1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stavljati </a:t>
            </a:r>
            <a:r>
              <a:rPr sz="280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upotrebljene </a:t>
            </a:r>
            <a:r>
              <a:rPr sz="2800" spc="-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instrumente </a:t>
            </a:r>
            <a:r>
              <a:rPr sz="2800" dirty="0" err="1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280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 err="1" smtClean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stakleni</a:t>
            </a:r>
            <a:r>
              <a:rPr lang="sr-Latn-RS" sz="2800" dirty="0" smtClean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laboratorijske posude </a:t>
            </a:r>
            <a:r>
              <a:rPr sz="2800" spc="5" dirty="0" err="1" smtClean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sz="2800" spc="-30" dirty="0" smtClean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1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radnu</a:t>
            </a:r>
            <a:r>
              <a:rPr sz="2800" spc="-3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površinu,</a:t>
            </a:r>
            <a:r>
              <a:rPr sz="2800" spc="-8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10" dirty="0" err="1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već</a:t>
            </a:r>
            <a:r>
              <a:rPr sz="2800" spc="1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 smtClean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sr-Latn-RS" sz="280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r-Latn-RS" sz="2800" dirty="0" smtClean="0">
              <a:solidFill>
                <a:srgbClr val="1D29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lang="sr-Latn-RS" sz="2800" dirty="0" smtClean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sz="2800" spc="-5" dirty="0" err="1" smtClean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sz="2800" spc="-30" dirty="0" smtClean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2800" spc="-1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pripremljene</a:t>
            </a:r>
            <a:r>
              <a:rPr sz="2800" spc="-8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 err="1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280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61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 err="1" smtClean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označene</a:t>
            </a:r>
            <a:r>
              <a:rPr lang="sr-Latn-RS" sz="2800" dirty="0" smtClean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sz="2800" spc="-60" dirty="0" smtClean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posude</a:t>
            </a:r>
            <a:r>
              <a:rPr sz="2800" spc="-8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sz="2800" spc="-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10" dirty="0" err="1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dezinfekcionim</a:t>
            </a:r>
            <a:r>
              <a:rPr sz="2800" spc="-8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5" dirty="0" err="1" smtClean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sredstvom</a:t>
            </a:r>
            <a:r>
              <a:rPr lang="sr-Latn-RS" sz="2800" spc="-5" dirty="0" smtClean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object 3">
            <a:extLst>
              <a:ext uri="{FF2B5EF4-FFF2-40B4-BE49-F238E27FC236}">
                <a16:creationId xmlns:a16="http://schemas.microsoft.com/office/drawing/2014/main" xmlns="" id="{033B29ED-116E-4B4A-B368-F5937D780009}"/>
              </a:ext>
            </a:extLst>
          </p:cNvPr>
          <p:cNvGrpSpPr/>
          <p:nvPr/>
        </p:nvGrpSpPr>
        <p:grpSpPr>
          <a:xfrm>
            <a:off x="428625" y="522586"/>
            <a:ext cx="8286750" cy="1316355"/>
            <a:chOff x="401573" y="1041592"/>
            <a:chExt cx="8286750" cy="1316355"/>
          </a:xfrm>
        </p:grpSpPr>
        <p:sp>
          <p:nvSpPr>
            <p:cNvPr id="11" name="object 4">
              <a:extLst>
                <a:ext uri="{FF2B5EF4-FFF2-40B4-BE49-F238E27FC236}">
                  <a16:creationId xmlns:a16="http://schemas.microsoft.com/office/drawing/2014/main" xmlns="" id="{960E8D64-D3B3-419A-B40C-765B9ABCF812}"/>
                </a:ext>
              </a:extLst>
            </p:cNvPr>
            <p:cNvSpPr/>
            <p:nvPr/>
          </p:nvSpPr>
          <p:spPr>
            <a:xfrm>
              <a:off x="430148" y="1098742"/>
              <a:ext cx="8229600" cy="1259205"/>
            </a:xfrm>
            <a:custGeom>
              <a:avLst/>
              <a:gdLst/>
              <a:ahLst/>
              <a:cxnLst/>
              <a:rect l="l" t="t" r="r" b="b"/>
              <a:pathLst>
                <a:path w="8229600" h="1259205">
                  <a:moveTo>
                    <a:pt x="8229600" y="0"/>
                  </a:moveTo>
                  <a:lnTo>
                    <a:pt x="0" y="0"/>
                  </a:lnTo>
                  <a:lnTo>
                    <a:pt x="0" y="1258824"/>
                  </a:lnTo>
                  <a:lnTo>
                    <a:pt x="8229600" y="1258824"/>
                  </a:lnTo>
                  <a:lnTo>
                    <a:pt x="8229600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 dirty="0"/>
            </a:p>
          </p:txBody>
        </p:sp>
        <p:sp>
          <p:nvSpPr>
            <p:cNvPr id="12" name="object 5">
              <a:extLst>
                <a:ext uri="{FF2B5EF4-FFF2-40B4-BE49-F238E27FC236}">
                  <a16:creationId xmlns:a16="http://schemas.microsoft.com/office/drawing/2014/main" xmlns="" id="{CD5BD0B2-7714-4F5A-A01C-5A5782A55395}"/>
                </a:ext>
              </a:extLst>
            </p:cNvPr>
            <p:cNvSpPr/>
            <p:nvPr/>
          </p:nvSpPr>
          <p:spPr>
            <a:xfrm>
              <a:off x="401573" y="1041592"/>
              <a:ext cx="8286750" cy="1316355"/>
            </a:xfrm>
            <a:custGeom>
              <a:avLst/>
              <a:gdLst/>
              <a:ahLst/>
              <a:cxnLst/>
              <a:rect l="l" t="t" r="r" b="b"/>
              <a:pathLst>
                <a:path w="8286750" h="1316355">
                  <a:moveTo>
                    <a:pt x="28574" y="0"/>
                  </a:moveTo>
                  <a:lnTo>
                    <a:pt x="20993" y="0"/>
                  </a:lnTo>
                  <a:lnTo>
                    <a:pt x="13728" y="3009"/>
                  </a:lnTo>
                  <a:lnTo>
                    <a:pt x="3009" y="13728"/>
                  </a:lnTo>
                  <a:lnTo>
                    <a:pt x="0" y="20993"/>
                  </a:lnTo>
                  <a:lnTo>
                    <a:pt x="0" y="1294980"/>
                  </a:lnTo>
                  <a:lnTo>
                    <a:pt x="3009" y="1302245"/>
                  </a:lnTo>
                  <a:lnTo>
                    <a:pt x="13728" y="1312964"/>
                  </a:lnTo>
                  <a:lnTo>
                    <a:pt x="20993" y="1315973"/>
                  </a:lnTo>
                  <a:lnTo>
                    <a:pt x="8265756" y="1315973"/>
                  </a:lnTo>
                  <a:lnTo>
                    <a:pt x="8273021" y="1312964"/>
                  </a:lnTo>
                  <a:lnTo>
                    <a:pt x="8281441" y="1304543"/>
                  </a:lnTo>
                  <a:lnTo>
                    <a:pt x="24028" y="1304543"/>
                  </a:lnTo>
                  <a:lnTo>
                    <a:pt x="19672" y="1302740"/>
                  </a:lnTo>
                  <a:lnTo>
                    <a:pt x="13233" y="1296301"/>
                  </a:lnTo>
                  <a:lnTo>
                    <a:pt x="11429" y="1291945"/>
                  </a:lnTo>
                  <a:lnTo>
                    <a:pt x="11429" y="24028"/>
                  </a:lnTo>
                  <a:lnTo>
                    <a:pt x="13233" y="19672"/>
                  </a:lnTo>
                  <a:lnTo>
                    <a:pt x="19672" y="13233"/>
                  </a:lnTo>
                  <a:lnTo>
                    <a:pt x="24028" y="11429"/>
                  </a:lnTo>
                  <a:lnTo>
                    <a:pt x="28574" y="11429"/>
                  </a:lnTo>
                  <a:lnTo>
                    <a:pt x="28574" y="0"/>
                  </a:lnTo>
                  <a:close/>
                </a:path>
                <a:path w="8286750" h="1316355">
                  <a:moveTo>
                    <a:pt x="8265756" y="0"/>
                  </a:moveTo>
                  <a:lnTo>
                    <a:pt x="28574" y="0"/>
                  </a:lnTo>
                  <a:lnTo>
                    <a:pt x="28574" y="11429"/>
                  </a:lnTo>
                  <a:lnTo>
                    <a:pt x="8262721" y="11429"/>
                  </a:lnTo>
                  <a:lnTo>
                    <a:pt x="8267077" y="13233"/>
                  </a:lnTo>
                  <a:lnTo>
                    <a:pt x="8273516" y="19672"/>
                  </a:lnTo>
                  <a:lnTo>
                    <a:pt x="8275320" y="24028"/>
                  </a:lnTo>
                  <a:lnTo>
                    <a:pt x="8275320" y="1291945"/>
                  </a:lnTo>
                  <a:lnTo>
                    <a:pt x="8273516" y="1296301"/>
                  </a:lnTo>
                  <a:lnTo>
                    <a:pt x="8267077" y="1302740"/>
                  </a:lnTo>
                  <a:lnTo>
                    <a:pt x="8262721" y="1304543"/>
                  </a:lnTo>
                  <a:lnTo>
                    <a:pt x="8281441" y="1304543"/>
                  </a:lnTo>
                  <a:lnTo>
                    <a:pt x="8283740" y="1302245"/>
                  </a:lnTo>
                  <a:lnTo>
                    <a:pt x="8286750" y="1294980"/>
                  </a:lnTo>
                  <a:lnTo>
                    <a:pt x="8286750" y="20993"/>
                  </a:lnTo>
                  <a:lnTo>
                    <a:pt x="8283740" y="13728"/>
                  </a:lnTo>
                  <a:lnTo>
                    <a:pt x="8273021" y="3009"/>
                  </a:lnTo>
                  <a:lnTo>
                    <a:pt x="8265756" y="0"/>
                  </a:lnTo>
                  <a:close/>
                </a:path>
                <a:path w="8286750" h="1316355">
                  <a:moveTo>
                    <a:pt x="8251253" y="22859"/>
                  </a:moveTo>
                  <a:lnTo>
                    <a:pt x="35483" y="22859"/>
                  </a:lnTo>
                  <a:lnTo>
                    <a:pt x="31076" y="24688"/>
                  </a:lnTo>
                  <a:lnTo>
                    <a:pt x="24688" y="31076"/>
                  </a:lnTo>
                  <a:lnTo>
                    <a:pt x="22865" y="35483"/>
                  </a:lnTo>
                  <a:lnTo>
                    <a:pt x="22859" y="1280490"/>
                  </a:lnTo>
                  <a:lnTo>
                    <a:pt x="24688" y="1284897"/>
                  </a:lnTo>
                  <a:lnTo>
                    <a:pt x="31076" y="1291285"/>
                  </a:lnTo>
                  <a:lnTo>
                    <a:pt x="35496" y="1293113"/>
                  </a:lnTo>
                  <a:lnTo>
                    <a:pt x="8251253" y="1293113"/>
                  </a:lnTo>
                  <a:lnTo>
                    <a:pt x="8255673" y="1291285"/>
                  </a:lnTo>
                  <a:lnTo>
                    <a:pt x="8262061" y="1284897"/>
                  </a:lnTo>
                  <a:lnTo>
                    <a:pt x="8263889" y="1280490"/>
                  </a:lnTo>
                  <a:lnTo>
                    <a:pt x="8263889" y="1275968"/>
                  </a:lnTo>
                  <a:lnTo>
                    <a:pt x="40004" y="1275968"/>
                  </a:lnTo>
                  <a:lnTo>
                    <a:pt x="40004" y="1258823"/>
                  </a:lnTo>
                  <a:lnTo>
                    <a:pt x="57149" y="1258823"/>
                  </a:lnTo>
                  <a:lnTo>
                    <a:pt x="57149" y="57149"/>
                  </a:lnTo>
                  <a:lnTo>
                    <a:pt x="40004" y="57149"/>
                  </a:lnTo>
                  <a:lnTo>
                    <a:pt x="40004" y="40004"/>
                  </a:lnTo>
                  <a:lnTo>
                    <a:pt x="8263889" y="40004"/>
                  </a:lnTo>
                  <a:lnTo>
                    <a:pt x="8263889" y="35483"/>
                  </a:lnTo>
                  <a:lnTo>
                    <a:pt x="8262061" y="31076"/>
                  </a:lnTo>
                  <a:lnTo>
                    <a:pt x="8255673" y="24688"/>
                  </a:lnTo>
                  <a:lnTo>
                    <a:pt x="8251253" y="22859"/>
                  </a:lnTo>
                  <a:close/>
                </a:path>
                <a:path w="8286750" h="1316355">
                  <a:moveTo>
                    <a:pt x="57149" y="1258823"/>
                  </a:moveTo>
                  <a:lnTo>
                    <a:pt x="40004" y="1258823"/>
                  </a:lnTo>
                  <a:lnTo>
                    <a:pt x="40004" y="1275968"/>
                  </a:lnTo>
                  <a:lnTo>
                    <a:pt x="57149" y="1275968"/>
                  </a:lnTo>
                  <a:lnTo>
                    <a:pt x="57149" y="1258823"/>
                  </a:lnTo>
                  <a:close/>
                </a:path>
                <a:path w="8286750" h="1316355">
                  <a:moveTo>
                    <a:pt x="8229600" y="1258823"/>
                  </a:moveTo>
                  <a:lnTo>
                    <a:pt x="57149" y="1258823"/>
                  </a:lnTo>
                  <a:lnTo>
                    <a:pt x="57149" y="1275968"/>
                  </a:lnTo>
                  <a:lnTo>
                    <a:pt x="8229600" y="1275968"/>
                  </a:lnTo>
                  <a:lnTo>
                    <a:pt x="8229600" y="1258823"/>
                  </a:lnTo>
                  <a:close/>
                </a:path>
                <a:path w="8286750" h="1316355">
                  <a:moveTo>
                    <a:pt x="8246745" y="40004"/>
                  </a:moveTo>
                  <a:lnTo>
                    <a:pt x="8229600" y="40004"/>
                  </a:lnTo>
                  <a:lnTo>
                    <a:pt x="8229600" y="1275968"/>
                  </a:lnTo>
                  <a:lnTo>
                    <a:pt x="8246745" y="1275968"/>
                  </a:lnTo>
                  <a:lnTo>
                    <a:pt x="8246745" y="1258823"/>
                  </a:lnTo>
                  <a:lnTo>
                    <a:pt x="8263889" y="1258823"/>
                  </a:lnTo>
                  <a:lnTo>
                    <a:pt x="8263889" y="57149"/>
                  </a:lnTo>
                  <a:lnTo>
                    <a:pt x="8246745" y="57149"/>
                  </a:lnTo>
                  <a:lnTo>
                    <a:pt x="8246745" y="40004"/>
                  </a:lnTo>
                  <a:close/>
                </a:path>
                <a:path w="8286750" h="1316355">
                  <a:moveTo>
                    <a:pt x="8263889" y="1258823"/>
                  </a:moveTo>
                  <a:lnTo>
                    <a:pt x="8246745" y="1258823"/>
                  </a:lnTo>
                  <a:lnTo>
                    <a:pt x="8246745" y="1275968"/>
                  </a:lnTo>
                  <a:lnTo>
                    <a:pt x="8263889" y="1275968"/>
                  </a:lnTo>
                  <a:lnTo>
                    <a:pt x="8263889" y="1258823"/>
                  </a:lnTo>
                  <a:close/>
                </a:path>
                <a:path w="8286750" h="1316355">
                  <a:moveTo>
                    <a:pt x="57149" y="40004"/>
                  </a:moveTo>
                  <a:lnTo>
                    <a:pt x="40004" y="40004"/>
                  </a:lnTo>
                  <a:lnTo>
                    <a:pt x="40004" y="57149"/>
                  </a:lnTo>
                  <a:lnTo>
                    <a:pt x="57149" y="57149"/>
                  </a:lnTo>
                  <a:lnTo>
                    <a:pt x="57149" y="40004"/>
                  </a:lnTo>
                  <a:close/>
                </a:path>
                <a:path w="8286750" h="1316355">
                  <a:moveTo>
                    <a:pt x="8229600" y="40004"/>
                  </a:moveTo>
                  <a:lnTo>
                    <a:pt x="57149" y="40004"/>
                  </a:lnTo>
                  <a:lnTo>
                    <a:pt x="57149" y="57149"/>
                  </a:lnTo>
                  <a:lnTo>
                    <a:pt x="8229600" y="57149"/>
                  </a:lnTo>
                  <a:lnTo>
                    <a:pt x="8229600" y="40004"/>
                  </a:lnTo>
                  <a:close/>
                </a:path>
                <a:path w="8286750" h="1316355">
                  <a:moveTo>
                    <a:pt x="8263889" y="40004"/>
                  </a:moveTo>
                  <a:lnTo>
                    <a:pt x="8246745" y="40004"/>
                  </a:lnTo>
                  <a:lnTo>
                    <a:pt x="8246745" y="57149"/>
                  </a:lnTo>
                  <a:lnTo>
                    <a:pt x="8263889" y="57149"/>
                  </a:lnTo>
                  <a:lnTo>
                    <a:pt x="8263889" y="40004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0661C35-F74F-476F-947A-56688B98A74D}"/>
              </a:ext>
            </a:extLst>
          </p:cNvPr>
          <p:cNvSpPr txBox="1"/>
          <p:nvPr/>
        </p:nvSpPr>
        <p:spPr>
          <a:xfrm>
            <a:off x="2286000" y="793839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2400" b="1" dirty="0">
                <a:latin typeface="Garamond" panose="02020404030301010803" pitchFamily="18" charset="0"/>
              </a:rPr>
              <a:t>OPŠTA PRAVILA PONAŠANJA U  LABORATORIJI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6488"/>
            <a:ext cx="9143999" cy="5145023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2497756" y="1201136"/>
            <a:ext cx="3931285" cy="4616450"/>
          </a:xfrm>
          <a:custGeom>
            <a:avLst/>
            <a:gdLst/>
            <a:ahLst/>
            <a:cxnLst/>
            <a:rect l="l" t="t" r="r" b="b"/>
            <a:pathLst>
              <a:path w="3931285" h="4616450">
                <a:moveTo>
                  <a:pt x="3930916" y="0"/>
                </a:moveTo>
                <a:lnTo>
                  <a:pt x="3258197" y="0"/>
                </a:lnTo>
                <a:lnTo>
                  <a:pt x="1987156" y="1875548"/>
                </a:lnTo>
                <a:lnTo>
                  <a:pt x="744029" y="0"/>
                </a:lnTo>
                <a:lnTo>
                  <a:pt x="37198" y="0"/>
                </a:lnTo>
                <a:lnTo>
                  <a:pt x="1608950" y="2309571"/>
                </a:lnTo>
                <a:lnTo>
                  <a:pt x="0" y="4616030"/>
                </a:lnTo>
                <a:lnTo>
                  <a:pt x="669620" y="4616030"/>
                </a:lnTo>
                <a:lnTo>
                  <a:pt x="1959254" y="2715679"/>
                </a:lnTo>
                <a:lnTo>
                  <a:pt x="3217900" y="4616030"/>
                </a:lnTo>
                <a:lnTo>
                  <a:pt x="3927817" y="4616030"/>
                </a:lnTo>
                <a:lnTo>
                  <a:pt x="2337473" y="2281669"/>
                </a:lnTo>
                <a:lnTo>
                  <a:pt x="393091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6488"/>
            <a:ext cx="9143999" cy="5145023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2497756" y="1201136"/>
            <a:ext cx="3931285" cy="4616450"/>
          </a:xfrm>
          <a:custGeom>
            <a:avLst/>
            <a:gdLst/>
            <a:ahLst/>
            <a:cxnLst/>
            <a:rect l="l" t="t" r="r" b="b"/>
            <a:pathLst>
              <a:path w="3931285" h="4616450">
                <a:moveTo>
                  <a:pt x="3930916" y="0"/>
                </a:moveTo>
                <a:lnTo>
                  <a:pt x="3258197" y="0"/>
                </a:lnTo>
                <a:lnTo>
                  <a:pt x="1987156" y="1875548"/>
                </a:lnTo>
                <a:lnTo>
                  <a:pt x="744029" y="0"/>
                </a:lnTo>
                <a:lnTo>
                  <a:pt x="37198" y="0"/>
                </a:lnTo>
                <a:lnTo>
                  <a:pt x="1608950" y="2309571"/>
                </a:lnTo>
                <a:lnTo>
                  <a:pt x="0" y="4616030"/>
                </a:lnTo>
                <a:lnTo>
                  <a:pt x="669620" y="4616030"/>
                </a:lnTo>
                <a:lnTo>
                  <a:pt x="1959254" y="2715679"/>
                </a:lnTo>
                <a:lnTo>
                  <a:pt x="3217900" y="4616030"/>
                </a:lnTo>
                <a:lnTo>
                  <a:pt x="3927817" y="4616030"/>
                </a:lnTo>
                <a:lnTo>
                  <a:pt x="2337473" y="2281669"/>
                </a:lnTo>
                <a:lnTo>
                  <a:pt x="393091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60735" y="2953756"/>
            <a:ext cx="3758865" cy="2033249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0" tIns="1905" rIns="0" bIns="0" rtlCol="0">
            <a:spAutoFit/>
          </a:bodyPr>
          <a:lstStyle/>
          <a:p>
            <a:pPr marL="515938" marR="512445" indent="-3175">
              <a:lnSpc>
                <a:spcPct val="100000"/>
              </a:lnSpc>
            </a:pPr>
            <a:endParaRPr lang="sr-Latn-RS" sz="1000" spc="-25" dirty="0" smtClean="0">
              <a:solidFill>
                <a:srgbClr val="1D29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5938" marR="512445" indent="-3175">
              <a:lnSpc>
                <a:spcPct val="100000"/>
              </a:lnSpc>
            </a:pPr>
            <a:r>
              <a:rPr sz="2800" spc="-25" dirty="0" err="1" smtClean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Instrumente</a:t>
            </a:r>
            <a:r>
              <a:rPr lang="sr-Latn-RS" sz="2800" spc="-25" dirty="0" smtClean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RS" sz="2800" spc="-2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pribor</a:t>
            </a:r>
            <a:r>
              <a:rPr sz="2800" spc="9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1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odlagati</a:t>
            </a:r>
            <a:r>
              <a:rPr sz="2800" spc="-2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10" dirty="0" err="1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sz="2800" spc="2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5" dirty="0" err="1" smtClean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mesta</a:t>
            </a:r>
            <a:r>
              <a:rPr lang="sr-Latn-RS" sz="2800" spc="2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5" dirty="0" err="1" smtClean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koja</a:t>
            </a:r>
            <a:r>
              <a:rPr sz="2800" spc="5" dirty="0" smtClean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1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sz="2800" spc="-1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3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sz="2800" spc="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sz="2800" spc="-71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15" dirty="0" err="1" smtClean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predviđena</a:t>
            </a:r>
            <a:endParaRPr lang="sr-Latn-RS" sz="2800" spc="-15" dirty="0" smtClean="0">
              <a:solidFill>
                <a:srgbClr val="1D29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5938" marR="512445" indent="-3175">
              <a:lnSpc>
                <a:spcPct val="100000"/>
              </a:lnSpc>
            </a:pP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object 3">
            <a:extLst>
              <a:ext uri="{FF2B5EF4-FFF2-40B4-BE49-F238E27FC236}">
                <a16:creationId xmlns:a16="http://schemas.microsoft.com/office/drawing/2014/main" xmlns="" id="{B5C8A666-BD02-4B3A-A816-C2C51E6F59D5}"/>
              </a:ext>
            </a:extLst>
          </p:cNvPr>
          <p:cNvGrpSpPr/>
          <p:nvPr/>
        </p:nvGrpSpPr>
        <p:grpSpPr>
          <a:xfrm>
            <a:off x="428625" y="533400"/>
            <a:ext cx="8286750" cy="1316355"/>
            <a:chOff x="401573" y="1041592"/>
            <a:chExt cx="8286750" cy="1316355"/>
          </a:xfrm>
        </p:grpSpPr>
        <p:sp>
          <p:nvSpPr>
            <p:cNvPr id="8" name="object 4">
              <a:extLst>
                <a:ext uri="{FF2B5EF4-FFF2-40B4-BE49-F238E27FC236}">
                  <a16:creationId xmlns:a16="http://schemas.microsoft.com/office/drawing/2014/main" xmlns="" id="{BF473BE4-9219-41D7-9849-DA0E07F2B8DB}"/>
                </a:ext>
              </a:extLst>
            </p:cNvPr>
            <p:cNvSpPr/>
            <p:nvPr/>
          </p:nvSpPr>
          <p:spPr>
            <a:xfrm>
              <a:off x="430148" y="1098742"/>
              <a:ext cx="8229600" cy="1259205"/>
            </a:xfrm>
            <a:custGeom>
              <a:avLst/>
              <a:gdLst/>
              <a:ahLst/>
              <a:cxnLst/>
              <a:rect l="l" t="t" r="r" b="b"/>
              <a:pathLst>
                <a:path w="8229600" h="1259205">
                  <a:moveTo>
                    <a:pt x="8229600" y="0"/>
                  </a:moveTo>
                  <a:lnTo>
                    <a:pt x="0" y="0"/>
                  </a:lnTo>
                  <a:lnTo>
                    <a:pt x="0" y="1258824"/>
                  </a:lnTo>
                  <a:lnTo>
                    <a:pt x="8229600" y="1258824"/>
                  </a:lnTo>
                  <a:lnTo>
                    <a:pt x="8229600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 dirty="0"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xmlns="" id="{F1DFA19A-C049-4AF3-88F5-A7C6B81F6C09}"/>
                </a:ext>
              </a:extLst>
            </p:cNvPr>
            <p:cNvSpPr/>
            <p:nvPr/>
          </p:nvSpPr>
          <p:spPr>
            <a:xfrm>
              <a:off x="401573" y="1041592"/>
              <a:ext cx="8286750" cy="1316355"/>
            </a:xfrm>
            <a:custGeom>
              <a:avLst/>
              <a:gdLst/>
              <a:ahLst/>
              <a:cxnLst/>
              <a:rect l="l" t="t" r="r" b="b"/>
              <a:pathLst>
                <a:path w="8286750" h="1316355">
                  <a:moveTo>
                    <a:pt x="28574" y="0"/>
                  </a:moveTo>
                  <a:lnTo>
                    <a:pt x="20993" y="0"/>
                  </a:lnTo>
                  <a:lnTo>
                    <a:pt x="13728" y="3009"/>
                  </a:lnTo>
                  <a:lnTo>
                    <a:pt x="3009" y="13728"/>
                  </a:lnTo>
                  <a:lnTo>
                    <a:pt x="0" y="20993"/>
                  </a:lnTo>
                  <a:lnTo>
                    <a:pt x="0" y="1294980"/>
                  </a:lnTo>
                  <a:lnTo>
                    <a:pt x="3009" y="1302245"/>
                  </a:lnTo>
                  <a:lnTo>
                    <a:pt x="13728" y="1312964"/>
                  </a:lnTo>
                  <a:lnTo>
                    <a:pt x="20993" y="1315973"/>
                  </a:lnTo>
                  <a:lnTo>
                    <a:pt x="8265756" y="1315973"/>
                  </a:lnTo>
                  <a:lnTo>
                    <a:pt x="8273021" y="1312964"/>
                  </a:lnTo>
                  <a:lnTo>
                    <a:pt x="8281441" y="1304543"/>
                  </a:lnTo>
                  <a:lnTo>
                    <a:pt x="24028" y="1304543"/>
                  </a:lnTo>
                  <a:lnTo>
                    <a:pt x="19672" y="1302740"/>
                  </a:lnTo>
                  <a:lnTo>
                    <a:pt x="13233" y="1296301"/>
                  </a:lnTo>
                  <a:lnTo>
                    <a:pt x="11429" y="1291945"/>
                  </a:lnTo>
                  <a:lnTo>
                    <a:pt x="11429" y="24028"/>
                  </a:lnTo>
                  <a:lnTo>
                    <a:pt x="13233" y="19672"/>
                  </a:lnTo>
                  <a:lnTo>
                    <a:pt x="19672" y="13233"/>
                  </a:lnTo>
                  <a:lnTo>
                    <a:pt x="24028" y="11429"/>
                  </a:lnTo>
                  <a:lnTo>
                    <a:pt x="28574" y="11429"/>
                  </a:lnTo>
                  <a:lnTo>
                    <a:pt x="28574" y="0"/>
                  </a:lnTo>
                  <a:close/>
                </a:path>
                <a:path w="8286750" h="1316355">
                  <a:moveTo>
                    <a:pt x="8265756" y="0"/>
                  </a:moveTo>
                  <a:lnTo>
                    <a:pt x="28574" y="0"/>
                  </a:lnTo>
                  <a:lnTo>
                    <a:pt x="28574" y="11429"/>
                  </a:lnTo>
                  <a:lnTo>
                    <a:pt x="8262721" y="11429"/>
                  </a:lnTo>
                  <a:lnTo>
                    <a:pt x="8267077" y="13233"/>
                  </a:lnTo>
                  <a:lnTo>
                    <a:pt x="8273516" y="19672"/>
                  </a:lnTo>
                  <a:lnTo>
                    <a:pt x="8275320" y="24028"/>
                  </a:lnTo>
                  <a:lnTo>
                    <a:pt x="8275320" y="1291945"/>
                  </a:lnTo>
                  <a:lnTo>
                    <a:pt x="8273516" y="1296301"/>
                  </a:lnTo>
                  <a:lnTo>
                    <a:pt x="8267077" y="1302740"/>
                  </a:lnTo>
                  <a:lnTo>
                    <a:pt x="8262721" y="1304543"/>
                  </a:lnTo>
                  <a:lnTo>
                    <a:pt x="8281441" y="1304543"/>
                  </a:lnTo>
                  <a:lnTo>
                    <a:pt x="8283740" y="1302245"/>
                  </a:lnTo>
                  <a:lnTo>
                    <a:pt x="8286750" y="1294980"/>
                  </a:lnTo>
                  <a:lnTo>
                    <a:pt x="8286750" y="20993"/>
                  </a:lnTo>
                  <a:lnTo>
                    <a:pt x="8283740" y="13728"/>
                  </a:lnTo>
                  <a:lnTo>
                    <a:pt x="8273021" y="3009"/>
                  </a:lnTo>
                  <a:lnTo>
                    <a:pt x="8265756" y="0"/>
                  </a:lnTo>
                  <a:close/>
                </a:path>
                <a:path w="8286750" h="1316355">
                  <a:moveTo>
                    <a:pt x="8251253" y="22859"/>
                  </a:moveTo>
                  <a:lnTo>
                    <a:pt x="35483" y="22859"/>
                  </a:lnTo>
                  <a:lnTo>
                    <a:pt x="31076" y="24688"/>
                  </a:lnTo>
                  <a:lnTo>
                    <a:pt x="24688" y="31076"/>
                  </a:lnTo>
                  <a:lnTo>
                    <a:pt x="22865" y="35483"/>
                  </a:lnTo>
                  <a:lnTo>
                    <a:pt x="22859" y="1280490"/>
                  </a:lnTo>
                  <a:lnTo>
                    <a:pt x="24688" y="1284897"/>
                  </a:lnTo>
                  <a:lnTo>
                    <a:pt x="31076" y="1291285"/>
                  </a:lnTo>
                  <a:lnTo>
                    <a:pt x="35496" y="1293113"/>
                  </a:lnTo>
                  <a:lnTo>
                    <a:pt x="8251253" y="1293113"/>
                  </a:lnTo>
                  <a:lnTo>
                    <a:pt x="8255673" y="1291285"/>
                  </a:lnTo>
                  <a:lnTo>
                    <a:pt x="8262061" y="1284897"/>
                  </a:lnTo>
                  <a:lnTo>
                    <a:pt x="8263889" y="1280490"/>
                  </a:lnTo>
                  <a:lnTo>
                    <a:pt x="8263889" y="1275968"/>
                  </a:lnTo>
                  <a:lnTo>
                    <a:pt x="40004" y="1275968"/>
                  </a:lnTo>
                  <a:lnTo>
                    <a:pt x="40004" y="1258823"/>
                  </a:lnTo>
                  <a:lnTo>
                    <a:pt x="57149" y="1258823"/>
                  </a:lnTo>
                  <a:lnTo>
                    <a:pt x="57149" y="57149"/>
                  </a:lnTo>
                  <a:lnTo>
                    <a:pt x="40004" y="57149"/>
                  </a:lnTo>
                  <a:lnTo>
                    <a:pt x="40004" y="40004"/>
                  </a:lnTo>
                  <a:lnTo>
                    <a:pt x="8263889" y="40004"/>
                  </a:lnTo>
                  <a:lnTo>
                    <a:pt x="8263889" y="35483"/>
                  </a:lnTo>
                  <a:lnTo>
                    <a:pt x="8262061" y="31076"/>
                  </a:lnTo>
                  <a:lnTo>
                    <a:pt x="8255673" y="24688"/>
                  </a:lnTo>
                  <a:lnTo>
                    <a:pt x="8251253" y="22859"/>
                  </a:lnTo>
                  <a:close/>
                </a:path>
                <a:path w="8286750" h="1316355">
                  <a:moveTo>
                    <a:pt x="57149" y="1258823"/>
                  </a:moveTo>
                  <a:lnTo>
                    <a:pt x="40004" y="1258823"/>
                  </a:lnTo>
                  <a:lnTo>
                    <a:pt x="40004" y="1275968"/>
                  </a:lnTo>
                  <a:lnTo>
                    <a:pt x="57149" y="1275968"/>
                  </a:lnTo>
                  <a:lnTo>
                    <a:pt x="57149" y="1258823"/>
                  </a:lnTo>
                  <a:close/>
                </a:path>
                <a:path w="8286750" h="1316355">
                  <a:moveTo>
                    <a:pt x="8229600" y="1258823"/>
                  </a:moveTo>
                  <a:lnTo>
                    <a:pt x="57149" y="1258823"/>
                  </a:lnTo>
                  <a:lnTo>
                    <a:pt x="57149" y="1275968"/>
                  </a:lnTo>
                  <a:lnTo>
                    <a:pt x="8229600" y="1275968"/>
                  </a:lnTo>
                  <a:lnTo>
                    <a:pt x="8229600" y="1258823"/>
                  </a:lnTo>
                  <a:close/>
                </a:path>
                <a:path w="8286750" h="1316355">
                  <a:moveTo>
                    <a:pt x="8246745" y="40004"/>
                  </a:moveTo>
                  <a:lnTo>
                    <a:pt x="8229600" y="40004"/>
                  </a:lnTo>
                  <a:lnTo>
                    <a:pt x="8229600" y="1275968"/>
                  </a:lnTo>
                  <a:lnTo>
                    <a:pt x="8246745" y="1275968"/>
                  </a:lnTo>
                  <a:lnTo>
                    <a:pt x="8246745" y="1258823"/>
                  </a:lnTo>
                  <a:lnTo>
                    <a:pt x="8263889" y="1258823"/>
                  </a:lnTo>
                  <a:lnTo>
                    <a:pt x="8263889" y="57149"/>
                  </a:lnTo>
                  <a:lnTo>
                    <a:pt x="8246745" y="57149"/>
                  </a:lnTo>
                  <a:lnTo>
                    <a:pt x="8246745" y="40004"/>
                  </a:lnTo>
                  <a:close/>
                </a:path>
                <a:path w="8286750" h="1316355">
                  <a:moveTo>
                    <a:pt x="8263889" y="1258823"/>
                  </a:moveTo>
                  <a:lnTo>
                    <a:pt x="8246745" y="1258823"/>
                  </a:lnTo>
                  <a:lnTo>
                    <a:pt x="8246745" y="1275968"/>
                  </a:lnTo>
                  <a:lnTo>
                    <a:pt x="8263889" y="1275968"/>
                  </a:lnTo>
                  <a:lnTo>
                    <a:pt x="8263889" y="1258823"/>
                  </a:lnTo>
                  <a:close/>
                </a:path>
                <a:path w="8286750" h="1316355">
                  <a:moveTo>
                    <a:pt x="57149" y="40004"/>
                  </a:moveTo>
                  <a:lnTo>
                    <a:pt x="40004" y="40004"/>
                  </a:lnTo>
                  <a:lnTo>
                    <a:pt x="40004" y="57149"/>
                  </a:lnTo>
                  <a:lnTo>
                    <a:pt x="57149" y="57149"/>
                  </a:lnTo>
                  <a:lnTo>
                    <a:pt x="57149" y="40004"/>
                  </a:lnTo>
                  <a:close/>
                </a:path>
                <a:path w="8286750" h="1316355">
                  <a:moveTo>
                    <a:pt x="8229600" y="40004"/>
                  </a:moveTo>
                  <a:lnTo>
                    <a:pt x="57149" y="40004"/>
                  </a:lnTo>
                  <a:lnTo>
                    <a:pt x="57149" y="57149"/>
                  </a:lnTo>
                  <a:lnTo>
                    <a:pt x="8229600" y="57149"/>
                  </a:lnTo>
                  <a:lnTo>
                    <a:pt x="8229600" y="40004"/>
                  </a:lnTo>
                  <a:close/>
                </a:path>
                <a:path w="8286750" h="1316355">
                  <a:moveTo>
                    <a:pt x="8263889" y="40004"/>
                  </a:moveTo>
                  <a:lnTo>
                    <a:pt x="8246745" y="40004"/>
                  </a:lnTo>
                  <a:lnTo>
                    <a:pt x="8246745" y="57149"/>
                  </a:lnTo>
                  <a:lnTo>
                    <a:pt x="8263889" y="57149"/>
                  </a:lnTo>
                  <a:lnTo>
                    <a:pt x="8263889" y="40004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4DE6F0B-0231-4ED7-8BEB-20BE6AC0645D}"/>
              </a:ext>
            </a:extLst>
          </p:cNvPr>
          <p:cNvSpPr txBox="1"/>
          <p:nvPr/>
        </p:nvSpPr>
        <p:spPr>
          <a:xfrm>
            <a:off x="2133600" y="762000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2400" b="1" dirty="0">
                <a:latin typeface="Garamond" panose="02020404030301010803" pitchFamily="18" charset="0"/>
              </a:rPr>
              <a:t>OPŠTA PRAVILA PONAŠANJA U  LABORATORIJI</a:t>
            </a:r>
          </a:p>
        </p:txBody>
      </p:sp>
      <p:pic>
        <p:nvPicPr>
          <p:cNvPr id="2050" name="Picture 2" descr="STALAK ZA PIPETE - TEQLER 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147" y="2584791"/>
            <a:ext cx="3694906" cy="277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99488" y="0"/>
            <a:ext cx="5145023" cy="68580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67000" y="1478280"/>
            <a:ext cx="3809999" cy="39014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74015" y="2334702"/>
            <a:ext cx="8395970" cy="2282308"/>
            <a:chOff x="482345" y="2054860"/>
            <a:chExt cx="8395970" cy="2546350"/>
          </a:xfrm>
        </p:grpSpPr>
        <p:sp>
          <p:nvSpPr>
            <p:cNvPr id="3" name="object 3"/>
            <p:cNvSpPr/>
            <p:nvPr/>
          </p:nvSpPr>
          <p:spPr>
            <a:xfrm>
              <a:off x="501395" y="2074164"/>
              <a:ext cx="8357870" cy="2508885"/>
            </a:xfrm>
            <a:custGeom>
              <a:avLst/>
              <a:gdLst/>
              <a:ahLst/>
              <a:cxnLst/>
              <a:rect l="l" t="t" r="r" b="b"/>
              <a:pathLst>
                <a:path w="8357870" h="2508885">
                  <a:moveTo>
                    <a:pt x="8357616" y="0"/>
                  </a:moveTo>
                  <a:lnTo>
                    <a:pt x="0" y="0"/>
                  </a:lnTo>
                  <a:lnTo>
                    <a:pt x="0" y="2508504"/>
                  </a:lnTo>
                  <a:lnTo>
                    <a:pt x="8357616" y="2508504"/>
                  </a:lnTo>
                  <a:lnTo>
                    <a:pt x="8357616" y="0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pPr algn="just"/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82346" y="2054859"/>
              <a:ext cx="8395970" cy="2546350"/>
            </a:xfrm>
            <a:custGeom>
              <a:avLst/>
              <a:gdLst/>
              <a:ahLst/>
              <a:cxnLst/>
              <a:rect l="l" t="t" r="r" b="b"/>
              <a:pathLst>
                <a:path w="8395970" h="2546350">
                  <a:moveTo>
                    <a:pt x="8370316" y="25400"/>
                  </a:moveTo>
                  <a:lnTo>
                    <a:pt x="25400" y="25400"/>
                  </a:lnTo>
                  <a:lnTo>
                    <a:pt x="25400" y="38100"/>
                  </a:lnTo>
                  <a:lnTo>
                    <a:pt x="25400" y="2508250"/>
                  </a:lnTo>
                  <a:lnTo>
                    <a:pt x="25400" y="2520950"/>
                  </a:lnTo>
                  <a:lnTo>
                    <a:pt x="8370316" y="2520950"/>
                  </a:lnTo>
                  <a:lnTo>
                    <a:pt x="8370316" y="2508758"/>
                  </a:lnTo>
                  <a:lnTo>
                    <a:pt x="8370316" y="2508250"/>
                  </a:lnTo>
                  <a:lnTo>
                    <a:pt x="8370316" y="38354"/>
                  </a:lnTo>
                  <a:lnTo>
                    <a:pt x="8357616" y="38354"/>
                  </a:lnTo>
                  <a:lnTo>
                    <a:pt x="8357616" y="2508250"/>
                  </a:lnTo>
                  <a:lnTo>
                    <a:pt x="38100" y="2508250"/>
                  </a:lnTo>
                  <a:lnTo>
                    <a:pt x="38100" y="38100"/>
                  </a:lnTo>
                  <a:lnTo>
                    <a:pt x="8370316" y="38100"/>
                  </a:lnTo>
                  <a:lnTo>
                    <a:pt x="8370316" y="25400"/>
                  </a:lnTo>
                  <a:close/>
                </a:path>
                <a:path w="8395970" h="2546350">
                  <a:moveTo>
                    <a:pt x="8395716" y="0"/>
                  </a:moveTo>
                  <a:lnTo>
                    <a:pt x="8383016" y="0"/>
                  </a:lnTo>
                  <a:lnTo>
                    <a:pt x="8383016" y="12700"/>
                  </a:lnTo>
                  <a:lnTo>
                    <a:pt x="8383016" y="2533650"/>
                  </a:lnTo>
                  <a:lnTo>
                    <a:pt x="12700" y="2533650"/>
                  </a:lnTo>
                  <a:lnTo>
                    <a:pt x="12700" y="12700"/>
                  </a:lnTo>
                  <a:lnTo>
                    <a:pt x="19050" y="12700"/>
                  </a:lnTo>
                  <a:lnTo>
                    <a:pt x="8383016" y="12700"/>
                  </a:lnTo>
                  <a:lnTo>
                    <a:pt x="8383016" y="0"/>
                  </a:lnTo>
                  <a:lnTo>
                    <a:pt x="19050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2533650"/>
                  </a:lnTo>
                  <a:lnTo>
                    <a:pt x="0" y="2546350"/>
                  </a:lnTo>
                  <a:lnTo>
                    <a:pt x="8395716" y="2546350"/>
                  </a:lnTo>
                  <a:lnTo>
                    <a:pt x="8395716" y="2533650"/>
                  </a:lnTo>
                  <a:lnTo>
                    <a:pt x="8395716" y="12700"/>
                  </a:lnTo>
                  <a:lnTo>
                    <a:pt x="8395716" y="0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pPr algn="just"/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838200" y="2532968"/>
            <a:ext cx="7630795" cy="188577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3175">
              <a:lnSpc>
                <a:spcPct val="100000"/>
              </a:lnSpc>
              <a:spcBef>
                <a:spcPts val="105"/>
              </a:spcBef>
            </a:pPr>
            <a:r>
              <a:rPr sz="2400" spc="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Radne</a:t>
            </a:r>
            <a:r>
              <a:rPr sz="2400" spc="-3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površine</a:t>
            </a:r>
            <a:r>
              <a:rPr sz="2400" spc="-4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</a:t>
            </a:r>
            <a:r>
              <a:rPr sz="2400" spc="-2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2400" spc="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nakon</a:t>
            </a:r>
            <a:r>
              <a:rPr sz="2400" spc="-2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završetka</a:t>
            </a:r>
            <a:r>
              <a:rPr sz="2400" spc="-4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eksperimenta </a:t>
            </a:r>
            <a:r>
              <a:rPr sz="2400" spc="-61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dezinfikovati</a:t>
            </a:r>
            <a:r>
              <a:rPr sz="2400" spc="-3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(prebrisati</a:t>
            </a:r>
            <a:r>
              <a:rPr sz="2400" spc="-3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70%</a:t>
            </a:r>
            <a:r>
              <a:rPr sz="2400" spc="-5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alkoholom).</a:t>
            </a:r>
            <a:r>
              <a:rPr sz="2400" spc="-7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r-Latn-RS" sz="2400" spc="-70" dirty="0" smtClean="0">
              <a:solidFill>
                <a:srgbClr val="1D29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 indent="3175">
              <a:lnSpc>
                <a:spcPct val="100000"/>
              </a:lnSpc>
              <a:spcBef>
                <a:spcPts val="105"/>
              </a:spcBef>
            </a:pPr>
            <a:endParaRPr lang="sr-Latn-RS" sz="2400" spc="-70" dirty="0" smtClean="0">
              <a:solidFill>
                <a:srgbClr val="1D29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 indent="3175">
              <a:lnSpc>
                <a:spcPct val="100000"/>
              </a:lnSpc>
              <a:spcBef>
                <a:spcPts val="105"/>
              </a:spcBef>
            </a:pPr>
            <a:r>
              <a:rPr sz="2400" spc="-10" dirty="0" err="1" smtClean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Alkohol</a:t>
            </a:r>
            <a:r>
              <a:rPr sz="2400" spc="-60" dirty="0" smtClean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</a:t>
            </a:r>
            <a:r>
              <a:rPr sz="2400" spc="-15" dirty="0" err="1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lako</a:t>
            </a:r>
            <a:r>
              <a:rPr sz="2400" spc="-4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zapaljiv</a:t>
            </a:r>
            <a:r>
              <a:rPr sz="2400" spc="-6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 err="1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2400" spc="-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5" dirty="0" smtClean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r>
              <a:rPr lang="sr-Latn-RS" sz="2400" spc="5" dirty="0" smtClean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treba ga</a:t>
            </a:r>
            <a:r>
              <a:rPr sz="2400" spc="-10" dirty="0" smtClean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 err="1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koristiti</a:t>
            </a:r>
            <a:r>
              <a:rPr sz="2400" spc="-7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5" dirty="0" err="1" smtClean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</a:t>
            </a:r>
            <a:r>
              <a:rPr sz="2400" spc="-25" dirty="0" smtClean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otvoren</a:t>
            </a:r>
            <a:r>
              <a:rPr sz="2400" spc="-5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5" dirty="0" err="1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plamen</a:t>
            </a:r>
            <a:r>
              <a:rPr sz="2400" spc="5" dirty="0" smtClean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sr-Latn-RS" sz="2400" spc="5" dirty="0" smtClean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object 3">
            <a:extLst>
              <a:ext uri="{FF2B5EF4-FFF2-40B4-BE49-F238E27FC236}">
                <a16:creationId xmlns:a16="http://schemas.microsoft.com/office/drawing/2014/main" xmlns="" id="{C71A16AA-E9DD-4132-A5F7-210E5C059607}"/>
              </a:ext>
            </a:extLst>
          </p:cNvPr>
          <p:cNvGrpSpPr/>
          <p:nvPr/>
        </p:nvGrpSpPr>
        <p:grpSpPr>
          <a:xfrm>
            <a:off x="428625" y="381000"/>
            <a:ext cx="8286750" cy="1316355"/>
            <a:chOff x="401573" y="1041592"/>
            <a:chExt cx="8286750" cy="1316355"/>
          </a:xfrm>
        </p:grpSpPr>
        <p:sp>
          <p:nvSpPr>
            <p:cNvPr id="11" name="object 4">
              <a:extLst>
                <a:ext uri="{FF2B5EF4-FFF2-40B4-BE49-F238E27FC236}">
                  <a16:creationId xmlns:a16="http://schemas.microsoft.com/office/drawing/2014/main" xmlns="" id="{BF420B0E-7040-439F-84EC-21729A35EFA7}"/>
                </a:ext>
              </a:extLst>
            </p:cNvPr>
            <p:cNvSpPr/>
            <p:nvPr/>
          </p:nvSpPr>
          <p:spPr>
            <a:xfrm>
              <a:off x="430148" y="1098742"/>
              <a:ext cx="8229600" cy="1259205"/>
            </a:xfrm>
            <a:custGeom>
              <a:avLst/>
              <a:gdLst/>
              <a:ahLst/>
              <a:cxnLst/>
              <a:rect l="l" t="t" r="r" b="b"/>
              <a:pathLst>
                <a:path w="8229600" h="1259205">
                  <a:moveTo>
                    <a:pt x="8229600" y="0"/>
                  </a:moveTo>
                  <a:lnTo>
                    <a:pt x="0" y="0"/>
                  </a:lnTo>
                  <a:lnTo>
                    <a:pt x="0" y="1258824"/>
                  </a:lnTo>
                  <a:lnTo>
                    <a:pt x="8229600" y="1258824"/>
                  </a:lnTo>
                  <a:lnTo>
                    <a:pt x="8229600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 dirty="0"/>
            </a:p>
          </p:txBody>
        </p:sp>
        <p:sp>
          <p:nvSpPr>
            <p:cNvPr id="12" name="object 5">
              <a:extLst>
                <a:ext uri="{FF2B5EF4-FFF2-40B4-BE49-F238E27FC236}">
                  <a16:creationId xmlns:a16="http://schemas.microsoft.com/office/drawing/2014/main" xmlns="" id="{A48835F2-AABB-419A-995C-440ED24BD59F}"/>
                </a:ext>
              </a:extLst>
            </p:cNvPr>
            <p:cNvSpPr/>
            <p:nvPr/>
          </p:nvSpPr>
          <p:spPr>
            <a:xfrm>
              <a:off x="401573" y="1041592"/>
              <a:ext cx="8286750" cy="1316355"/>
            </a:xfrm>
            <a:custGeom>
              <a:avLst/>
              <a:gdLst/>
              <a:ahLst/>
              <a:cxnLst/>
              <a:rect l="l" t="t" r="r" b="b"/>
              <a:pathLst>
                <a:path w="8286750" h="1316355">
                  <a:moveTo>
                    <a:pt x="28574" y="0"/>
                  </a:moveTo>
                  <a:lnTo>
                    <a:pt x="20993" y="0"/>
                  </a:lnTo>
                  <a:lnTo>
                    <a:pt x="13728" y="3009"/>
                  </a:lnTo>
                  <a:lnTo>
                    <a:pt x="3009" y="13728"/>
                  </a:lnTo>
                  <a:lnTo>
                    <a:pt x="0" y="20993"/>
                  </a:lnTo>
                  <a:lnTo>
                    <a:pt x="0" y="1294980"/>
                  </a:lnTo>
                  <a:lnTo>
                    <a:pt x="3009" y="1302245"/>
                  </a:lnTo>
                  <a:lnTo>
                    <a:pt x="13728" y="1312964"/>
                  </a:lnTo>
                  <a:lnTo>
                    <a:pt x="20993" y="1315973"/>
                  </a:lnTo>
                  <a:lnTo>
                    <a:pt x="8265756" y="1315973"/>
                  </a:lnTo>
                  <a:lnTo>
                    <a:pt x="8273021" y="1312964"/>
                  </a:lnTo>
                  <a:lnTo>
                    <a:pt x="8281441" y="1304543"/>
                  </a:lnTo>
                  <a:lnTo>
                    <a:pt x="24028" y="1304543"/>
                  </a:lnTo>
                  <a:lnTo>
                    <a:pt x="19672" y="1302740"/>
                  </a:lnTo>
                  <a:lnTo>
                    <a:pt x="13233" y="1296301"/>
                  </a:lnTo>
                  <a:lnTo>
                    <a:pt x="11429" y="1291945"/>
                  </a:lnTo>
                  <a:lnTo>
                    <a:pt x="11429" y="24028"/>
                  </a:lnTo>
                  <a:lnTo>
                    <a:pt x="13233" y="19672"/>
                  </a:lnTo>
                  <a:lnTo>
                    <a:pt x="19672" y="13233"/>
                  </a:lnTo>
                  <a:lnTo>
                    <a:pt x="24028" y="11429"/>
                  </a:lnTo>
                  <a:lnTo>
                    <a:pt x="28574" y="11429"/>
                  </a:lnTo>
                  <a:lnTo>
                    <a:pt x="28574" y="0"/>
                  </a:lnTo>
                  <a:close/>
                </a:path>
                <a:path w="8286750" h="1316355">
                  <a:moveTo>
                    <a:pt x="8265756" y="0"/>
                  </a:moveTo>
                  <a:lnTo>
                    <a:pt x="28574" y="0"/>
                  </a:lnTo>
                  <a:lnTo>
                    <a:pt x="28574" y="11429"/>
                  </a:lnTo>
                  <a:lnTo>
                    <a:pt x="8262721" y="11429"/>
                  </a:lnTo>
                  <a:lnTo>
                    <a:pt x="8267077" y="13233"/>
                  </a:lnTo>
                  <a:lnTo>
                    <a:pt x="8273516" y="19672"/>
                  </a:lnTo>
                  <a:lnTo>
                    <a:pt x="8275320" y="24028"/>
                  </a:lnTo>
                  <a:lnTo>
                    <a:pt x="8275320" y="1291945"/>
                  </a:lnTo>
                  <a:lnTo>
                    <a:pt x="8273516" y="1296301"/>
                  </a:lnTo>
                  <a:lnTo>
                    <a:pt x="8267077" y="1302740"/>
                  </a:lnTo>
                  <a:lnTo>
                    <a:pt x="8262721" y="1304543"/>
                  </a:lnTo>
                  <a:lnTo>
                    <a:pt x="8281441" y="1304543"/>
                  </a:lnTo>
                  <a:lnTo>
                    <a:pt x="8283740" y="1302245"/>
                  </a:lnTo>
                  <a:lnTo>
                    <a:pt x="8286750" y="1294980"/>
                  </a:lnTo>
                  <a:lnTo>
                    <a:pt x="8286750" y="20993"/>
                  </a:lnTo>
                  <a:lnTo>
                    <a:pt x="8283740" y="13728"/>
                  </a:lnTo>
                  <a:lnTo>
                    <a:pt x="8273021" y="3009"/>
                  </a:lnTo>
                  <a:lnTo>
                    <a:pt x="8265756" y="0"/>
                  </a:lnTo>
                  <a:close/>
                </a:path>
                <a:path w="8286750" h="1316355">
                  <a:moveTo>
                    <a:pt x="8251253" y="22859"/>
                  </a:moveTo>
                  <a:lnTo>
                    <a:pt x="35483" y="22859"/>
                  </a:lnTo>
                  <a:lnTo>
                    <a:pt x="31076" y="24688"/>
                  </a:lnTo>
                  <a:lnTo>
                    <a:pt x="24688" y="31076"/>
                  </a:lnTo>
                  <a:lnTo>
                    <a:pt x="22865" y="35483"/>
                  </a:lnTo>
                  <a:lnTo>
                    <a:pt x="22859" y="1280490"/>
                  </a:lnTo>
                  <a:lnTo>
                    <a:pt x="24688" y="1284897"/>
                  </a:lnTo>
                  <a:lnTo>
                    <a:pt x="31076" y="1291285"/>
                  </a:lnTo>
                  <a:lnTo>
                    <a:pt x="35496" y="1293113"/>
                  </a:lnTo>
                  <a:lnTo>
                    <a:pt x="8251253" y="1293113"/>
                  </a:lnTo>
                  <a:lnTo>
                    <a:pt x="8255673" y="1291285"/>
                  </a:lnTo>
                  <a:lnTo>
                    <a:pt x="8262061" y="1284897"/>
                  </a:lnTo>
                  <a:lnTo>
                    <a:pt x="8263889" y="1280490"/>
                  </a:lnTo>
                  <a:lnTo>
                    <a:pt x="8263889" y="1275968"/>
                  </a:lnTo>
                  <a:lnTo>
                    <a:pt x="40004" y="1275968"/>
                  </a:lnTo>
                  <a:lnTo>
                    <a:pt x="40004" y="1258823"/>
                  </a:lnTo>
                  <a:lnTo>
                    <a:pt x="57149" y="1258823"/>
                  </a:lnTo>
                  <a:lnTo>
                    <a:pt x="57149" y="57149"/>
                  </a:lnTo>
                  <a:lnTo>
                    <a:pt x="40004" y="57149"/>
                  </a:lnTo>
                  <a:lnTo>
                    <a:pt x="40004" y="40004"/>
                  </a:lnTo>
                  <a:lnTo>
                    <a:pt x="8263889" y="40004"/>
                  </a:lnTo>
                  <a:lnTo>
                    <a:pt x="8263889" y="35483"/>
                  </a:lnTo>
                  <a:lnTo>
                    <a:pt x="8262061" y="31076"/>
                  </a:lnTo>
                  <a:lnTo>
                    <a:pt x="8255673" y="24688"/>
                  </a:lnTo>
                  <a:lnTo>
                    <a:pt x="8251253" y="22859"/>
                  </a:lnTo>
                  <a:close/>
                </a:path>
                <a:path w="8286750" h="1316355">
                  <a:moveTo>
                    <a:pt x="57149" y="1258823"/>
                  </a:moveTo>
                  <a:lnTo>
                    <a:pt x="40004" y="1258823"/>
                  </a:lnTo>
                  <a:lnTo>
                    <a:pt x="40004" y="1275968"/>
                  </a:lnTo>
                  <a:lnTo>
                    <a:pt x="57149" y="1275968"/>
                  </a:lnTo>
                  <a:lnTo>
                    <a:pt x="57149" y="1258823"/>
                  </a:lnTo>
                  <a:close/>
                </a:path>
                <a:path w="8286750" h="1316355">
                  <a:moveTo>
                    <a:pt x="8229600" y="1258823"/>
                  </a:moveTo>
                  <a:lnTo>
                    <a:pt x="57149" y="1258823"/>
                  </a:lnTo>
                  <a:lnTo>
                    <a:pt x="57149" y="1275968"/>
                  </a:lnTo>
                  <a:lnTo>
                    <a:pt x="8229600" y="1275968"/>
                  </a:lnTo>
                  <a:lnTo>
                    <a:pt x="8229600" y="1258823"/>
                  </a:lnTo>
                  <a:close/>
                </a:path>
                <a:path w="8286750" h="1316355">
                  <a:moveTo>
                    <a:pt x="8246745" y="40004"/>
                  </a:moveTo>
                  <a:lnTo>
                    <a:pt x="8229600" y="40004"/>
                  </a:lnTo>
                  <a:lnTo>
                    <a:pt x="8229600" y="1275968"/>
                  </a:lnTo>
                  <a:lnTo>
                    <a:pt x="8246745" y="1275968"/>
                  </a:lnTo>
                  <a:lnTo>
                    <a:pt x="8246745" y="1258823"/>
                  </a:lnTo>
                  <a:lnTo>
                    <a:pt x="8263889" y="1258823"/>
                  </a:lnTo>
                  <a:lnTo>
                    <a:pt x="8263889" y="57149"/>
                  </a:lnTo>
                  <a:lnTo>
                    <a:pt x="8246745" y="57149"/>
                  </a:lnTo>
                  <a:lnTo>
                    <a:pt x="8246745" y="40004"/>
                  </a:lnTo>
                  <a:close/>
                </a:path>
                <a:path w="8286750" h="1316355">
                  <a:moveTo>
                    <a:pt x="8263889" y="1258823"/>
                  </a:moveTo>
                  <a:lnTo>
                    <a:pt x="8246745" y="1258823"/>
                  </a:lnTo>
                  <a:lnTo>
                    <a:pt x="8246745" y="1275968"/>
                  </a:lnTo>
                  <a:lnTo>
                    <a:pt x="8263889" y="1275968"/>
                  </a:lnTo>
                  <a:lnTo>
                    <a:pt x="8263889" y="1258823"/>
                  </a:lnTo>
                  <a:close/>
                </a:path>
                <a:path w="8286750" h="1316355">
                  <a:moveTo>
                    <a:pt x="57149" y="40004"/>
                  </a:moveTo>
                  <a:lnTo>
                    <a:pt x="40004" y="40004"/>
                  </a:lnTo>
                  <a:lnTo>
                    <a:pt x="40004" y="57149"/>
                  </a:lnTo>
                  <a:lnTo>
                    <a:pt x="57149" y="57149"/>
                  </a:lnTo>
                  <a:lnTo>
                    <a:pt x="57149" y="40004"/>
                  </a:lnTo>
                  <a:close/>
                </a:path>
                <a:path w="8286750" h="1316355">
                  <a:moveTo>
                    <a:pt x="8229600" y="40004"/>
                  </a:moveTo>
                  <a:lnTo>
                    <a:pt x="57149" y="40004"/>
                  </a:lnTo>
                  <a:lnTo>
                    <a:pt x="57149" y="57149"/>
                  </a:lnTo>
                  <a:lnTo>
                    <a:pt x="8229600" y="57149"/>
                  </a:lnTo>
                  <a:lnTo>
                    <a:pt x="8229600" y="40004"/>
                  </a:lnTo>
                  <a:close/>
                </a:path>
                <a:path w="8286750" h="1316355">
                  <a:moveTo>
                    <a:pt x="8263889" y="40004"/>
                  </a:moveTo>
                  <a:lnTo>
                    <a:pt x="8246745" y="40004"/>
                  </a:lnTo>
                  <a:lnTo>
                    <a:pt x="8246745" y="57149"/>
                  </a:lnTo>
                  <a:lnTo>
                    <a:pt x="8263889" y="57149"/>
                  </a:lnTo>
                  <a:lnTo>
                    <a:pt x="8263889" y="40004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261C7D7-00A8-4CBA-851B-FDBE1FB10ED4}"/>
              </a:ext>
            </a:extLst>
          </p:cNvPr>
          <p:cNvSpPr txBox="1"/>
          <p:nvPr/>
        </p:nvSpPr>
        <p:spPr>
          <a:xfrm>
            <a:off x="2286000" y="652253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2400" b="1" dirty="0">
                <a:latin typeface="Garamond" panose="02020404030301010803" pitchFamily="18" charset="0"/>
              </a:rPr>
              <a:t>OPŠTA PRAVILA PONAŠANJA U  LABORATORIJI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62783" y="0"/>
            <a:ext cx="3855719" cy="683971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90215" y="0"/>
            <a:ext cx="3858767" cy="68579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20695" y="0"/>
            <a:ext cx="3855719" cy="68579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66999" y="1478280"/>
            <a:ext cx="3809999" cy="39014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9DABF3C-DD8A-4C58-B9FE-31B52EF8CDC5}"/>
              </a:ext>
            </a:extLst>
          </p:cNvPr>
          <p:cNvSpPr/>
          <p:nvPr/>
        </p:nvSpPr>
        <p:spPr>
          <a:xfrm>
            <a:off x="914400" y="2971800"/>
            <a:ext cx="7315200" cy="1905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Latn-RS" sz="2400" dirty="0">
                <a:latin typeface="Arial" panose="020B0604020202020204" pitchFamily="34" charset="0"/>
                <a:cs typeface="Arial" panose="020B0604020202020204" pitchFamily="34" charset="0"/>
              </a:rPr>
              <a:t>Radno mesto ostaviti čisto i spremno za sledeći eksperiment, kako ne bi došlo do kontaminacije.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object 3">
            <a:extLst>
              <a:ext uri="{FF2B5EF4-FFF2-40B4-BE49-F238E27FC236}">
                <a16:creationId xmlns:a16="http://schemas.microsoft.com/office/drawing/2014/main" xmlns="" id="{AFB7FE42-16A9-4D24-8D22-8591F08CC4EC}"/>
              </a:ext>
            </a:extLst>
          </p:cNvPr>
          <p:cNvGrpSpPr/>
          <p:nvPr/>
        </p:nvGrpSpPr>
        <p:grpSpPr>
          <a:xfrm>
            <a:off x="504825" y="381000"/>
            <a:ext cx="8286750" cy="1316355"/>
            <a:chOff x="401573" y="1041592"/>
            <a:chExt cx="8286750" cy="1316355"/>
          </a:xfrm>
        </p:grpSpPr>
        <p:sp>
          <p:nvSpPr>
            <p:cNvPr id="9" name="object 4">
              <a:extLst>
                <a:ext uri="{FF2B5EF4-FFF2-40B4-BE49-F238E27FC236}">
                  <a16:creationId xmlns:a16="http://schemas.microsoft.com/office/drawing/2014/main" xmlns="" id="{9E955697-FA8B-4C03-9D9A-2330F290E09A}"/>
                </a:ext>
              </a:extLst>
            </p:cNvPr>
            <p:cNvSpPr/>
            <p:nvPr/>
          </p:nvSpPr>
          <p:spPr>
            <a:xfrm>
              <a:off x="430148" y="1098742"/>
              <a:ext cx="8229600" cy="1259205"/>
            </a:xfrm>
            <a:custGeom>
              <a:avLst/>
              <a:gdLst/>
              <a:ahLst/>
              <a:cxnLst/>
              <a:rect l="l" t="t" r="r" b="b"/>
              <a:pathLst>
                <a:path w="8229600" h="1259205">
                  <a:moveTo>
                    <a:pt x="8229600" y="0"/>
                  </a:moveTo>
                  <a:lnTo>
                    <a:pt x="0" y="0"/>
                  </a:lnTo>
                  <a:lnTo>
                    <a:pt x="0" y="1258824"/>
                  </a:lnTo>
                  <a:lnTo>
                    <a:pt x="8229600" y="1258824"/>
                  </a:lnTo>
                  <a:lnTo>
                    <a:pt x="8229600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 dirty="0"/>
            </a:p>
          </p:txBody>
        </p:sp>
        <p:sp>
          <p:nvSpPr>
            <p:cNvPr id="10" name="object 5">
              <a:extLst>
                <a:ext uri="{FF2B5EF4-FFF2-40B4-BE49-F238E27FC236}">
                  <a16:creationId xmlns:a16="http://schemas.microsoft.com/office/drawing/2014/main" xmlns="" id="{91C44908-6369-4873-9691-FF160141A7D6}"/>
                </a:ext>
              </a:extLst>
            </p:cNvPr>
            <p:cNvSpPr/>
            <p:nvPr/>
          </p:nvSpPr>
          <p:spPr>
            <a:xfrm>
              <a:off x="401573" y="1041592"/>
              <a:ext cx="8286750" cy="1316355"/>
            </a:xfrm>
            <a:custGeom>
              <a:avLst/>
              <a:gdLst/>
              <a:ahLst/>
              <a:cxnLst/>
              <a:rect l="l" t="t" r="r" b="b"/>
              <a:pathLst>
                <a:path w="8286750" h="1316355">
                  <a:moveTo>
                    <a:pt x="28574" y="0"/>
                  </a:moveTo>
                  <a:lnTo>
                    <a:pt x="20993" y="0"/>
                  </a:lnTo>
                  <a:lnTo>
                    <a:pt x="13728" y="3009"/>
                  </a:lnTo>
                  <a:lnTo>
                    <a:pt x="3009" y="13728"/>
                  </a:lnTo>
                  <a:lnTo>
                    <a:pt x="0" y="20993"/>
                  </a:lnTo>
                  <a:lnTo>
                    <a:pt x="0" y="1294980"/>
                  </a:lnTo>
                  <a:lnTo>
                    <a:pt x="3009" y="1302245"/>
                  </a:lnTo>
                  <a:lnTo>
                    <a:pt x="13728" y="1312964"/>
                  </a:lnTo>
                  <a:lnTo>
                    <a:pt x="20993" y="1315973"/>
                  </a:lnTo>
                  <a:lnTo>
                    <a:pt x="8265756" y="1315973"/>
                  </a:lnTo>
                  <a:lnTo>
                    <a:pt x="8273021" y="1312964"/>
                  </a:lnTo>
                  <a:lnTo>
                    <a:pt x="8281441" y="1304543"/>
                  </a:lnTo>
                  <a:lnTo>
                    <a:pt x="24028" y="1304543"/>
                  </a:lnTo>
                  <a:lnTo>
                    <a:pt x="19672" y="1302740"/>
                  </a:lnTo>
                  <a:lnTo>
                    <a:pt x="13233" y="1296301"/>
                  </a:lnTo>
                  <a:lnTo>
                    <a:pt x="11429" y="1291945"/>
                  </a:lnTo>
                  <a:lnTo>
                    <a:pt x="11429" y="24028"/>
                  </a:lnTo>
                  <a:lnTo>
                    <a:pt x="13233" y="19672"/>
                  </a:lnTo>
                  <a:lnTo>
                    <a:pt x="19672" y="13233"/>
                  </a:lnTo>
                  <a:lnTo>
                    <a:pt x="24028" y="11429"/>
                  </a:lnTo>
                  <a:lnTo>
                    <a:pt x="28574" y="11429"/>
                  </a:lnTo>
                  <a:lnTo>
                    <a:pt x="28574" y="0"/>
                  </a:lnTo>
                  <a:close/>
                </a:path>
                <a:path w="8286750" h="1316355">
                  <a:moveTo>
                    <a:pt x="8265756" y="0"/>
                  </a:moveTo>
                  <a:lnTo>
                    <a:pt x="28574" y="0"/>
                  </a:lnTo>
                  <a:lnTo>
                    <a:pt x="28574" y="11429"/>
                  </a:lnTo>
                  <a:lnTo>
                    <a:pt x="8262721" y="11429"/>
                  </a:lnTo>
                  <a:lnTo>
                    <a:pt x="8267077" y="13233"/>
                  </a:lnTo>
                  <a:lnTo>
                    <a:pt x="8273516" y="19672"/>
                  </a:lnTo>
                  <a:lnTo>
                    <a:pt x="8275320" y="24028"/>
                  </a:lnTo>
                  <a:lnTo>
                    <a:pt x="8275320" y="1291945"/>
                  </a:lnTo>
                  <a:lnTo>
                    <a:pt x="8273516" y="1296301"/>
                  </a:lnTo>
                  <a:lnTo>
                    <a:pt x="8267077" y="1302740"/>
                  </a:lnTo>
                  <a:lnTo>
                    <a:pt x="8262721" y="1304543"/>
                  </a:lnTo>
                  <a:lnTo>
                    <a:pt x="8281441" y="1304543"/>
                  </a:lnTo>
                  <a:lnTo>
                    <a:pt x="8283740" y="1302245"/>
                  </a:lnTo>
                  <a:lnTo>
                    <a:pt x="8286750" y="1294980"/>
                  </a:lnTo>
                  <a:lnTo>
                    <a:pt x="8286750" y="20993"/>
                  </a:lnTo>
                  <a:lnTo>
                    <a:pt x="8283740" y="13728"/>
                  </a:lnTo>
                  <a:lnTo>
                    <a:pt x="8273021" y="3009"/>
                  </a:lnTo>
                  <a:lnTo>
                    <a:pt x="8265756" y="0"/>
                  </a:lnTo>
                  <a:close/>
                </a:path>
                <a:path w="8286750" h="1316355">
                  <a:moveTo>
                    <a:pt x="8251253" y="22859"/>
                  </a:moveTo>
                  <a:lnTo>
                    <a:pt x="35483" y="22859"/>
                  </a:lnTo>
                  <a:lnTo>
                    <a:pt x="31076" y="24688"/>
                  </a:lnTo>
                  <a:lnTo>
                    <a:pt x="24688" y="31076"/>
                  </a:lnTo>
                  <a:lnTo>
                    <a:pt x="22865" y="35483"/>
                  </a:lnTo>
                  <a:lnTo>
                    <a:pt x="22859" y="1280490"/>
                  </a:lnTo>
                  <a:lnTo>
                    <a:pt x="24688" y="1284897"/>
                  </a:lnTo>
                  <a:lnTo>
                    <a:pt x="31076" y="1291285"/>
                  </a:lnTo>
                  <a:lnTo>
                    <a:pt x="35496" y="1293113"/>
                  </a:lnTo>
                  <a:lnTo>
                    <a:pt x="8251253" y="1293113"/>
                  </a:lnTo>
                  <a:lnTo>
                    <a:pt x="8255673" y="1291285"/>
                  </a:lnTo>
                  <a:lnTo>
                    <a:pt x="8262061" y="1284897"/>
                  </a:lnTo>
                  <a:lnTo>
                    <a:pt x="8263889" y="1280490"/>
                  </a:lnTo>
                  <a:lnTo>
                    <a:pt x="8263889" y="1275968"/>
                  </a:lnTo>
                  <a:lnTo>
                    <a:pt x="40004" y="1275968"/>
                  </a:lnTo>
                  <a:lnTo>
                    <a:pt x="40004" y="1258823"/>
                  </a:lnTo>
                  <a:lnTo>
                    <a:pt x="57149" y="1258823"/>
                  </a:lnTo>
                  <a:lnTo>
                    <a:pt x="57149" y="57149"/>
                  </a:lnTo>
                  <a:lnTo>
                    <a:pt x="40004" y="57149"/>
                  </a:lnTo>
                  <a:lnTo>
                    <a:pt x="40004" y="40004"/>
                  </a:lnTo>
                  <a:lnTo>
                    <a:pt x="8263889" y="40004"/>
                  </a:lnTo>
                  <a:lnTo>
                    <a:pt x="8263889" y="35483"/>
                  </a:lnTo>
                  <a:lnTo>
                    <a:pt x="8262061" y="31076"/>
                  </a:lnTo>
                  <a:lnTo>
                    <a:pt x="8255673" y="24688"/>
                  </a:lnTo>
                  <a:lnTo>
                    <a:pt x="8251253" y="22859"/>
                  </a:lnTo>
                  <a:close/>
                </a:path>
                <a:path w="8286750" h="1316355">
                  <a:moveTo>
                    <a:pt x="57149" y="1258823"/>
                  </a:moveTo>
                  <a:lnTo>
                    <a:pt x="40004" y="1258823"/>
                  </a:lnTo>
                  <a:lnTo>
                    <a:pt x="40004" y="1275968"/>
                  </a:lnTo>
                  <a:lnTo>
                    <a:pt x="57149" y="1275968"/>
                  </a:lnTo>
                  <a:lnTo>
                    <a:pt x="57149" y="1258823"/>
                  </a:lnTo>
                  <a:close/>
                </a:path>
                <a:path w="8286750" h="1316355">
                  <a:moveTo>
                    <a:pt x="8229600" y="1258823"/>
                  </a:moveTo>
                  <a:lnTo>
                    <a:pt x="57149" y="1258823"/>
                  </a:lnTo>
                  <a:lnTo>
                    <a:pt x="57149" y="1275968"/>
                  </a:lnTo>
                  <a:lnTo>
                    <a:pt x="8229600" y="1275968"/>
                  </a:lnTo>
                  <a:lnTo>
                    <a:pt x="8229600" y="1258823"/>
                  </a:lnTo>
                  <a:close/>
                </a:path>
                <a:path w="8286750" h="1316355">
                  <a:moveTo>
                    <a:pt x="8246745" y="40004"/>
                  </a:moveTo>
                  <a:lnTo>
                    <a:pt x="8229600" y="40004"/>
                  </a:lnTo>
                  <a:lnTo>
                    <a:pt x="8229600" y="1275968"/>
                  </a:lnTo>
                  <a:lnTo>
                    <a:pt x="8246745" y="1275968"/>
                  </a:lnTo>
                  <a:lnTo>
                    <a:pt x="8246745" y="1258823"/>
                  </a:lnTo>
                  <a:lnTo>
                    <a:pt x="8263889" y="1258823"/>
                  </a:lnTo>
                  <a:lnTo>
                    <a:pt x="8263889" y="57149"/>
                  </a:lnTo>
                  <a:lnTo>
                    <a:pt x="8246745" y="57149"/>
                  </a:lnTo>
                  <a:lnTo>
                    <a:pt x="8246745" y="40004"/>
                  </a:lnTo>
                  <a:close/>
                </a:path>
                <a:path w="8286750" h="1316355">
                  <a:moveTo>
                    <a:pt x="8263889" y="1258823"/>
                  </a:moveTo>
                  <a:lnTo>
                    <a:pt x="8246745" y="1258823"/>
                  </a:lnTo>
                  <a:lnTo>
                    <a:pt x="8246745" y="1275968"/>
                  </a:lnTo>
                  <a:lnTo>
                    <a:pt x="8263889" y="1275968"/>
                  </a:lnTo>
                  <a:lnTo>
                    <a:pt x="8263889" y="1258823"/>
                  </a:lnTo>
                  <a:close/>
                </a:path>
                <a:path w="8286750" h="1316355">
                  <a:moveTo>
                    <a:pt x="57149" y="40004"/>
                  </a:moveTo>
                  <a:lnTo>
                    <a:pt x="40004" y="40004"/>
                  </a:lnTo>
                  <a:lnTo>
                    <a:pt x="40004" y="57149"/>
                  </a:lnTo>
                  <a:lnTo>
                    <a:pt x="57149" y="57149"/>
                  </a:lnTo>
                  <a:lnTo>
                    <a:pt x="57149" y="40004"/>
                  </a:lnTo>
                  <a:close/>
                </a:path>
                <a:path w="8286750" h="1316355">
                  <a:moveTo>
                    <a:pt x="8229600" y="40004"/>
                  </a:moveTo>
                  <a:lnTo>
                    <a:pt x="57149" y="40004"/>
                  </a:lnTo>
                  <a:lnTo>
                    <a:pt x="57149" y="57149"/>
                  </a:lnTo>
                  <a:lnTo>
                    <a:pt x="8229600" y="57149"/>
                  </a:lnTo>
                  <a:lnTo>
                    <a:pt x="8229600" y="40004"/>
                  </a:lnTo>
                  <a:close/>
                </a:path>
                <a:path w="8286750" h="1316355">
                  <a:moveTo>
                    <a:pt x="8263889" y="40004"/>
                  </a:moveTo>
                  <a:lnTo>
                    <a:pt x="8246745" y="40004"/>
                  </a:lnTo>
                  <a:lnTo>
                    <a:pt x="8246745" y="57149"/>
                  </a:lnTo>
                  <a:lnTo>
                    <a:pt x="8263889" y="57149"/>
                  </a:lnTo>
                  <a:lnTo>
                    <a:pt x="8263889" y="40004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CEBA647-4ED3-4FBA-B8A8-B1E2FC505CCD}"/>
              </a:ext>
            </a:extLst>
          </p:cNvPr>
          <p:cNvSpPr txBox="1"/>
          <p:nvPr/>
        </p:nvSpPr>
        <p:spPr>
          <a:xfrm>
            <a:off x="2286000" y="623678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2400" b="1" dirty="0">
                <a:latin typeface="Garamond" panose="02020404030301010803" pitchFamily="18" charset="0"/>
              </a:rPr>
              <a:t>OPŠTA PRAVILA PONAŠANJA U  LABORATORIJI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A910546-6426-4A24-A9F1-18A5599CB5DA}"/>
              </a:ext>
            </a:extLst>
          </p:cNvPr>
          <p:cNvSpPr/>
          <p:nvPr/>
        </p:nvSpPr>
        <p:spPr>
          <a:xfrm>
            <a:off x="532774" y="3135923"/>
            <a:ext cx="7979409" cy="1295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Latn-RS" sz="2800" dirty="0">
                <a:latin typeface="Arial" panose="020B0604020202020204" pitchFamily="34" charset="0"/>
                <a:cs typeface="Arial" panose="020B0604020202020204" pitchFamily="34" charset="0"/>
              </a:rPr>
              <a:t>Pravilno </a:t>
            </a:r>
            <a:r>
              <a:rPr lang="sr-Latn-R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skladištenje upotrebljenog </a:t>
            </a:r>
            <a:r>
              <a:rPr lang="sr-Latn-RS" sz="2800" dirty="0">
                <a:latin typeface="Arial" panose="020B0604020202020204" pitchFamily="34" charset="0"/>
                <a:cs typeface="Arial" panose="020B0604020202020204" pitchFamily="34" charset="0"/>
              </a:rPr>
              <a:t>materijala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object 3">
            <a:extLst>
              <a:ext uri="{FF2B5EF4-FFF2-40B4-BE49-F238E27FC236}">
                <a16:creationId xmlns:a16="http://schemas.microsoft.com/office/drawing/2014/main" xmlns="" id="{407F93E5-448D-4606-86E7-53D6A1F9B8E9}"/>
              </a:ext>
            </a:extLst>
          </p:cNvPr>
          <p:cNvGrpSpPr/>
          <p:nvPr/>
        </p:nvGrpSpPr>
        <p:grpSpPr>
          <a:xfrm>
            <a:off x="428625" y="381000"/>
            <a:ext cx="8286750" cy="1316355"/>
            <a:chOff x="401573" y="1041592"/>
            <a:chExt cx="8286750" cy="1316355"/>
          </a:xfrm>
        </p:grpSpPr>
        <p:sp>
          <p:nvSpPr>
            <p:cNvPr id="9" name="object 4">
              <a:extLst>
                <a:ext uri="{FF2B5EF4-FFF2-40B4-BE49-F238E27FC236}">
                  <a16:creationId xmlns:a16="http://schemas.microsoft.com/office/drawing/2014/main" xmlns="" id="{FE09F8B4-4564-4D5F-A588-4C76894CBCF1}"/>
                </a:ext>
              </a:extLst>
            </p:cNvPr>
            <p:cNvSpPr/>
            <p:nvPr/>
          </p:nvSpPr>
          <p:spPr>
            <a:xfrm>
              <a:off x="430148" y="1098742"/>
              <a:ext cx="8229600" cy="1259205"/>
            </a:xfrm>
            <a:custGeom>
              <a:avLst/>
              <a:gdLst/>
              <a:ahLst/>
              <a:cxnLst/>
              <a:rect l="l" t="t" r="r" b="b"/>
              <a:pathLst>
                <a:path w="8229600" h="1259205">
                  <a:moveTo>
                    <a:pt x="8229600" y="0"/>
                  </a:moveTo>
                  <a:lnTo>
                    <a:pt x="0" y="0"/>
                  </a:lnTo>
                  <a:lnTo>
                    <a:pt x="0" y="1258824"/>
                  </a:lnTo>
                  <a:lnTo>
                    <a:pt x="8229600" y="1258824"/>
                  </a:lnTo>
                  <a:lnTo>
                    <a:pt x="8229600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 dirty="0"/>
            </a:p>
          </p:txBody>
        </p:sp>
        <p:sp>
          <p:nvSpPr>
            <p:cNvPr id="10" name="object 5">
              <a:extLst>
                <a:ext uri="{FF2B5EF4-FFF2-40B4-BE49-F238E27FC236}">
                  <a16:creationId xmlns:a16="http://schemas.microsoft.com/office/drawing/2014/main" xmlns="" id="{05564883-E15B-4913-833E-885F956D2448}"/>
                </a:ext>
              </a:extLst>
            </p:cNvPr>
            <p:cNvSpPr/>
            <p:nvPr/>
          </p:nvSpPr>
          <p:spPr>
            <a:xfrm>
              <a:off x="401573" y="1041592"/>
              <a:ext cx="8286750" cy="1316355"/>
            </a:xfrm>
            <a:custGeom>
              <a:avLst/>
              <a:gdLst/>
              <a:ahLst/>
              <a:cxnLst/>
              <a:rect l="l" t="t" r="r" b="b"/>
              <a:pathLst>
                <a:path w="8286750" h="1316355">
                  <a:moveTo>
                    <a:pt x="28574" y="0"/>
                  </a:moveTo>
                  <a:lnTo>
                    <a:pt x="20993" y="0"/>
                  </a:lnTo>
                  <a:lnTo>
                    <a:pt x="13728" y="3009"/>
                  </a:lnTo>
                  <a:lnTo>
                    <a:pt x="3009" y="13728"/>
                  </a:lnTo>
                  <a:lnTo>
                    <a:pt x="0" y="20993"/>
                  </a:lnTo>
                  <a:lnTo>
                    <a:pt x="0" y="1294980"/>
                  </a:lnTo>
                  <a:lnTo>
                    <a:pt x="3009" y="1302245"/>
                  </a:lnTo>
                  <a:lnTo>
                    <a:pt x="13728" y="1312964"/>
                  </a:lnTo>
                  <a:lnTo>
                    <a:pt x="20993" y="1315973"/>
                  </a:lnTo>
                  <a:lnTo>
                    <a:pt x="8265756" y="1315973"/>
                  </a:lnTo>
                  <a:lnTo>
                    <a:pt x="8273021" y="1312964"/>
                  </a:lnTo>
                  <a:lnTo>
                    <a:pt x="8281441" y="1304543"/>
                  </a:lnTo>
                  <a:lnTo>
                    <a:pt x="24028" y="1304543"/>
                  </a:lnTo>
                  <a:lnTo>
                    <a:pt x="19672" y="1302740"/>
                  </a:lnTo>
                  <a:lnTo>
                    <a:pt x="13233" y="1296301"/>
                  </a:lnTo>
                  <a:lnTo>
                    <a:pt x="11429" y="1291945"/>
                  </a:lnTo>
                  <a:lnTo>
                    <a:pt x="11429" y="24028"/>
                  </a:lnTo>
                  <a:lnTo>
                    <a:pt x="13233" y="19672"/>
                  </a:lnTo>
                  <a:lnTo>
                    <a:pt x="19672" y="13233"/>
                  </a:lnTo>
                  <a:lnTo>
                    <a:pt x="24028" y="11429"/>
                  </a:lnTo>
                  <a:lnTo>
                    <a:pt x="28574" y="11429"/>
                  </a:lnTo>
                  <a:lnTo>
                    <a:pt x="28574" y="0"/>
                  </a:lnTo>
                  <a:close/>
                </a:path>
                <a:path w="8286750" h="1316355">
                  <a:moveTo>
                    <a:pt x="8265756" y="0"/>
                  </a:moveTo>
                  <a:lnTo>
                    <a:pt x="28574" y="0"/>
                  </a:lnTo>
                  <a:lnTo>
                    <a:pt x="28574" y="11429"/>
                  </a:lnTo>
                  <a:lnTo>
                    <a:pt x="8262721" y="11429"/>
                  </a:lnTo>
                  <a:lnTo>
                    <a:pt x="8267077" y="13233"/>
                  </a:lnTo>
                  <a:lnTo>
                    <a:pt x="8273516" y="19672"/>
                  </a:lnTo>
                  <a:lnTo>
                    <a:pt x="8275320" y="24028"/>
                  </a:lnTo>
                  <a:lnTo>
                    <a:pt x="8275320" y="1291945"/>
                  </a:lnTo>
                  <a:lnTo>
                    <a:pt x="8273516" y="1296301"/>
                  </a:lnTo>
                  <a:lnTo>
                    <a:pt x="8267077" y="1302740"/>
                  </a:lnTo>
                  <a:lnTo>
                    <a:pt x="8262721" y="1304543"/>
                  </a:lnTo>
                  <a:lnTo>
                    <a:pt x="8281441" y="1304543"/>
                  </a:lnTo>
                  <a:lnTo>
                    <a:pt x="8283740" y="1302245"/>
                  </a:lnTo>
                  <a:lnTo>
                    <a:pt x="8286750" y="1294980"/>
                  </a:lnTo>
                  <a:lnTo>
                    <a:pt x="8286750" y="20993"/>
                  </a:lnTo>
                  <a:lnTo>
                    <a:pt x="8283740" y="13728"/>
                  </a:lnTo>
                  <a:lnTo>
                    <a:pt x="8273021" y="3009"/>
                  </a:lnTo>
                  <a:lnTo>
                    <a:pt x="8265756" y="0"/>
                  </a:lnTo>
                  <a:close/>
                </a:path>
                <a:path w="8286750" h="1316355">
                  <a:moveTo>
                    <a:pt x="8251253" y="22859"/>
                  </a:moveTo>
                  <a:lnTo>
                    <a:pt x="35483" y="22859"/>
                  </a:lnTo>
                  <a:lnTo>
                    <a:pt x="31076" y="24688"/>
                  </a:lnTo>
                  <a:lnTo>
                    <a:pt x="24688" y="31076"/>
                  </a:lnTo>
                  <a:lnTo>
                    <a:pt x="22865" y="35483"/>
                  </a:lnTo>
                  <a:lnTo>
                    <a:pt x="22859" y="1280490"/>
                  </a:lnTo>
                  <a:lnTo>
                    <a:pt x="24688" y="1284897"/>
                  </a:lnTo>
                  <a:lnTo>
                    <a:pt x="31076" y="1291285"/>
                  </a:lnTo>
                  <a:lnTo>
                    <a:pt x="35496" y="1293113"/>
                  </a:lnTo>
                  <a:lnTo>
                    <a:pt x="8251253" y="1293113"/>
                  </a:lnTo>
                  <a:lnTo>
                    <a:pt x="8255673" y="1291285"/>
                  </a:lnTo>
                  <a:lnTo>
                    <a:pt x="8262061" y="1284897"/>
                  </a:lnTo>
                  <a:lnTo>
                    <a:pt x="8263889" y="1280490"/>
                  </a:lnTo>
                  <a:lnTo>
                    <a:pt x="8263889" y="1275968"/>
                  </a:lnTo>
                  <a:lnTo>
                    <a:pt x="40004" y="1275968"/>
                  </a:lnTo>
                  <a:lnTo>
                    <a:pt x="40004" y="1258823"/>
                  </a:lnTo>
                  <a:lnTo>
                    <a:pt x="57149" y="1258823"/>
                  </a:lnTo>
                  <a:lnTo>
                    <a:pt x="57149" y="57149"/>
                  </a:lnTo>
                  <a:lnTo>
                    <a:pt x="40004" y="57149"/>
                  </a:lnTo>
                  <a:lnTo>
                    <a:pt x="40004" y="40004"/>
                  </a:lnTo>
                  <a:lnTo>
                    <a:pt x="8263889" y="40004"/>
                  </a:lnTo>
                  <a:lnTo>
                    <a:pt x="8263889" y="35483"/>
                  </a:lnTo>
                  <a:lnTo>
                    <a:pt x="8262061" y="31076"/>
                  </a:lnTo>
                  <a:lnTo>
                    <a:pt x="8255673" y="24688"/>
                  </a:lnTo>
                  <a:lnTo>
                    <a:pt x="8251253" y="22859"/>
                  </a:lnTo>
                  <a:close/>
                </a:path>
                <a:path w="8286750" h="1316355">
                  <a:moveTo>
                    <a:pt x="57149" y="1258823"/>
                  </a:moveTo>
                  <a:lnTo>
                    <a:pt x="40004" y="1258823"/>
                  </a:lnTo>
                  <a:lnTo>
                    <a:pt x="40004" y="1275968"/>
                  </a:lnTo>
                  <a:lnTo>
                    <a:pt x="57149" y="1275968"/>
                  </a:lnTo>
                  <a:lnTo>
                    <a:pt x="57149" y="1258823"/>
                  </a:lnTo>
                  <a:close/>
                </a:path>
                <a:path w="8286750" h="1316355">
                  <a:moveTo>
                    <a:pt x="8229600" y="1258823"/>
                  </a:moveTo>
                  <a:lnTo>
                    <a:pt x="57149" y="1258823"/>
                  </a:lnTo>
                  <a:lnTo>
                    <a:pt x="57149" y="1275968"/>
                  </a:lnTo>
                  <a:lnTo>
                    <a:pt x="8229600" y="1275968"/>
                  </a:lnTo>
                  <a:lnTo>
                    <a:pt x="8229600" y="1258823"/>
                  </a:lnTo>
                  <a:close/>
                </a:path>
                <a:path w="8286750" h="1316355">
                  <a:moveTo>
                    <a:pt x="8246745" y="40004"/>
                  </a:moveTo>
                  <a:lnTo>
                    <a:pt x="8229600" y="40004"/>
                  </a:lnTo>
                  <a:lnTo>
                    <a:pt x="8229600" y="1275968"/>
                  </a:lnTo>
                  <a:lnTo>
                    <a:pt x="8246745" y="1275968"/>
                  </a:lnTo>
                  <a:lnTo>
                    <a:pt x="8246745" y="1258823"/>
                  </a:lnTo>
                  <a:lnTo>
                    <a:pt x="8263889" y="1258823"/>
                  </a:lnTo>
                  <a:lnTo>
                    <a:pt x="8263889" y="57149"/>
                  </a:lnTo>
                  <a:lnTo>
                    <a:pt x="8246745" y="57149"/>
                  </a:lnTo>
                  <a:lnTo>
                    <a:pt x="8246745" y="40004"/>
                  </a:lnTo>
                  <a:close/>
                </a:path>
                <a:path w="8286750" h="1316355">
                  <a:moveTo>
                    <a:pt x="8263889" y="1258823"/>
                  </a:moveTo>
                  <a:lnTo>
                    <a:pt x="8246745" y="1258823"/>
                  </a:lnTo>
                  <a:lnTo>
                    <a:pt x="8246745" y="1275968"/>
                  </a:lnTo>
                  <a:lnTo>
                    <a:pt x="8263889" y="1275968"/>
                  </a:lnTo>
                  <a:lnTo>
                    <a:pt x="8263889" y="1258823"/>
                  </a:lnTo>
                  <a:close/>
                </a:path>
                <a:path w="8286750" h="1316355">
                  <a:moveTo>
                    <a:pt x="57149" y="40004"/>
                  </a:moveTo>
                  <a:lnTo>
                    <a:pt x="40004" y="40004"/>
                  </a:lnTo>
                  <a:lnTo>
                    <a:pt x="40004" y="57149"/>
                  </a:lnTo>
                  <a:lnTo>
                    <a:pt x="57149" y="57149"/>
                  </a:lnTo>
                  <a:lnTo>
                    <a:pt x="57149" y="40004"/>
                  </a:lnTo>
                  <a:close/>
                </a:path>
                <a:path w="8286750" h="1316355">
                  <a:moveTo>
                    <a:pt x="8229600" y="40004"/>
                  </a:moveTo>
                  <a:lnTo>
                    <a:pt x="57149" y="40004"/>
                  </a:lnTo>
                  <a:lnTo>
                    <a:pt x="57149" y="57149"/>
                  </a:lnTo>
                  <a:lnTo>
                    <a:pt x="8229600" y="57149"/>
                  </a:lnTo>
                  <a:lnTo>
                    <a:pt x="8229600" y="40004"/>
                  </a:lnTo>
                  <a:close/>
                </a:path>
                <a:path w="8286750" h="1316355">
                  <a:moveTo>
                    <a:pt x="8263889" y="40004"/>
                  </a:moveTo>
                  <a:lnTo>
                    <a:pt x="8246745" y="40004"/>
                  </a:lnTo>
                  <a:lnTo>
                    <a:pt x="8246745" y="57149"/>
                  </a:lnTo>
                  <a:lnTo>
                    <a:pt x="8263889" y="57149"/>
                  </a:lnTo>
                  <a:lnTo>
                    <a:pt x="8263889" y="40004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F69D664-83A3-40FE-AB57-F0FFB80EEA61}"/>
              </a:ext>
            </a:extLst>
          </p:cNvPr>
          <p:cNvSpPr txBox="1"/>
          <p:nvPr/>
        </p:nvSpPr>
        <p:spPr>
          <a:xfrm>
            <a:off x="2286000" y="652253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2400" b="1" dirty="0">
                <a:latin typeface="Garamond" panose="02020404030301010803" pitchFamily="18" charset="0"/>
              </a:rPr>
              <a:t>OPŠTA PRAVILA PONAŠANJA U  LABORATORIJI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object 2">
            <a:extLst>
              <a:ext uri="{FF2B5EF4-FFF2-40B4-BE49-F238E27FC236}">
                <a16:creationId xmlns:a16="http://schemas.microsoft.com/office/drawing/2014/main" xmlns="" id="{CDDE57D6-95D8-47EF-9FFA-705A2EE4F119}"/>
              </a:ext>
            </a:extLst>
          </p:cNvPr>
          <p:cNvGrpSpPr/>
          <p:nvPr/>
        </p:nvGrpSpPr>
        <p:grpSpPr>
          <a:xfrm>
            <a:off x="505264" y="477818"/>
            <a:ext cx="8133470" cy="3080892"/>
            <a:chOff x="808481" y="1756410"/>
            <a:chExt cx="7856220" cy="4070350"/>
          </a:xfrm>
        </p:grpSpPr>
        <p:sp>
          <p:nvSpPr>
            <p:cNvPr id="7" name="object 3">
              <a:extLst>
                <a:ext uri="{FF2B5EF4-FFF2-40B4-BE49-F238E27FC236}">
                  <a16:creationId xmlns:a16="http://schemas.microsoft.com/office/drawing/2014/main" xmlns="" id="{E4EFFD23-3D02-4049-BBA5-539B70BCA0F5}"/>
                </a:ext>
              </a:extLst>
            </p:cNvPr>
            <p:cNvSpPr/>
            <p:nvPr/>
          </p:nvSpPr>
          <p:spPr>
            <a:xfrm>
              <a:off x="827531" y="1775460"/>
              <a:ext cx="7818120" cy="4032885"/>
            </a:xfrm>
            <a:custGeom>
              <a:avLst/>
              <a:gdLst/>
              <a:ahLst/>
              <a:cxnLst/>
              <a:rect l="l" t="t" r="r" b="b"/>
              <a:pathLst>
                <a:path w="7818120" h="4032885">
                  <a:moveTo>
                    <a:pt x="7818120" y="0"/>
                  </a:moveTo>
                  <a:lnTo>
                    <a:pt x="0" y="0"/>
                  </a:lnTo>
                  <a:lnTo>
                    <a:pt x="0" y="4032504"/>
                  </a:lnTo>
                  <a:lnTo>
                    <a:pt x="7818120" y="4032504"/>
                  </a:lnTo>
                  <a:lnTo>
                    <a:pt x="7818120" y="0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xmlns="" id="{C8715803-7F6D-47E2-A628-78918EA7A7B3}"/>
                </a:ext>
              </a:extLst>
            </p:cNvPr>
            <p:cNvSpPr/>
            <p:nvPr/>
          </p:nvSpPr>
          <p:spPr>
            <a:xfrm>
              <a:off x="808482" y="1756409"/>
              <a:ext cx="7856220" cy="4070350"/>
            </a:xfrm>
            <a:custGeom>
              <a:avLst/>
              <a:gdLst/>
              <a:ahLst/>
              <a:cxnLst/>
              <a:rect l="l" t="t" r="r" b="b"/>
              <a:pathLst>
                <a:path w="7856220" h="4070350">
                  <a:moveTo>
                    <a:pt x="7830820" y="25400"/>
                  </a:moveTo>
                  <a:lnTo>
                    <a:pt x="7818120" y="25400"/>
                  </a:lnTo>
                  <a:lnTo>
                    <a:pt x="7818120" y="38100"/>
                  </a:lnTo>
                  <a:lnTo>
                    <a:pt x="7818120" y="4032250"/>
                  </a:lnTo>
                  <a:lnTo>
                    <a:pt x="38100" y="4032250"/>
                  </a:lnTo>
                  <a:lnTo>
                    <a:pt x="38100" y="38100"/>
                  </a:lnTo>
                  <a:lnTo>
                    <a:pt x="7818120" y="38100"/>
                  </a:lnTo>
                  <a:lnTo>
                    <a:pt x="7818120" y="25400"/>
                  </a:lnTo>
                  <a:lnTo>
                    <a:pt x="25400" y="25400"/>
                  </a:lnTo>
                  <a:lnTo>
                    <a:pt x="25400" y="38100"/>
                  </a:lnTo>
                  <a:lnTo>
                    <a:pt x="25400" y="4032250"/>
                  </a:lnTo>
                  <a:lnTo>
                    <a:pt x="25400" y="4044950"/>
                  </a:lnTo>
                  <a:lnTo>
                    <a:pt x="7830820" y="4044950"/>
                  </a:lnTo>
                  <a:lnTo>
                    <a:pt x="7830820" y="4032504"/>
                  </a:lnTo>
                  <a:lnTo>
                    <a:pt x="7830820" y="4032250"/>
                  </a:lnTo>
                  <a:lnTo>
                    <a:pt x="7830820" y="38100"/>
                  </a:lnTo>
                  <a:lnTo>
                    <a:pt x="7830820" y="25400"/>
                  </a:lnTo>
                  <a:close/>
                </a:path>
                <a:path w="7856220" h="4070350">
                  <a:moveTo>
                    <a:pt x="7856220" y="0"/>
                  </a:moveTo>
                  <a:lnTo>
                    <a:pt x="7843520" y="0"/>
                  </a:lnTo>
                  <a:lnTo>
                    <a:pt x="7843520" y="12700"/>
                  </a:lnTo>
                  <a:lnTo>
                    <a:pt x="7843520" y="4057650"/>
                  </a:lnTo>
                  <a:lnTo>
                    <a:pt x="12700" y="4057650"/>
                  </a:lnTo>
                  <a:lnTo>
                    <a:pt x="12700" y="12700"/>
                  </a:lnTo>
                  <a:lnTo>
                    <a:pt x="19050" y="12700"/>
                  </a:lnTo>
                  <a:lnTo>
                    <a:pt x="7843520" y="12700"/>
                  </a:lnTo>
                  <a:lnTo>
                    <a:pt x="7843520" y="0"/>
                  </a:lnTo>
                  <a:lnTo>
                    <a:pt x="19050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4057650"/>
                  </a:lnTo>
                  <a:lnTo>
                    <a:pt x="0" y="4070350"/>
                  </a:lnTo>
                  <a:lnTo>
                    <a:pt x="7856220" y="4070350"/>
                  </a:lnTo>
                  <a:lnTo>
                    <a:pt x="7856220" y="4057650"/>
                  </a:lnTo>
                  <a:lnTo>
                    <a:pt x="7856220" y="12700"/>
                  </a:lnTo>
                  <a:lnTo>
                    <a:pt x="7856220" y="0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05F461E-0B96-40A2-8D30-2F226A309155}"/>
              </a:ext>
            </a:extLst>
          </p:cNvPr>
          <p:cNvSpPr txBox="1"/>
          <p:nvPr/>
        </p:nvSpPr>
        <p:spPr>
          <a:xfrm>
            <a:off x="685800" y="710212"/>
            <a:ext cx="750414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Neophodne su određene i dobro označene lokacije za skladištenje otpada.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sr-Latn-RS" sz="2400" dirty="0">
                <a:latin typeface="Arial" panose="020B0604020202020204" pitchFamily="34" charset="0"/>
                <a:cs typeface="Arial" panose="020B0604020202020204" pitchFamily="34" charset="0"/>
              </a:rPr>
              <a:t> Opasan otpad se čuva u zatvorenim, kompatibilnim kontejnerima.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sr-Latn-RS" sz="2400" dirty="0">
                <a:latin typeface="Arial" panose="020B0604020202020204" pitchFamily="34" charset="0"/>
                <a:cs typeface="Arial" panose="020B0604020202020204" pitchFamily="34" charset="0"/>
              </a:rPr>
              <a:t>Kontejneri za opasan otpad moraju uvek biti zatvoreni, osim za vreme dodavanje otpada.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822F091-60BD-40CE-9048-2269666C32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30" y="4303777"/>
            <a:ext cx="3599688" cy="2097024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2013ED8-A863-4AA4-A307-F38F4EE422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631745"/>
            <a:ext cx="3410720" cy="422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520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1,700+ Scientist Explosion Stock Photos, Pictures &amp; Royalty-Free Images -  iStock | Mad scientist, Lab explosion, Explosion f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72498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73023"/>
            <a:ext cx="9144000" cy="609599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2497756" y="1201136"/>
            <a:ext cx="3931285" cy="4616450"/>
          </a:xfrm>
          <a:custGeom>
            <a:avLst/>
            <a:gdLst/>
            <a:ahLst/>
            <a:cxnLst/>
            <a:rect l="l" t="t" r="r" b="b"/>
            <a:pathLst>
              <a:path w="3931285" h="4616450">
                <a:moveTo>
                  <a:pt x="3930916" y="0"/>
                </a:moveTo>
                <a:lnTo>
                  <a:pt x="3258197" y="0"/>
                </a:lnTo>
                <a:lnTo>
                  <a:pt x="1987156" y="1875548"/>
                </a:lnTo>
                <a:lnTo>
                  <a:pt x="744029" y="0"/>
                </a:lnTo>
                <a:lnTo>
                  <a:pt x="37198" y="0"/>
                </a:lnTo>
                <a:lnTo>
                  <a:pt x="1608950" y="2309571"/>
                </a:lnTo>
                <a:lnTo>
                  <a:pt x="0" y="4616030"/>
                </a:lnTo>
                <a:lnTo>
                  <a:pt x="669620" y="4616030"/>
                </a:lnTo>
                <a:lnTo>
                  <a:pt x="1959254" y="2715679"/>
                </a:lnTo>
                <a:lnTo>
                  <a:pt x="3217900" y="4616030"/>
                </a:lnTo>
                <a:lnTo>
                  <a:pt x="3927817" y="4616030"/>
                </a:lnTo>
                <a:lnTo>
                  <a:pt x="2337473" y="2281669"/>
                </a:lnTo>
                <a:lnTo>
                  <a:pt x="393091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80032" y="0"/>
            <a:ext cx="5312663" cy="68580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49880" y="1478280"/>
            <a:ext cx="3809999" cy="39014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43890" y="2037425"/>
            <a:ext cx="7856220" cy="4267200"/>
            <a:chOff x="808481" y="1756410"/>
            <a:chExt cx="7856220" cy="4070350"/>
          </a:xfrm>
        </p:grpSpPr>
        <p:sp>
          <p:nvSpPr>
            <p:cNvPr id="3" name="object 3"/>
            <p:cNvSpPr/>
            <p:nvPr/>
          </p:nvSpPr>
          <p:spPr>
            <a:xfrm>
              <a:off x="827531" y="1775460"/>
              <a:ext cx="7818120" cy="4032885"/>
            </a:xfrm>
            <a:custGeom>
              <a:avLst/>
              <a:gdLst/>
              <a:ahLst/>
              <a:cxnLst/>
              <a:rect l="l" t="t" r="r" b="b"/>
              <a:pathLst>
                <a:path w="7818120" h="4032885">
                  <a:moveTo>
                    <a:pt x="7818120" y="0"/>
                  </a:moveTo>
                  <a:lnTo>
                    <a:pt x="0" y="0"/>
                  </a:lnTo>
                  <a:lnTo>
                    <a:pt x="0" y="4032504"/>
                  </a:lnTo>
                  <a:lnTo>
                    <a:pt x="7818120" y="4032504"/>
                  </a:lnTo>
                  <a:lnTo>
                    <a:pt x="7818120" y="0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08482" y="1756409"/>
              <a:ext cx="7856220" cy="4070350"/>
            </a:xfrm>
            <a:custGeom>
              <a:avLst/>
              <a:gdLst/>
              <a:ahLst/>
              <a:cxnLst/>
              <a:rect l="l" t="t" r="r" b="b"/>
              <a:pathLst>
                <a:path w="7856220" h="4070350">
                  <a:moveTo>
                    <a:pt x="7830820" y="25400"/>
                  </a:moveTo>
                  <a:lnTo>
                    <a:pt x="7818120" y="25400"/>
                  </a:lnTo>
                  <a:lnTo>
                    <a:pt x="7818120" y="38100"/>
                  </a:lnTo>
                  <a:lnTo>
                    <a:pt x="7818120" y="4032250"/>
                  </a:lnTo>
                  <a:lnTo>
                    <a:pt x="38100" y="4032250"/>
                  </a:lnTo>
                  <a:lnTo>
                    <a:pt x="38100" y="38100"/>
                  </a:lnTo>
                  <a:lnTo>
                    <a:pt x="7818120" y="38100"/>
                  </a:lnTo>
                  <a:lnTo>
                    <a:pt x="7818120" y="25400"/>
                  </a:lnTo>
                  <a:lnTo>
                    <a:pt x="25400" y="25400"/>
                  </a:lnTo>
                  <a:lnTo>
                    <a:pt x="25400" y="38100"/>
                  </a:lnTo>
                  <a:lnTo>
                    <a:pt x="25400" y="4032250"/>
                  </a:lnTo>
                  <a:lnTo>
                    <a:pt x="25400" y="4044950"/>
                  </a:lnTo>
                  <a:lnTo>
                    <a:pt x="7830820" y="4044950"/>
                  </a:lnTo>
                  <a:lnTo>
                    <a:pt x="7830820" y="4032504"/>
                  </a:lnTo>
                  <a:lnTo>
                    <a:pt x="7830820" y="4032250"/>
                  </a:lnTo>
                  <a:lnTo>
                    <a:pt x="7830820" y="38100"/>
                  </a:lnTo>
                  <a:lnTo>
                    <a:pt x="7830820" y="25400"/>
                  </a:lnTo>
                  <a:close/>
                </a:path>
                <a:path w="7856220" h="4070350">
                  <a:moveTo>
                    <a:pt x="7856220" y="0"/>
                  </a:moveTo>
                  <a:lnTo>
                    <a:pt x="7843520" y="0"/>
                  </a:lnTo>
                  <a:lnTo>
                    <a:pt x="7843520" y="12700"/>
                  </a:lnTo>
                  <a:lnTo>
                    <a:pt x="7843520" y="4057650"/>
                  </a:lnTo>
                  <a:lnTo>
                    <a:pt x="12700" y="4057650"/>
                  </a:lnTo>
                  <a:lnTo>
                    <a:pt x="12700" y="12700"/>
                  </a:lnTo>
                  <a:lnTo>
                    <a:pt x="19050" y="12700"/>
                  </a:lnTo>
                  <a:lnTo>
                    <a:pt x="7843520" y="12700"/>
                  </a:lnTo>
                  <a:lnTo>
                    <a:pt x="7843520" y="0"/>
                  </a:lnTo>
                  <a:lnTo>
                    <a:pt x="19050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4057650"/>
                  </a:lnTo>
                  <a:lnTo>
                    <a:pt x="0" y="4070350"/>
                  </a:lnTo>
                  <a:lnTo>
                    <a:pt x="7856220" y="4070350"/>
                  </a:lnTo>
                  <a:lnTo>
                    <a:pt x="7856220" y="4057650"/>
                  </a:lnTo>
                  <a:lnTo>
                    <a:pt x="7856220" y="12700"/>
                  </a:lnTo>
                  <a:lnTo>
                    <a:pt x="7856220" y="0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143000" y="2446352"/>
            <a:ext cx="7106989" cy="33631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57200" marR="27305" indent="-457200">
              <a:lnSpc>
                <a:spcPct val="100000"/>
              </a:lnSpc>
              <a:spcBef>
                <a:spcPts val="105"/>
              </a:spcBef>
              <a:buFont typeface="Wingdings" panose="05000000000000000000" pitchFamily="2" charset="2"/>
              <a:buChar char="v"/>
            </a:pP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Nivo</a:t>
            </a:r>
            <a:r>
              <a:rPr sz="24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biološke</a:t>
            </a:r>
            <a:r>
              <a:rPr sz="240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bezbednosti</a:t>
            </a:r>
            <a:r>
              <a:rPr sz="24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sz="2400" i="1" spc="-10" dirty="0">
                <a:latin typeface="Arial" panose="020B0604020202020204" pitchFamily="34" charset="0"/>
                <a:cs typeface="Arial" panose="020B0604020202020204" pitchFamily="34" charset="0"/>
              </a:rPr>
              <a:t>biosafety</a:t>
            </a:r>
            <a:r>
              <a:rPr sz="2400" i="1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i="1" spc="-10" dirty="0">
                <a:latin typeface="Arial" panose="020B0604020202020204" pitchFamily="34" charset="0"/>
                <a:cs typeface="Arial" panose="020B0604020202020204" pitchFamily="34" charset="0"/>
              </a:rPr>
              <a:t>leve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l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sz="2400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i="1" spc="-5" dirty="0">
                <a:latin typeface="Arial" panose="020B0604020202020204" pitchFamily="34" charset="0"/>
                <a:cs typeface="Arial" panose="020B0604020202020204" pitchFamily="34" charset="0"/>
              </a:rPr>
              <a:t>BSL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  <a:r>
              <a:rPr lang="sr-Latn-R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5" dirty="0" err="1">
                <a:latin typeface="Arial" panose="020B0604020202020204" pitchFamily="34" charset="0"/>
                <a:cs typeface="Arial" panose="020B0604020202020204" pitchFamily="34" charset="0"/>
              </a:rPr>
              <a:t>odnosno</a:t>
            </a:r>
            <a:r>
              <a:rPr sz="24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nivoi</a:t>
            </a:r>
            <a:r>
              <a:rPr sz="24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5" dirty="0">
                <a:latin typeface="Arial" panose="020B0604020202020204" pitchFamily="34" charset="0"/>
                <a:cs typeface="Arial" panose="020B0604020202020204" pitchFamily="34" charset="0"/>
              </a:rPr>
              <a:t>zaštite</a:t>
            </a:r>
            <a:r>
              <a:rPr sz="240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od</a:t>
            </a:r>
            <a:r>
              <a:rPr sz="24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patogena,</a:t>
            </a:r>
            <a:r>
              <a:rPr sz="24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5" dirty="0">
                <a:latin typeface="Arial" panose="020B0604020202020204" pitchFamily="34" charset="0"/>
                <a:cs typeface="Arial" panose="020B0604020202020204" pitchFamily="34" charset="0"/>
              </a:rPr>
              <a:t>odnose</a:t>
            </a:r>
            <a:r>
              <a:rPr sz="240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5" dirty="0"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sz="2400" spc="-6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5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sr-Latn-RS" sz="24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 err="1">
                <a:latin typeface="Arial" panose="020B0604020202020204" pitchFamily="34" charset="0"/>
                <a:cs typeface="Arial" panose="020B0604020202020204" pitchFamily="34" charset="0"/>
              </a:rPr>
              <a:t>skup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5" dirty="0">
                <a:latin typeface="Arial" panose="020B0604020202020204" pitchFamily="34" charset="0"/>
                <a:cs typeface="Arial" panose="020B0604020202020204" pitchFamily="34" charset="0"/>
              </a:rPr>
              <a:t>mera 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predostrožnosti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potrebnih za </a:t>
            </a:r>
            <a:r>
              <a:rPr sz="2400" spc="-10" dirty="0" err="1">
                <a:latin typeface="Arial" panose="020B0604020202020204" pitchFamily="34" charset="0"/>
                <a:cs typeface="Arial" panose="020B0604020202020204" pitchFamily="34" charset="0"/>
              </a:rPr>
              <a:t>zadržavanje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5" dirty="0">
                <a:latin typeface="Arial" panose="020B0604020202020204" pitchFamily="34" charset="0"/>
                <a:cs typeface="Arial" panose="020B0604020202020204" pitchFamily="34" charset="0"/>
              </a:rPr>
              <a:t>opasnih bioloških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agenasa u </a:t>
            </a:r>
            <a:r>
              <a:rPr sz="24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 err="1">
                <a:latin typeface="Arial" panose="020B0604020202020204" pitchFamily="34" charset="0"/>
                <a:cs typeface="Arial" panose="020B0604020202020204" pitchFamily="34" charset="0"/>
              </a:rPr>
              <a:t>zatvorenom</a:t>
            </a:r>
            <a:r>
              <a:rPr lang="sr-Latn-RS" sz="2400" spc="-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5" dirty="0" err="1">
                <a:latin typeface="Arial" panose="020B0604020202020204" pitchFamily="34" charset="0"/>
                <a:cs typeface="Arial" panose="020B0604020202020204" pitchFamily="34" charset="0"/>
              </a:rPr>
              <a:t>laboratorijskom</a:t>
            </a:r>
            <a:r>
              <a:rPr sz="24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 err="1">
                <a:latin typeface="Arial" panose="020B0604020202020204" pitchFamily="34" charset="0"/>
                <a:cs typeface="Arial" panose="020B0604020202020204" pitchFamily="34" charset="0"/>
              </a:rPr>
              <a:t>objektu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r-Latn-R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27305">
              <a:lnSpc>
                <a:spcPct val="100000"/>
              </a:lnSpc>
              <a:spcBef>
                <a:spcPts val="105"/>
              </a:spcBef>
            </a:pPr>
            <a:endParaRPr lang="sr-Latn-R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27305" indent="-457200">
              <a:lnSpc>
                <a:spcPct val="100000"/>
              </a:lnSpc>
              <a:spcBef>
                <a:spcPts val="105"/>
              </a:spcBef>
              <a:buFont typeface="Wingdings" panose="05000000000000000000" pitchFamily="2" charset="2"/>
              <a:buChar char="v"/>
            </a:pPr>
            <a:r>
              <a:rPr sz="2400" spc="-5" dirty="0" err="1">
                <a:latin typeface="Arial" panose="020B0604020202020204" pitchFamily="34" charset="0"/>
                <a:cs typeface="Arial" panose="020B0604020202020204" pitchFamily="34" charset="0"/>
              </a:rPr>
              <a:t>Nivoi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 bezbednosti </a:t>
            </a:r>
            <a:r>
              <a:rPr sz="2400" spc="5" dirty="0"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kreću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od </a:t>
            </a:r>
            <a:r>
              <a:rPr sz="2400" dirty="0" err="1">
                <a:latin typeface="Arial" panose="020B0604020202020204" pitchFamily="34" charset="0"/>
                <a:cs typeface="Arial" panose="020B0604020202020204" pitchFamily="34" charset="0"/>
              </a:rPr>
              <a:t>najnižeg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 err="1">
                <a:latin typeface="Arial" panose="020B0604020202020204" pitchFamily="34" charset="0"/>
                <a:cs typeface="Arial" panose="020B0604020202020204" pitchFamily="34" charset="0"/>
              </a:rPr>
              <a:t>nivoa</a:t>
            </a:r>
            <a:r>
              <a:rPr lang="sr-Latn-RS" sz="24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 err="1">
                <a:latin typeface="Arial" panose="020B0604020202020204" pitchFamily="34" charset="0"/>
                <a:cs typeface="Arial" panose="020B0604020202020204" pitchFamily="34" charset="0"/>
              </a:rPr>
              <a:t>biološke</a:t>
            </a:r>
            <a:r>
              <a:rPr sz="240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bezbednosti</a:t>
            </a:r>
            <a:r>
              <a:rPr sz="24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sz="2400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(BSL-1)</a:t>
            </a:r>
            <a:r>
              <a:rPr sz="2400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5" dirty="0"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 err="1">
                <a:latin typeface="Arial" panose="020B0604020202020204" pitchFamily="34" charset="0"/>
                <a:cs typeface="Arial" panose="020B0604020202020204" pitchFamily="34" charset="0"/>
              </a:rPr>
              <a:t>najvišeg</a:t>
            </a:r>
            <a:r>
              <a:rPr lang="sr-Latn-R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 err="1">
                <a:latin typeface="Arial" panose="020B0604020202020204" pitchFamily="34" charset="0"/>
                <a:cs typeface="Arial" panose="020B0604020202020204" pitchFamily="34" charset="0"/>
              </a:rPr>
              <a:t>nivoa</a:t>
            </a:r>
            <a:r>
              <a:rPr sz="240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sz="24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(BSL-4).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object 3">
            <a:extLst>
              <a:ext uri="{FF2B5EF4-FFF2-40B4-BE49-F238E27FC236}">
                <a16:creationId xmlns:a16="http://schemas.microsoft.com/office/drawing/2014/main" xmlns="" id="{8CAE98C1-6044-46C1-B64F-F46214A8367E}"/>
              </a:ext>
            </a:extLst>
          </p:cNvPr>
          <p:cNvGrpSpPr/>
          <p:nvPr/>
        </p:nvGrpSpPr>
        <p:grpSpPr>
          <a:xfrm>
            <a:off x="428625" y="158750"/>
            <a:ext cx="8286750" cy="1316355"/>
            <a:chOff x="401573" y="1041592"/>
            <a:chExt cx="8286750" cy="1316355"/>
          </a:xfrm>
        </p:grpSpPr>
        <p:sp>
          <p:nvSpPr>
            <p:cNvPr id="8" name="object 4">
              <a:extLst>
                <a:ext uri="{FF2B5EF4-FFF2-40B4-BE49-F238E27FC236}">
                  <a16:creationId xmlns:a16="http://schemas.microsoft.com/office/drawing/2014/main" xmlns="" id="{D1951E49-6699-4BF3-A202-8867D705978A}"/>
                </a:ext>
              </a:extLst>
            </p:cNvPr>
            <p:cNvSpPr/>
            <p:nvPr/>
          </p:nvSpPr>
          <p:spPr>
            <a:xfrm>
              <a:off x="430148" y="1098742"/>
              <a:ext cx="8229600" cy="1259205"/>
            </a:xfrm>
            <a:custGeom>
              <a:avLst/>
              <a:gdLst/>
              <a:ahLst/>
              <a:cxnLst/>
              <a:rect l="l" t="t" r="r" b="b"/>
              <a:pathLst>
                <a:path w="8229600" h="1259205">
                  <a:moveTo>
                    <a:pt x="8229600" y="0"/>
                  </a:moveTo>
                  <a:lnTo>
                    <a:pt x="0" y="0"/>
                  </a:lnTo>
                  <a:lnTo>
                    <a:pt x="0" y="1258824"/>
                  </a:lnTo>
                  <a:lnTo>
                    <a:pt x="8229600" y="1258824"/>
                  </a:lnTo>
                  <a:lnTo>
                    <a:pt x="8229600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 dirty="0"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xmlns="" id="{94BE836C-083D-4223-AFE2-31D65E880CFF}"/>
                </a:ext>
              </a:extLst>
            </p:cNvPr>
            <p:cNvSpPr/>
            <p:nvPr/>
          </p:nvSpPr>
          <p:spPr>
            <a:xfrm>
              <a:off x="401573" y="1041592"/>
              <a:ext cx="8286750" cy="1316355"/>
            </a:xfrm>
            <a:custGeom>
              <a:avLst/>
              <a:gdLst/>
              <a:ahLst/>
              <a:cxnLst/>
              <a:rect l="l" t="t" r="r" b="b"/>
              <a:pathLst>
                <a:path w="8286750" h="1316355">
                  <a:moveTo>
                    <a:pt x="28574" y="0"/>
                  </a:moveTo>
                  <a:lnTo>
                    <a:pt x="20993" y="0"/>
                  </a:lnTo>
                  <a:lnTo>
                    <a:pt x="13728" y="3009"/>
                  </a:lnTo>
                  <a:lnTo>
                    <a:pt x="3009" y="13728"/>
                  </a:lnTo>
                  <a:lnTo>
                    <a:pt x="0" y="20993"/>
                  </a:lnTo>
                  <a:lnTo>
                    <a:pt x="0" y="1294980"/>
                  </a:lnTo>
                  <a:lnTo>
                    <a:pt x="3009" y="1302245"/>
                  </a:lnTo>
                  <a:lnTo>
                    <a:pt x="13728" y="1312964"/>
                  </a:lnTo>
                  <a:lnTo>
                    <a:pt x="20993" y="1315973"/>
                  </a:lnTo>
                  <a:lnTo>
                    <a:pt x="8265756" y="1315973"/>
                  </a:lnTo>
                  <a:lnTo>
                    <a:pt x="8273021" y="1312964"/>
                  </a:lnTo>
                  <a:lnTo>
                    <a:pt x="8281441" y="1304543"/>
                  </a:lnTo>
                  <a:lnTo>
                    <a:pt x="24028" y="1304543"/>
                  </a:lnTo>
                  <a:lnTo>
                    <a:pt x="19672" y="1302740"/>
                  </a:lnTo>
                  <a:lnTo>
                    <a:pt x="13233" y="1296301"/>
                  </a:lnTo>
                  <a:lnTo>
                    <a:pt x="11429" y="1291945"/>
                  </a:lnTo>
                  <a:lnTo>
                    <a:pt x="11429" y="24028"/>
                  </a:lnTo>
                  <a:lnTo>
                    <a:pt x="13233" y="19672"/>
                  </a:lnTo>
                  <a:lnTo>
                    <a:pt x="19672" y="13233"/>
                  </a:lnTo>
                  <a:lnTo>
                    <a:pt x="24028" y="11429"/>
                  </a:lnTo>
                  <a:lnTo>
                    <a:pt x="28574" y="11429"/>
                  </a:lnTo>
                  <a:lnTo>
                    <a:pt x="28574" y="0"/>
                  </a:lnTo>
                  <a:close/>
                </a:path>
                <a:path w="8286750" h="1316355">
                  <a:moveTo>
                    <a:pt x="8265756" y="0"/>
                  </a:moveTo>
                  <a:lnTo>
                    <a:pt x="28574" y="0"/>
                  </a:lnTo>
                  <a:lnTo>
                    <a:pt x="28574" y="11429"/>
                  </a:lnTo>
                  <a:lnTo>
                    <a:pt x="8262721" y="11429"/>
                  </a:lnTo>
                  <a:lnTo>
                    <a:pt x="8267077" y="13233"/>
                  </a:lnTo>
                  <a:lnTo>
                    <a:pt x="8273516" y="19672"/>
                  </a:lnTo>
                  <a:lnTo>
                    <a:pt x="8275320" y="24028"/>
                  </a:lnTo>
                  <a:lnTo>
                    <a:pt x="8275320" y="1291945"/>
                  </a:lnTo>
                  <a:lnTo>
                    <a:pt x="8273516" y="1296301"/>
                  </a:lnTo>
                  <a:lnTo>
                    <a:pt x="8267077" y="1302740"/>
                  </a:lnTo>
                  <a:lnTo>
                    <a:pt x="8262721" y="1304543"/>
                  </a:lnTo>
                  <a:lnTo>
                    <a:pt x="8281441" y="1304543"/>
                  </a:lnTo>
                  <a:lnTo>
                    <a:pt x="8283740" y="1302245"/>
                  </a:lnTo>
                  <a:lnTo>
                    <a:pt x="8286750" y="1294980"/>
                  </a:lnTo>
                  <a:lnTo>
                    <a:pt x="8286750" y="20993"/>
                  </a:lnTo>
                  <a:lnTo>
                    <a:pt x="8283740" y="13728"/>
                  </a:lnTo>
                  <a:lnTo>
                    <a:pt x="8273021" y="3009"/>
                  </a:lnTo>
                  <a:lnTo>
                    <a:pt x="8265756" y="0"/>
                  </a:lnTo>
                  <a:close/>
                </a:path>
                <a:path w="8286750" h="1316355">
                  <a:moveTo>
                    <a:pt x="8251253" y="22859"/>
                  </a:moveTo>
                  <a:lnTo>
                    <a:pt x="35483" y="22859"/>
                  </a:lnTo>
                  <a:lnTo>
                    <a:pt x="31076" y="24688"/>
                  </a:lnTo>
                  <a:lnTo>
                    <a:pt x="24688" y="31076"/>
                  </a:lnTo>
                  <a:lnTo>
                    <a:pt x="22865" y="35483"/>
                  </a:lnTo>
                  <a:lnTo>
                    <a:pt x="22859" y="1280490"/>
                  </a:lnTo>
                  <a:lnTo>
                    <a:pt x="24688" y="1284897"/>
                  </a:lnTo>
                  <a:lnTo>
                    <a:pt x="31076" y="1291285"/>
                  </a:lnTo>
                  <a:lnTo>
                    <a:pt x="35496" y="1293113"/>
                  </a:lnTo>
                  <a:lnTo>
                    <a:pt x="8251253" y="1293113"/>
                  </a:lnTo>
                  <a:lnTo>
                    <a:pt x="8255673" y="1291285"/>
                  </a:lnTo>
                  <a:lnTo>
                    <a:pt x="8262061" y="1284897"/>
                  </a:lnTo>
                  <a:lnTo>
                    <a:pt x="8263889" y="1280490"/>
                  </a:lnTo>
                  <a:lnTo>
                    <a:pt x="8263889" y="1275968"/>
                  </a:lnTo>
                  <a:lnTo>
                    <a:pt x="40004" y="1275968"/>
                  </a:lnTo>
                  <a:lnTo>
                    <a:pt x="40004" y="1258823"/>
                  </a:lnTo>
                  <a:lnTo>
                    <a:pt x="57149" y="1258823"/>
                  </a:lnTo>
                  <a:lnTo>
                    <a:pt x="57149" y="57149"/>
                  </a:lnTo>
                  <a:lnTo>
                    <a:pt x="40004" y="57149"/>
                  </a:lnTo>
                  <a:lnTo>
                    <a:pt x="40004" y="40004"/>
                  </a:lnTo>
                  <a:lnTo>
                    <a:pt x="8263889" y="40004"/>
                  </a:lnTo>
                  <a:lnTo>
                    <a:pt x="8263889" y="35483"/>
                  </a:lnTo>
                  <a:lnTo>
                    <a:pt x="8262061" y="31076"/>
                  </a:lnTo>
                  <a:lnTo>
                    <a:pt x="8255673" y="24688"/>
                  </a:lnTo>
                  <a:lnTo>
                    <a:pt x="8251253" y="22859"/>
                  </a:lnTo>
                  <a:close/>
                </a:path>
                <a:path w="8286750" h="1316355">
                  <a:moveTo>
                    <a:pt x="57149" y="1258823"/>
                  </a:moveTo>
                  <a:lnTo>
                    <a:pt x="40004" y="1258823"/>
                  </a:lnTo>
                  <a:lnTo>
                    <a:pt x="40004" y="1275968"/>
                  </a:lnTo>
                  <a:lnTo>
                    <a:pt x="57149" y="1275968"/>
                  </a:lnTo>
                  <a:lnTo>
                    <a:pt x="57149" y="1258823"/>
                  </a:lnTo>
                  <a:close/>
                </a:path>
                <a:path w="8286750" h="1316355">
                  <a:moveTo>
                    <a:pt x="8229600" y="1258823"/>
                  </a:moveTo>
                  <a:lnTo>
                    <a:pt x="57149" y="1258823"/>
                  </a:lnTo>
                  <a:lnTo>
                    <a:pt x="57149" y="1275968"/>
                  </a:lnTo>
                  <a:lnTo>
                    <a:pt x="8229600" y="1275968"/>
                  </a:lnTo>
                  <a:lnTo>
                    <a:pt x="8229600" y="1258823"/>
                  </a:lnTo>
                  <a:close/>
                </a:path>
                <a:path w="8286750" h="1316355">
                  <a:moveTo>
                    <a:pt x="8246745" y="40004"/>
                  </a:moveTo>
                  <a:lnTo>
                    <a:pt x="8229600" y="40004"/>
                  </a:lnTo>
                  <a:lnTo>
                    <a:pt x="8229600" y="1275968"/>
                  </a:lnTo>
                  <a:lnTo>
                    <a:pt x="8246745" y="1275968"/>
                  </a:lnTo>
                  <a:lnTo>
                    <a:pt x="8246745" y="1258823"/>
                  </a:lnTo>
                  <a:lnTo>
                    <a:pt x="8263889" y="1258823"/>
                  </a:lnTo>
                  <a:lnTo>
                    <a:pt x="8263889" y="57149"/>
                  </a:lnTo>
                  <a:lnTo>
                    <a:pt x="8246745" y="57149"/>
                  </a:lnTo>
                  <a:lnTo>
                    <a:pt x="8246745" y="40004"/>
                  </a:lnTo>
                  <a:close/>
                </a:path>
                <a:path w="8286750" h="1316355">
                  <a:moveTo>
                    <a:pt x="8263889" y="1258823"/>
                  </a:moveTo>
                  <a:lnTo>
                    <a:pt x="8246745" y="1258823"/>
                  </a:lnTo>
                  <a:lnTo>
                    <a:pt x="8246745" y="1275968"/>
                  </a:lnTo>
                  <a:lnTo>
                    <a:pt x="8263889" y="1275968"/>
                  </a:lnTo>
                  <a:lnTo>
                    <a:pt x="8263889" y="1258823"/>
                  </a:lnTo>
                  <a:close/>
                </a:path>
                <a:path w="8286750" h="1316355">
                  <a:moveTo>
                    <a:pt x="57149" y="40004"/>
                  </a:moveTo>
                  <a:lnTo>
                    <a:pt x="40004" y="40004"/>
                  </a:lnTo>
                  <a:lnTo>
                    <a:pt x="40004" y="57149"/>
                  </a:lnTo>
                  <a:lnTo>
                    <a:pt x="57149" y="57149"/>
                  </a:lnTo>
                  <a:lnTo>
                    <a:pt x="57149" y="40004"/>
                  </a:lnTo>
                  <a:close/>
                </a:path>
                <a:path w="8286750" h="1316355">
                  <a:moveTo>
                    <a:pt x="8229600" y="40004"/>
                  </a:moveTo>
                  <a:lnTo>
                    <a:pt x="57149" y="40004"/>
                  </a:lnTo>
                  <a:lnTo>
                    <a:pt x="57149" y="57149"/>
                  </a:lnTo>
                  <a:lnTo>
                    <a:pt x="8229600" y="57149"/>
                  </a:lnTo>
                  <a:lnTo>
                    <a:pt x="8229600" y="40004"/>
                  </a:lnTo>
                  <a:close/>
                </a:path>
                <a:path w="8286750" h="1316355">
                  <a:moveTo>
                    <a:pt x="8263889" y="40004"/>
                  </a:moveTo>
                  <a:lnTo>
                    <a:pt x="8246745" y="40004"/>
                  </a:lnTo>
                  <a:lnTo>
                    <a:pt x="8246745" y="57149"/>
                  </a:lnTo>
                  <a:lnTo>
                    <a:pt x="8263889" y="57149"/>
                  </a:lnTo>
                  <a:lnTo>
                    <a:pt x="8263889" y="40004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96C2311-C9E9-4921-A309-E7C47A4C2AF1}"/>
              </a:ext>
            </a:extLst>
          </p:cNvPr>
          <p:cNvSpPr txBox="1"/>
          <p:nvPr/>
        </p:nvSpPr>
        <p:spPr>
          <a:xfrm>
            <a:off x="1963035" y="368448"/>
            <a:ext cx="55626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2800" b="1" dirty="0">
                <a:latin typeface="Garamond" panose="02020404030301010803" pitchFamily="18" charset="0"/>
              </a:rPr>
              <a:t>OPŠTA PRAVILA PONAŠANJA </a:t>
            </a:r>
            <a:endParaRPr lang="sr-Latn-RS" sz="2800" b="1" dirty="0" smtClean="0">
              <a:latin typeface="Garamond" panose="02020404030301010803" pitchFamily="18" charset="0"/>
            </a:endParaRPr>
          </a:p>
          <a:p>
            <a:pPr algn="ctr"/>
            <a:r>
              <a:rPr lang="sr-Latn-RS" sz="2800" b="1" dirty="0" smtClean="0">
                <a:latin typeface="Garamond" panose="02020404030301010803" pitchFamily="18" charset="0"/>
              </a:rPr>
              <a:t>U  </a:t>
            </a:r>
            <a:r>
              <a:rPr lang="sr-Latn-RS" sz="2800" b="1" dirty="0">
                <a:latin typeface="Garamond" panose="02020404030301010803" pitchFamily="18" charset="0"/>
              </a:rPr>
              <a:t>LABORATORIJI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7248283-C915-44A4-A12C-89F3C3EE34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219" y="286204"/>
            <a:ext cx="2013251" cy="1801859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6">
            <a:extLst>
              <a:ext uri="{FF2B5EF4-FFF2-40B4-BE49-F238E27FC236}">
                <a16:creationId xmlns:a16="http://schemas.microsoft.com/office/drawing/2014/main" xmlns="" id="{17C80757-1746-4B0A-BE21-E245D8414DA7}"/>
              </a:ext>
            </a:extLst>
          </p:cNvPr>
          <p:cNvSpPr txBox="1"/>
          <p:nvPr/>
        </p:nvSpPr>
        <p:spPr>
          <a:xfrm>
            <a:off x="630229" y="304800"/>
            <a:ext cx="7922259" cy="1061188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0" tIns="95885" rIns="0" bIns="0" rtlCol="0">
            <a:spAutoFit/>
          </a:bodyPr>
          <a:lstStyle/>
          <a:p>
            <a:pPr marL="2539365" marR="1036319" indent="-1493520" algn="ctr">
              <a:lnSpc>
                <a:spcPct val="100000"/>
              </a:lnSpc>
              <a:spcBef>
                <a:spcPts val="755"/>
              </a:spcBef>
            </a:pPr>
            <a:r>
              <a:rPr sz="2800" b="1" spc="-5" dirty="0">
                <a:solidFill>
                  <a:schemeClr val="tx1"/>
                </a:solidFill>
                <a:latin typeface="Garamond" panose="02020404030301010803" pitchFamily="18" charset="0"/>
                <a:cs typeface="Comic Sans MS"/>
              </a:rPr>
              <a:t>OPŠT</a:t>
            </a:r>
            <a:r>
              <a:rPr lang="sr-Latn-RS" sz="2800" b="1" spc="-5" dirty="0">
                <a:solidFill>
                  <a:schemeClr val="tx1"/>
                </a:solidFill>
                <a:latin typeface="Garamond" panose="02020404030301010803" pitchFamily="18" charset="0"/>
                <a:cs typeface="Comic Sans MS"/>
              </a:rPr>
              <a:t>E MERE </a:t>
            </a:r>
            <a:r>
              <a:rPr lang="sr-Latn-RS" sz="2800" b="1" spc="-70" dirty="0">
                <a:solidFill>
                  <a:schemeClr val="tx1"/>
                </a:solidFill>
                <a:latin typeface="Garamond" panose="02020404030301010803" pitchFamily="18" charset="0"/>
                <a:cs typeface="Comic Sans MS"/>
              </a:rPr>
              <a:t>BEZBEDNOSTI </a:t>
            </a:r>
            <a:endParaRPr lang="sr-Latn-RS" sz="2800" b="1" spc="-70" dirty="0" smtClean="0">
              <a:solidFill>
                <a:schemeClr val="tx1"/>
              </a:solidFill>
              <a:latin typeface="Garamond" panose="02020404030301010803" pitchFamily="18" charset="0"/>
              <a:cs typeface="Comic Sans MS"/>
            </a:endParaRPr>
          </a:p>
          <a:p>
            <a:pPr marL="2539365" marR="1036319" indent="-1493520" algn="ctr">
              <a:lnSpc>
                <a:spcPct val="100000"/>
              </a:lnSpc>
              <a:spcBef>
                <a:spcPts val="755"/>
              </a:spcBef>
            </a:pPr>
            <a:r>
              <a:rPr lang="sr-Latn-RS" sz="2800" b="1" spc="-70" dirty="0" smtClean="0">
                <a:solidFill>
                  <a:schemeClr val="tx1"/>
                </a:solidFill>
                <a:latin typeface="Garamond" panose="02020404030301010803" pitchFamily="18" charset="0"/>
                <a:cs typeface="Comic Sans MS"/>
              </a:rPr>
              <a:t>U </a:t>
            </a:r>
            <a:r>
              <a:rPr lang="sr-Latn-RS" sz="2800" b="1" spc="-70" dirty="0">
                <a:solidFill>
                  <a:schemeClr val="tx1"/>
                </a:solidFill>
                <a:latin typeface="Garamond" panose="02020404030301010803" pitchFamily="18" charset="0"/>
                <a:cs typeface="Comic Sans MS"/>
              </a:rPr>
              <a:t>LABORATORIJI</a:t>
            </a:r>
            <a:endParaRPr sz="2800" dirty="0">
              <a:solidFill>
                <a:schemeClr val="tx1"/>
              </a:solidFill>
              <a:latin typeface="Garamond" panose="02020404030301010803" pitchFamily="18" charset="0"/>
              <a:cs typeface="Comic Sans MS"/>
            </a:endParaRPr>
          </a:p>
        </p:txBody>
      </p:sp>
      <p:grpSp>
        <p:nvGrpSpPr>
          <p:cNvPr id="3" name="object 2">
            <a:extLst>
              <a:ext uri="{FF2B5EF4-FFF2-40B4-BE49-F238E27FC236}">
                <a16:creationId xmlns:a16="http://schemas.microsoft.com/office/drawing/2014/main" xmlns="" id="{0ABEA2EE-5B4B-465B-A3A1-28F1C2E701FA}"/>
              </a:ext>
            </a:extLst>
          </p:cNvPr>
          <p:cNvGrpSpPr/>
          <p:nvPr/>
        </p:nvGrpSpPr>
        <p:grpSpPr>
          <a:xfrm>
            <a:off x="428424" y="1447800"/>
            <a:ext cx="8146273" cy="5375964"/>
            <a:chOff x="808481" y="1756410"/>
            <a:chExt cx="7856220" cy="4070350"/>
          </a:xfrm>
        </p:grpSpPr>
        <p:sp>
          <p:nvSpPr>
            <p:cNvPr id="4" name="object 3">
              <a:extLst>
                <a:ext uri="{FF2B5EF4-FFF2-40B4-BE49-F238E27FC236}">
                  <a16:creationId xmlns:a16="http://schemas.microsoft.com/office/drawing/2014/main" xmlns="" id="{5A17B12B-364E-45CD-A94A-21075098BB62}"/>
                </a:ext>
              </a:extLst>
            </p:cNvPr>
            <p:cNvSpPr/>
            <p:nvPr/>
          </p:nvSpPr>
          <p:spPr>
            <a:xfrm>
              <a:off x="827531" y="1775460"/>
              <a:ext cx="7818120" cy="4032885"/>
            </a:xfrm>
            <a:custGeom>
              <a:avLst/>
              <a:gdLst/>
              <a:ahLst/>
              <a:cxnLst/>
              <a:rect l="l" t="t" r="r" b="b"/>
              <a:pathLst>
                <a:path w="7818120" h="4032885">
                  <a:moveTo>
                    <a:pt x="7818120" y="0"/>
                  </a:moveTo>
                  <a:lnTo>
                    <a:pt x="0" y="0"/>
                  </a:lnTo>
                  <a:lnTo>
                    <a:pt x="0" y="4032504"/>
                  </a:lnTo>
                  <a:lnTo>
                    <a:pt x="7818120" y="4032504"/>
                  </a:lnTo>
                  <a:lnTo>
                    <a:pt x="7818120" y="0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4">
              <a:extLst>
                <a:ext uri="{FF2B5EF4-FFF2-40B4-BE49-F238E27FC236}">
                  <a16:creationId xmlns:a16="http://schemas.microsoft.com/office/drawing/2014/main" xmlns="" id="{6DB14B7A-7E1F-4361-A6F6-DEF07E4A44BC}"/>
                </a:ext>
              </a:extLst>
            </p:cNvPr>
            <p:cNvSpPr/>
            <p:nvPr/>
          </p:nvSpPr>
          <p:spPr>
            <a:xfrm>
              <a:off x="808482" y="1756409"/>
              <a:ext cx="7856220" cy="4070350"/>
            </a:xfrm>
            <a:custGeom>
              <a:avLst/>
              <a:gdLst/>
              <a:ahLst/>
              <a:cxnLst/>
              <a:rect l="l" t="t" r="r" b="b"/>
              <a:pathLst>
                <a:path w="7856220" h="4070350">
                  <a:moveTo>
                    <a:pt x="7830820" y="25400"/>
                  </a:moveTo>
                  <a:lnTo>
                    <a:pt x="7818120" y="25400"/>
                  </a:lnTo>
                  <a:lnTo>
                    <a:pt x="7818120" y="38100"/>
                  </a:lnTo>
                  <a:lnTo>
                    <a:pt x="7818120" y="4032250"/>
                  </a:lnTo>
                  <a:lnTo>
                    <a:pt x="38100" y="4032250"/>
                  </a:lnTo>
                  <a:lnTo>
                    <a:pt x="38100" y="38100"/>
                  </a:lnTo>
                  <a:lnTo>
                    <a:pt x="7818120" y="38100"/>
                  </a:lnTo>
                  <a:lnTo>
                    <a:pt x="7818120" y="25400"/>
                  </a:lnTo>
                  <a:lnTo>
                    <a:pt x="25400" y="25400"/>
                  </a:lnTo>
                  <a:lnTo>
                    <a:pt x="25400" y="38100"/>
                  </a:lnTo>
                  <a:lnTo>
                    <a:pt x="25400" y="4032250"/>
                  </a:lnTo>
                  <a:lnTo>
                    <a:pt x="25400" y="4044950"/>
                  </a:lnTo>
                  <a:lnTo>
                    <a:pt x="7830820" y="4044950"/>
                  </a:lnTo>
                  <a:lnTo>
                    <a:pt x="7830820" y="4032504"/>
                  </a:lnTo>
                  <a:lnTo>
                    <a:pt x="7830820" y="4032250"/>
                  </a:lnTo>
                  <a:lnTo>
                    <a:pt x="7830820" y="38100"/>
                  </a:lnTo>
                  <a:lnTo>
                    <a:pt x="7830820" y="25400"/>
                  </a:lnTo>
                  <a:close/>
                </a:path>
                <a:path w="7856220" h="4070350">
                  <a:moveTo>
                    <a:pt x="7856220" y="0"/>
                  </a:moveTo>
                  <a:lnTo>
                    <a:pt x="7843520" y="0"/>
                  </a:lnTo>
                  <a:lnTo>
                    <a:pt x="7843520" y="12700"/>
                  </a:lnTo>
                  <a:lnTo>
                    <a:pt x="7843520" y="4057650"/>
                  </a:lnTo>
                  <a:lnTo>
                    <a:pt x="12700" y="4057650"/>
                  </a:lnTo>
                  <a:lnTo>
                    <a:pt x="12700" y="12700"/>
                  </a:lnTo>
                  <a:lnTo>
                    <a:pt x="19050" y="12700"/>
                  </a:lnTo>
                  <a:lnTo>
                    <a:pt x="7843520" y="12700"/>
                  </a:lnTo>
                  <a:lnTo>
                    <a:pt x="7843520" y="0"/>
                  </a:lnTo>
                  <a:lnTo>
                    <a:pt x="19050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4057650"/>
                  </a:lnTo>
                  <a:lnTo>
                    <a:pt x="0" y="4070350"/>
                  </a:lnTo>
                  <a:lnTo>
                    <a:pt x="7856220" y="4070350"/>
                  </a:lnTo>
                  <a:lnTo>
                    <a:pt x="7856220" y="4057650"/>
                  </a:lnTo>
                  <a:lnTo>
                    <a:pt x="7856220" y="12700"/>
                  </a:lnTo>
                  <a:lnTo>
                    <a:pt x="7856220" y="0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124E4E3-FA09-41E8-A90E-7490880DCF36}"/>
              </a:ext>
            </a:extLst>
          </p:cNvPr>
          <p:cNvSpPr txBox="1"/>
          <p:nvPr/>
        </p:nvSpPr>
        <p:spPr>
          <a:xfrm>
            <a:off x="758798" y="1615621"/>
            <a:ext cx="7575167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dirty="0">
                <a:latin typeface="Arial" panose="020B0604020202020204" pitchFamily="34" charset="0"/>
                <a:cs typeface="Arial" panose="020B0604020202020204" pitchFamily="34" charset="0"/>
              </a:rPr>
              <a:t>Pojedina pravila treba uvek imati na umu, a to su: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000" dirty="0">
                <a:latin typeface="Arial" panose="020B0604020202020204" pitchFamily="34" charset="0"/>
                <a:cs typeface="Arial" panose="020B0604020202020204" pitchFamily="34" charset="0"/>
              </a:rPr>
              <a:t>Pre početka rada treba jasno definisati potencijalne opasnosti, kao i adekvatne mere predostrožnosti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000" dirty="0">
                <a:latin typeface="Arial" panose="020B0604020202020204" pitchFamily="34" charset="0"/>
                <a:cs typeface="Arial" panose="020B0604020202020204" pitchFamily="34" charset="0"/>
              </a:rPr>
              <a:t>Znati lokacije izlaza u slučaju opasnosti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000" dirty="0">
                <a:latin typeface="Arial" panose="020B0604020202020204" pitchFamily="34" charset="0"/>
                <a:cs typeface="Arial" panose="020B0604020202020204" pitchFamily="34" charset="0"/>
              </a:rPr>
              <a:t>Izbegavati kontakt kože, sluzokože i očiju sa svim tipovima hemikalija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000" dirty="0">
                <a:latin typeface="Arial" panose="020B0604020202020204" pitchFamily="34" charset="0"/>
                <a:cs typeface="Arial" panose="020B0604020202020204" pitchFamily="34" charset="0"/>
              </a:rPr>
              <a:t>Svesti na minimum izloženost hemikalijama i njihovim isparenjima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000" dirty="0">
                <a:latin typeface="Arial" panose="020B0604020202020204" pitchFamily="34" charset="0"/>
                <a:cs typeface="Arial" panose="020B0604020202020204" pitchFamily="34" charset="0"/>
              </a:rPr>
              <a:t>Uvek pretpostavljati da su supstance čije karakteristike ne poznajemo visoko toksične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000" dirty="0">
                <a:latin typeface="Arial" panose="020B0604020202020204" pitchFamily="34" charset="0"/>
                <a:cs typeface="Arial" panose="020B0604020202020204" pitchFamily="34" charset="0"/>
              </a:rPr>
              <a:t>Propisno obeležiti opasne materije, predmete i postaviti obaveštenja u slučaju obavljanja visokorizičnih eksperimenata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000" dirty="0">
                <a:latin typeface="Arial" panose="020B0604020202020204" pitchFamily="34" charset="0"/>
                <a:cs typeface="Arial" panose="020B0604020202020204" pitchFamily="34" charset="0"/>
              </a:rPr>
              <a:t>Ne ometati osoblje koje radi u laboratoriji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000" dirty="0">
                <a:latin typeface="Arial" panose="020B0604020202020204" pitchFamily="34" charset="0"/>
                <a:cs typeface="Arial" panose="020B0604020202020204" pitchFamily="34" charset="0"/>
              </a:rPr>
              <a:t>Hemikalije mešati isključivo prema upustvima, adekvatnim redosledom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000" dirty="0">
                <a:latin typeface="Arial" panose="020B0604020202020204" pitchFamily="34" charset="0"/>
                <a:cs typeface="Arial" panose="020B0604020202020204" pitchFamily="34" charset="0"/>
              </a:rPr>
              <a:t>Nikada ne ostavljati otvorene posude sa hemikalijama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r-Latn-R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C721B4A-6BCA-4A29-A8A9-3B9F073E7B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2359">
            <a:off x="7664776" y="4880957"/>
            <a:ext cx="1378134" cy="180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2009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xmlns="" id="{BFA33E2D-BD0B-431A-B5F9-7F5013C04E0F}"/>
              </a:ext>
            </a:extLst>
          </p:cNvPr>
          <p:cNvGrpSpPr/>
          <p:nvPr/>
        </p:nvGrpSpPr>
        <p:grpSpPr>
          <a:xfrm>
            <a:off x="190500" y="304800"/>
            <a:ext cx="8763000" cy="6248400"/>
            <a:chOff x="808481" y="1756410"/>
            <a:chExt cx="7856220" cy="4070350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xmlns="" id="{34EA9E90-7D20-423C-91E9-1F5EBA6C026E}"/>
                </a:ext>
              </a:extLst>
            </p:cNvPr>
            <p:cNvSpPr/>
            <p:nvPr/>
          </p:nvSpPr>
          <p:spPr>
            <a:xfrm>
              <a:off x="827531" y="1775460"/>
              <a:ext cx="7818120" cy="4032885"/>
            </a:xfrm>
            <a:custGeom>
              <a:avLst/>
              <a:gdLst/>
              <a:ahLst/>
              <a:cxnLst/>
              <a:rect l="l" t="t" r="r" b="b"/>
              <a:pathLst>
                <a:path w="7818120" h="4032885">
                  <a:moveTo>
                    <a:pt x="7818120" y="0"/>
                  </a:moveTo>
                  <a:lnTo>
                    <a:pt x="0" y="0"/>
                  </a:lnTo>
                  <a:lnTo>
                    <a:pt x="0" y="4032504"/>
                  </a:lnTo>
                  <a:lnTo>
                    <a:pt x="7818120" y="4032504"/>
                  </a:lnTo>
                  <a:lnTo>
                    <a:pt x="7818120" y="0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xmlns="" id="{04F5ADC2-9C9A-43E9-8D41-969574DA7241}"/>
                </a:ext>
              </a:extLst>
            </p:cNvPr>
            <p:cNvSpPr/>
            <p:nvPr/>
          </p:nvSpPr>
          <p:spPr>
            <a:xfrm>
              <a:off x="808482" y="1756409"/>
              <a:ext cx="7856220" cy="4070350"/>
            </a:xfrm>
            <a:custGeom>
              <a:avLst/>
              <a:gdLst/>
              <a:ahLst/>
              <a:cxnLst/>
              <a:rect l="l" t="t" r="r" b="b"/>
              <a:pathLst>
                <a:path w="7856220" h="4070350">
                  <a:moveTo>
                    <a:pt x="7830820" y="25400"/>
                  </a:moveTo>
                  <a:lnTo>
                    <a:pt x="7818120" y="25400"/>
                  </a:lnTo>
                  <a:lnTo>
                    <a:pt x="7818120" y="38100"/>
                  </a:lnTo>
                  <a:lnTo>
                    <a:pt x="7818120" y="4032250"/>
                  </a:lnTo>
                  <a:lnTo>
                    <a:pt x="38100" y="4032250"/>
                  </a:lnTo>
                  <a:lnTo>
                    <a:pt x="38100" y="38100"/>
                  </a:lnTo>
                  <a:lnTo>
                    <a:pt x="7818120" y="38100"/>
                  </a:lnTo>
                  <a:lnTo>
                    <a:pt x="7818120" y="25400"/>
                  </a:lnTo>
                  <a:lnTo>
                    <a:pt x="25400" y="25400"/>
                  </a:lnTo>
                  <a:lnTo>
                    <a:pt x="25400" y="38100"/>
                  </a:lnTo>
                  <a:lnTo>
                    <a:pt x="25400" y="4032250"/>
                  </a:lnTo>
                  <a:lnTo>
                    <a:pt x="25400" y="4044950"/>
                  </a:lnTo>
                  <a:lnTo>
                    <a:pt x="7830820" y="4044950"/>
                  </a:lnTo>
                  <a:lnTo>
                    <a:pt x="7830820" y="4032504"/>
                  </a:lnTo>
                  <a:lnTo>
                    <a:pt x="7830820" y="4032250"/>
                  </a:lnTo>
                  <a:lnTo>
                    <a:pt x="7830820" y="38100"/>
                  </a:lnTo>
                  <a:lnTo>
                    <a:pt x="7830820" y="25400"/>
                  </a:lnTo>
                  <a:close/>
                </a:path>
                <a:path w="7856220" h="4070350">
                  <a:moveTo>
                    <a:pt x="7856220" y="0"/>
                  </a:moveTo>
                  <a:lnTo>
                    <a:pt x="7843520" y="0"/>
                  </a:lnTo>
                  <a:lnTo>
                    <a:pt x="7843520" y="12700"/>
                  </a:lnTo>
                  <a:lnTo>
                    <a:pt x="7843520" y="4057650"/>
                  </a:lnTo>
                  <a:lnTo>
                    <a:pt x="12700" y="4057650"/>
                  </a:lnTo>
                  <a:lnTo>
                    <a:pt x="12700" y="12700"/>
                  </a:lnTo>
                  <a:lnTo>
                    <a:pt x="19050" y="12700"/>
                  </a:lnTo>
                  <a:lnTo>
                    <a:pt x="7843520" y="12700"/>
                  </a:lnTo>
                  <a:lnTo>
                    <a:pt x="7843520" y="0"/>
                  </a:lnTo>
                  <a:lnTo>
                    <a:pt x="19050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4057650"/>
                  </a:lnTo>
                  <a:lnTo>
                    <a:pt x="0" y="4070350"/>
                  </a:lnTo>
                  <a:lnTo>
                    <a:pt x="7856220" y="4070350"/>
                  </a:lnTo>
                  <a:lnTo>
                    <a:pt x="7856220" y="4057650"/>
                  </a:lnTo>
                  <a:lnTo>
                    <a:pt x="7856220" y="12700"/>
                  </a:lnTo>
                  <a:lnTo>
                    <a:pt x="7856220" y="0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11E2ECC-9C65-4866-A86D-B2243854C5BE}"/>
              </a:ext>
            </a:extLst>
          </p:cNvPr>
          <p:cNvSpPr txBox="1"/>
          <p:nvPr/>
        </p:nvSpPr>
        <p:spPr>
          <a:xfrm>
            <a:off x="578566" y="718998"/>
            <a:ext cx="654613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000" dirty="0">
                <a:latin typeface="Arial" panose="020B0604020202020204" pitchFamily="34" charset="0"/>
                <a:cs typeface="Arial" panose="020B0604020202020204" pitchFamily="34" charset="0"/>
              </a:rPr>
              <a:t>Nikada ne koristiti neobeležene hemikalije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000" dirty="0">
                <a:latin typeface="Arial" panose="020B0604020202020204" pitchFamily="34" charset="0"/>
                <a:cs typeface="Arial" panose="020B0604020202020204" pitchFamily="34" charset="0"/>
              </a:rPr>
              <a:t>Zabranjeno je prinošenje hemikalija nosu, kao i pipetiranje korišćenjem usta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000" dirty="0">
                <a:latin typeface="Arial" panose="020B0604020202020204" pitchFamily="34" charset="0"/>
                <a:cs typeface="Arial" panose="020B0604020202020204" pitchFamily="34" charset="0"/>
              </a:rPr>
              <a:t>Duža kosa obavezno mora biti vezana prilikom rada, a širu garderobu treba izbegavati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000" dirty="0">
                <a:latin typeface="Arial" panose="020B0604020202020204" pitchFamily="34" charset="0"/>
                <a:cs typeface="Arial" panose="020B0604020202020204" pitchFamily="34" charset="0"/>
              </a:rPr>
              <a:t>Kontaktna sočiva ne treba nositi prilikom rada sa opasnim materijama, čak ni kada nosite zaštitne naočare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000" dirty="0">
                <a:latin typeface="Arial" panose="020B0604020202020204" pitchFamily="34" charset="0"/>
                <a:cs typeface="Arial" panose="020B0604020202020204" pitchFamily="34" charset="0"/>
              </a:rPr>
              <a:t>Nikako ne izlivati hemikalije u sudoperu!!!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000" dirty="0">
                <a:latin typeface="Arial" panose="020B0604020202020204" pitchFamily="34" charset="0"/>
                <a:cs typeface="Arial" panose="020B0604020202020204" pitchFamily="34" charset="0"/>
              </a:rPr>
              <a:t>Ne raditi samostalno u laboratoriji ako su postupci koji se vrše opasni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000" dirty="0">
                <a:latin typeface="Arial" panose="020B0604020202020204" pitchFamily="34" charset="0"/>
                <a:cs typeface="Arial" panose="020B0604020202020204" pitchFamily="34" charset="0"/>
              </a:rPr>
              <a:t>Redovno proveravati ispravnost laboratorijske opreme, kao i obavljati popravke i zamenu pokvarene i istrošene opreme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000" dirty="0">
                <a:latin typeface="Arial" panose="020B0604020202020204" pitchFamily="34" charset="0"/>
                <a:cs typeface="Arial" panose="020B0604020202020204" pitchFamily="34" charset="0"/>
              </a:rPr>
              <a:t>Izbegavati nošenje nakita u laboratoriji jer to može predstavljati višestruku opasnost po bezbednost.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B1C14EE-25DA-481A-ACB0-982F4EA33B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540">
            <a:off x="7173435" y="248227"/>
            <a:ext cx="2236362" cy="200154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252ACBB-C15F-43BF-97B2-C07B09F797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949423"/>
            <a:ext cx="1828800" cy="17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1121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object 6"/>
          <p:cNvGrpSpPr/>
          <p:nvPr/>
        </p:nvGrpSpPr>
        <p:grpSpPr>
          <a:xfrm>
            <a:off x="655701" y="2514600"/>
            <a:ext cx="7856220" cy="2485390"/>
            <a:chOff x="665226" y="2548889"/>
            <a:chExt cx="7856220" cy="2485390"/>
          </a:xfrm>
        </p:grpSpPr>
        <p:sp>
          <p:nvSpPr>
            <p:cNvPr id="7" name="object 7"/>
            <p:cNvSpPr/>
            <p:nvPr/>
          </p:nvSpPr>
          <p:spPr>
            <a:xfrm>
              <a:off x="684276" y="2567939"/>
              <a:ext cx="7818120" cy="2447925"/>
            </a:xfrm>
            <a:custGeom>
              <a:avLst/>
              <a:gdLst/>
              <a:ahLst/>
              <a:cxnLst/>
              <a:rect l="l" t="t" r="r" b="b"/>
              <a:pathLst>
                <a:path w="7818120" h="2447925">
                  <a:moveTo>
                    <a:pt x="7818120" y="0"/>
                  </a:moveTo>
                  <a:lnTo>
                    <a:pt x="0" y="0"/>
                  </a:lnTo>
                  <a:lnTo>
                    <a:pt x="0" y="2447544"/>
                  </a:lnTo>
                  <a:lnTo>
                    <a:pt x="7818120" y="2447544"/>
                  </a:lnTo>
                  <a:lnTo>
                    <a:pt x="7818120" y="0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65226" y="2548889"/>
              <a:ext cx="7856220" cy="2485390"/>
            </a:xfrm>
            <a:custGeom>
              <a:avLst/>
              <a:gdLst/>
              <a:ahLst/>
              <a:cxnLst/>
              <a:rect l="l" t="t" r="r" b="b"/>
              <a:pathLst>
                <a:path w="7856220" h="2485390">
                  <a:moveTo>
                    <a:pt x="7830820" y="25400"/>
                  </a:moveTo>
                  <a:lnTo>
                    <a:pt x="7818120" y="25400"/>
                  </a:lnTo>
                  <a:lnTo>
                    <a:pt x="7818120" y="38100"/>
                  </a:lnTo>
                  <a:lnTo>
                    <a:pt x="7818120" y="2447290"/>
                  </a:lnTo>
                  <a:lnTo>
                    <a:pt x="38100" y="2447290"/>
                  </a:lnTo>
                  <a:lnTo>
                    <a:pt x="38100" y="38100"/>
                  </a:lnTo>
                  <a:lnTo>
                    <a:pt x="7818120" y="38100"/>
                  </a:lnTo>
                  <a:lnTo>
                    <a:pt x="7818120" y="25400"/>
                  </a:lnTo>
                  <a:lnTo>
                    <a:pt x="25400" y="25400"/>
                  </a:lnTo>
                  <a:lnTo>
                    <a:pt x="25400" y="38100"/>
                  </a:lnTo>
                  <a:lnTo>
                    <a:pt x="25400" y="2447290"/>
                  </a:lnTo>
                  <a:lnTo>
                    <a:pt x="25400" y="2459990"/>
                  </a:lnTo>
                  <a:lnTo>
                    <a:pt x="7830820" y="2459990"/>
                  </a:lnTo>
                  <a:lnTo>
                    <a:pt x="7830820" y="2447544"/>
                  </a:lnTo>
                  <a:lnTo>
                    <a:pt x="7830820" y="2447290"/>
                  </a:lnTo>
                  <a:lnTo>
                    <a:pt x="7830820" y="38100"/>
                  </a:lnTo>
                  <a:lnTo>
                    <a:pt x="7830820" y="25400"/>
                  </a:lnTo>
                  <a:close/>
                </a:path>
                <a:path w="7856220" h="2485390">
                  <a:moveTo>
                    <a:pt x="7856220" y="0"/>
                  </a:moveTo>
                  <a:lnTo>
                    <a:pt x="7843520" y="0"/>
                  </a:lnTo>
                  <a:lnTo>
                    <a:pt x="7843520" y="12700"/>
                  </a:lnTo>
                  <a:lnTo>
                    <a:pt x="7843520" y="2472690"/>
                  </a:lnTo>
                  <a:lnTo>
                    <a:pt x="12700" y="2472690"/>
                  </a:lnTo>
                  <a:lnTo>
                    <a:pt x="12700" y="12700"/>
                  </a:lnTo>
                  <a:lnTo>
                    <a:pt x="19050" y="12700"/>
                  </a:lnTo>
                  <a:lnTo>
                    <a:pt x="7843520" y="12700"/>
                  </a:lnTo>
                  <a:lnTo>
                    <a:pt x="7843520" y="0"/>
                  </a:lnTo>
                  <a:lnTo>
                    <a:pt x="19050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2472690"/>
                  </a:lnTo>
                  <a:lnTo>
                    <a:pt x="0" y="2485390"/>
                  </a:lnTo>
                  <a:lnTo>
                    <a:pt x="7856220" y="2485390"/>
                  </a:lnTo>
                  <a:lnTo>
                    <a:pt x="7856220" y="2472690"/>
                  </a:lnTo>
                  <a:lnTo>
                    <a:pt x="7856220" y="12700"/>
                  </a:lnTo>
                  <a:lnTo>
                    <a:pt x="7856220" y="0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632079" y="3319675"/>
            <a:ext cx="781812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664210" algn="ctr">
              <a:lnSpc>
                <a:spcPct val="100000"/>
              </a:lnSpc>
              <a:spcBef>
                <a:spcPts val="105"/>
              </a:spcBef>
            </a:pPr>
            <a:r>
              <a:rPr sz="2800" spc="-1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Početnici </a:t>
            </a:r>
            <a:r>
              <a:rPr sz="2800" spc="-1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 </a:t>
            </a:r>
            <a:r>
              <a:rPr sz="2800" spc="-4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 </a:t>
            </a:r>
            <a:r>
              <a:rPr sz="2800" spc="-1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izvode </a:t>
            </a:r>
            <a:r>
              <a:rPr sz="2800" spc="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 </a:t>
            </a:r>
            <a:r>
              <a:rPr sz="2800" spc="-15" dirty="0" err="1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strogim</a:t>
            </a:r>
            <a:r>
              <a:rPr sz="2800" spc="-3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1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nadzorom</a:t>
            </a:r>
            <a:r>
              <a:rPr sz="2800" spc="-5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ovlašćenog</a:t>
            </a:r>
            <a:r>
              <a:rPr sz="2800" spc="-7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1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lica.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object 3">
            <a:extLst>
              <a:ext uri="{FF2B5EF4-FFF2-40B4-BE49-F238E27FC236}">
                <a16:creationId xmlns:a16="http://schemas.microsoft.com/office/drawing/2014/main" xmlns="" id="{F1B90F3B-1DCD-400B-8709-25654319FFC9}"/>
              </a:ext>
            </a:extLst>
          </p:cNvPr>
          <p:cNvGrpSpPr/>
          <p:nvPr/>
        </p:nvGrpSpPr>
        <p:grpSpPr>
          <a:xfrm>
            <a:off x="448380" y="530543"/>
            <a:ext cx="8286750" cy="1332748"/>
            <a:chOff x="401573" y="1041592"/>
            <a:chExt cx="8286750" cy="1332748"/>
          </a:xfrm>
        </p:grpSpPr>
        <p:sp>
          <p:nvSpPr>
            <p:cNvPr id="11" name="object 4">
              <a:extLst>
                <a:ext uri="{FF2B5EF4-FFF2-40B4-BE49-F238E27FC236}">
                  <a16:creationId xmlns:a16="http://schemas.microsoft.com/office/drawing/2014/main" xmlns="" id="{26A93DE7-EB5C-4D28-BDE7-ECB24C1DA2A0}"/>
                </a:ext>
              </a:extLst>
            </p:cNvPr>
            <p:cNvSpPr/>
            <p:nvPr/>
          </p:nvSpPr>
          <p:spPr>
            <a:xfrm>
              <a:off x="414297" y="1115135"/>
              <a:ext cx="8229600" cy="1259205"/>
            </a:xfrm>
            <a:custGeom>
              <a:avLst/>
              <a:gdLst/>
              <a:ahLst/>
              <a:cxnLst/>
              <a:rect l="l" t="t" r="r" b="b"/>
              <a:pathLst>
                <a:path w="8229600" h="1259205">
                  <a:moveTo>
                    <a:pt x="8229600" y="0"/>
                  </a:moveTo>
                  <a:lnTo>
                    <a:pt x="0" y="0"/>
                  </a:lnTo>
                  <a:lnTo>
                    <a:pt x="0" y="1258824"/>
                  </a:lnTo>
                  <a:lnTo>
                    <a:pt x="8229600" y="1258824"/>
                  </a:lnTo>
                  <a:lnTo>
                    <a:pt x="8229600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pPr algn="ctr"/>
              <a:endParaRPr lang="sr-Latn-RS" sz="2800" b="1" dirty="0">
                <a:solidFill>
                  <a:schemeClr val="tx1"/>
                </a:solidFill>
                <a:latin typeface="Garamond" panose="02020404030301010803" pitchFamily="18" charset="0"/>
              </a:endParaRPr>
            </a:p>
            <a:p>
              <a:pPr algn="ctr"/>
              <a:r>
                <a:rPr lang="sr-Latn-RS" sz="2800" b="1" dirty="0">
                  <a:solidFill>
                    <a:schemeClr val="tx1"/>
                  </a:solidFill>
                  <a:latin typeface="Garamond" panose="02020404030301010803" pitchFamily="18" charset="0"/>
                </a:rPr>
                <a:t>PRAVILA PONAŠANJA U LABORATORIJI</a:t>
              </a:r>
              <a:endParaRPr sz="2800" b="1" dirty="0">
                <a:solidFill>
                  <a:schemeClr val="tx1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2" name="object 5">
              <a:extLst>
                <a:ext uri="{FF2B5EF4-FFF2-40B4-BE49-F238E27FC236}">
                  <a16:creationId xmlns:a16="http://schemas.microsoft.com/office/drawing/2014/main" xmlns="" id="{5B5E1CAE-20E6-48EE-A963-B83FB8153368}"/>
                </a:ext>
              </a:extLst>
            </p:cNvPr>
            <p:cNvSpPr/>
            <p:nvPr/>
          </p:nvSpPr>
          <p:spPr>
            <a:xfrm>
              <a:off x="401573" y="1041592"/>
              <a:ext cx="8286750" cy="1316355"/>
            </a:xfrm>
            <a:custGeom>
              <a:avLst/>
              <a:gdLst/>
              <a:ahLst/>
              <a:cxnLst/>
              <a:rect l="l" t="t" r="r" b="b"/>
              <a:pathLst>
                <a:path w="8286750" h="1316355">
                  <a:moveTo>
                    <a:pt x="28574" y="0"/>
                  </a:moveTo>
                  <a:lnTo>
                    <a:pt x="20993" y="0"/>
                  </a:lnTo>
                  <a:lnTo>
                    <a:pt x="13728" y="3009"/>
                  </a:lnTo>
                  <a:lnTo>
                    <a:pt x="3009" y="13728"/>
                  </a:lnTo>
                  <a:lnTo>
                    <a:pt x="0" y="20993"/>
                  </a:lnTo>
                  <a:lnTo>
                    <a:pt x="0" y="1294980"/>
                  </a:lnTo>
                  <a:lnTo>
                    <a:pt x="3009" y="1302245"/>
                  </a:lnTo>
                  <a:lnTo>
                    <a:pt x="13728" y="1312964"/>
                  </a:lnTo>
                  <a:lnTo>
                    <a:pt x="20993" y="1315973"/>
                  </a:lnTo>
                  <a:lnTo>
                    <a:pt x="8265756" y="1315973"/>
                  </a:lnTo>
                  <a:lnTo>
                    <a:pt x="8273021" y="1312964"/>
                  </a:lnTo>
                  <a:lnTo>
                    <a:pt x="8281441" y="1304543"/>
                  </a:lnTo>
                  <a:lnTo>
                    <a:pt x="24028" y="1304543"/>
                  </a:lnTo>
                  <a:lnTo>
                    <a:pt x="19672" y="1302740"/>
                  </a:lnTo>
                  <a:lnTo>
                    <a:pt x="13233" y="1296301"/>
                  </a:lnTo>
                  <a:lnTo>
                    <a:pt x="11429" y="1291945"/>
                  </a:lnTo>
                  <a:lnTo>
                    <a:pt x="11429" y="24028"/>
                  </a:lnTo>
                  <a:lnTo>
                    <a:pt x="13233" y="19672"/>
                  </a:lnTo>
                  <a:lnTo>
                    <a:pt x="19672" y="13233"/>
                  </a:lnTo>
                  <a:lnTo>
                    <a:pt x="24028" y="11429"/>
                  </a:lnTo>
                  <a:lnTo>
                    <a:pt x="28574" y="11429"/>
                  </a:lnTo>
                  <a:lnTo>
                    <a:pt x="28574" y="0"/>
                  </a:lnTo>
                  <a:close/>
                </a:path>
                <a:path w="8286750" h="1316355">
                  <a:moveTo>
                    <a:pt x="8265756" y="0"/>
                  </a:moveTo>
                  <a:lnTo>
                    <a:pt x="28574" y="0"/>
                  </a:lnTo>
                  <a:lnTo>
                    <a:pt x="28574" y="11429"/>
                  </a:lnTo>
                  <a:lnTo>
                    <a:pt x="8262721" y="11429"/>
                  </a:lnTo>
                  <a:lnTo>
                    <a:pt x="8267077" y="13233"/>
                  </a:lnTo>
                  <a:lnTo>
                    <a:pt x="8273516" y="19672"/>
                  </a:lnTo>
                  <a:lnTo>
                    <a:pt x="8275320" y="24028"/>
                  </a:lnTo>
                  <a:lnTo>
                    <a:pt x="8275320" y="1291945"/>
                  </a:lnTo>
                  <a:lnTo>
                    <a:pt x="8273516" y="1296301"/>
                  </a:lnTo>
                  <a:lnTo>
                    <a:pt x="8267077" y="1302740"/>
                  </a:lnTo>
                  <a:lnTo>
                    <a:pt x="8262721" y="1304543"/>
                  </a:lnTo>
                  <a:lnTo>
                    <a:pt x="8281441" y="1304543"/>
                  </a:lnTo>
                  <a:lnTo>
                    <a:pt x="8283740" y="1302245"/>
                  </a:lnTo>
                  <a:lnTo>
                    <a:pt x="8286750" y="1294980"/>
                  </a:lnTo>
                  <a:lnTo>
                    <a:pt x="8286750" y="20993"/>
                  </a:lnTo>
                  <a:lnTo>
                    <a:pt x="8283740" y="13728"/>
                  </a:lnTo>
                  <a:lnTo>
                    <a:pt x="8273021" y="3009"/>
                  </a:lnTo>
                  <a:lnTo>
                    <a:pt x="8265756" y="0"/>
                  </a:lnTo>
                  <a:close/>
                </a:path>
                <a:path w="8286750" h="1316355">
                  <a:moveTo>
                    <a:pt x="8251253" y="22859"/>
                  </a:moveTo>
                  <a:lnTo>
                    <a:pt x="35483" y="22859"/>
                  </a:lnTo>
                  <a:lnTo>
                    <a:pt x="31076" y="24688"/>
                  </a:lnTo>
                  <a:lnTo>
                    <a:pt x="24688" y="31076"/>
                  </a:lnTo>
                  <a:lnTo>
                    <a:pt x="22865" y="35483"/>
                  </a:lnTo>
                  <a:lnTo>
                    <a:pt x="22859" y="1280490"/>
                  </a:lnTo>
                  <a:lnTo>
                    <a:pt x="24688" y="1284897"/>
                  </a:lnTo>
                  <a:lnTo>
                    <a:pt x="31076" y="1291285"/>
                  </a:lnTo>
                  <a:lnTo>
                    <a:pt x="35496" y="1293113"/>
                  </a:lnTo>
                  <a:lnTo>
                    <a:pt x="8251253" y="1293113"/>
                  </a:lnTo>
                  <a:lnTo>
                    <a:pt x="8255673" y="1291285"/>
                  </a:lnTo>
                  <a:lnTo>
                    <a:pt x="8262061" y="1284897"/>
                  </a:lnTo>
                  <a:lnTo>
                    <a:pt x="8263889" y="1280490"/>
                  </a:lnTo>
                  <a:lnTo>
                    <a:pt x="8263889" y="1275968"/>
                  </a:lnTo>
                  <a:lnTo>
                    <a:pt x="40004" y="1275968"/>
                  </a:lnTo>
                  <a:lnTo>
                    <a:pt x="40004" y="1258823"/>
                  </a:lnTo>
                  <a:lnTo>
                    <a:pt x="57149" y="1258823"/>
                  </a:lnTo>
                  <a:lnTo>
                    <a:pt x="57149" y="57149"/>
                  </a:lnTo>
                  <a:lnTo>
                    <a:pt x="40004" y="57149"/>
                  </a:lnTo>
                  <a:lnTo>
                    <a:pt x="40004" y="40004"/>
                  </a:lnTo>
                  <a:lnTo>
                    <a:pt x="8263889" y="40004"/>
                  </a:lnTo>
                  <a:lnTo>
                    <a:pt x="8263889" y="35483"/>
                  </a:lnTo>
                  <a:lnTo>
                    <a:pt x="8262061" y="31076"/>
                  </a:lnTo>
                  <a:lnTo>
                    <a:pt x="8255673" y="24688"/>
                  </a:lnTo>
                  <a:lnTo>
                    <a:pt x="8251253" y="22859"/>
                  </a:lnTo>
                  <a:close/>
                </a:path>
                <a:path w="8286750" h="1316355">
                  <a:moveTo>
                    <a:pt x="57149" y="1258823"/>
                  </a:moveTo>
                  <a:lnTo>
                    <a:pt x="40004" y="1258823"/>
                  </a:lnTo>
                  <a:lnTo>
                    <a:pt x="40004" y="1275968"/>
                  </a:lnTo>
                  <a:lnTo>
                    <a:pt x="57149" y="1275968"/>
                  </a:lnTo>
                  <a:lnTo>
                    <a:pt x="57149" y="1258823"/>
                  </a:lnTo>
                  <a:close/>
                </a:path>
                <a:path w="8286750" h="1316355">
                  <a:moveTo>
                    <a:pt x="8229600" y="1258823"/>
                  </a:moveTo>
                  <a:lnTo>
                    <a:pt x="57149" y="1258823"/>
                  </a:lnTo>
                  <a:lnTo>
                    <a:pt x="57149" y="1275968"/>
                  </a:lnTo>
                  <a:lnTo>
                    <a:pt x="8229600" y="1275968"/>
                  </a:lnTo>
                  <a:lnTo>
                    <a:pt x="8229600" y="1258823"/>
                  </a:lnTo>
                  <a:close/>
                </a:path>
                <a:path w="8286750" h="1316355">
                  <a:moveTo>
                    <a:pt x="8246745" y="40004"/>
                  </a:moveTo>
                  <a:lnTo>
                    <a:pt x="8229600" y="40004"/>
                  </a:lnTo>
                  <a:lnTo>
                    <a:pt x="8229600" y="1275968"/>
                  </a:lnTo>
                  <a:lnTo>
                    <a:pt x="8246745" y="1275968"/>
                  </a:lnTo>
                  <a:lnTo>
                    <a:pt x="8246745" y="1258823"/>
                  </a:lnTo>
                  <a:lnTo>
                    <a:pt x="8263889" y="1258823"/>
                  </a:lnTo>
                  <a:lnTo>
                    <a:pt x="8263889" y="57149"/>
                  </a:lnTo>
                  <a:lnTo>
                    <a:pt x="8246745" y="57149"/>
                  </a:lnTo>
                  <a:lnTo>
                    <a:pt x="8246745" y="40004"/>
                  </a:lnTo>
                  <a:close/>
                </a:path>
                <a:path w="8286750" h="1316355">
                  <a:moveTo>
                    <a:pt x="8263889" y="1258823"/>
                  </a:moveTo>
                  <a:lnTo>
                    <a:pt x="8246745" y="1258823"/>
                  </a:lnTo>
                  <a:lnTo>
                    <a:pt x="8246745" y="1275968"/>
                  </a:lnTo>
                  <a:lnTo>
                    <a:pt x="8263889" y="1275968"/>
                  </a:lnTo>
                  <a:lnTo>
                    <a:pt x="8263889" y="1258823"/>
                  </a:lnTo>
                  <a:close/>
                </a:path>
                <a:path w="8286750" h="1316355">
                  <a:moveTo>
                    <a:pt x="57149" y="40004"/>
                  </a:moveTo>
                  <a:lnTo>
                    <a:pt x="40004" y="40004"/>
                  </a:lnTo>
                  <a:lnTo>
                    <a:pt x="40004" y="57149"/>
                  </a:lnTo>
                  <a:lnTo>
                    <a:pt x="57149" y="57149"/>
                  </a:lnTo>
                  <a:lnTo>
                    <a:pt x="57149" y="40004"/>
                  </a:lnTo>
                  <a:close/>
                </a:path>
                <a:path w="8286750" h="1316355">
                  <a:moveTo>
                    <a:pt x="8229600" y="40004"/>
                  </a:moveTo>
                  <a:lnTo>
                    <a:pt x="57149" y="40004"/>
                  </a:lnTo>
                  <a:lnTo>
                    <a:pt x="57149" y="57149"/>
                  </a:lnTo>
                  <a:lnTo>
                    <a:pt x="8229600" y="57149"/>
                  </a:lnTo>
                  <a:lnTo>
                    <a:pt x="8229600" y="40004"/>
                  </a:lnTo>
                  <a:close/>
                </a:path>
                <a:path w="8286750" h="1316355">
                  <a:moveTo>
                    <a:pt x="8263889" y="40004"/>
                  </a:moveTo>
                  <a:lnTo>
                    <a:pt x="8246745" y="40004"/>
                  </a:lnTo>
                  <a:lnTo>
                    <a:pt x="8246745" y="57149"/>
                  </a:lnTo>
                  <a:lnTo>
                    <a:pt x="8263889" y="57149"/>
                  </a:lnTo>
                  <a:lnTo>
                    <a:pt x="8263889" y="40004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/>
            </a:p>
          </p:txBody>
        </p: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CC7765A-D13C-4E49-B919-6398728361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14350"/>
            <a:ext cx="7772400" cy="5829300"/>
          </a:xfrm>
          <a:prstGeom prst="rect">
            <a:avLst/>
          </a:prstGeom>
        </p:spPr>
      </p:pic>
      <p:pic>
        <p:nvPicPr>
          <p:cNvPr id="6" name="object 5">
            <a:extLst>
              <a:ext uri="{FF2B5EF4-FFF2-40B4-BE49-F238E27FC236}">
                <a16:creationId xmlns:a16="http://schemas.microsoft.com/office/drawing/2014/main" xmlns="" id="{C9E48DE1-500F-4FDB-BDF2-5389477C127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49879" y="1478280"/>
            <a:ext cx="3809999" cy="390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28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94F8920-96D4-4140-9E7C-3F46390209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57225"/>
            <a:ext cx="7391400" cy="5543550"/>
          </a:xfrm>
          <a:prstGeom prst="rect">
            <a:avLst/>
          </a:prstGeom>
        </p:spPr>
      </p:pic>
      <p:sp>
        <p:nvSpPr>
          <p:cNvPr id="6" name="object 4">
            <a:extLst>
              <a:ext uri="{FF2B5EF4-FFF2-40B4-BE49-F238E27FC236}">
                <a16:creationId xmlns:a16="http://schemas.microsoft.com/office/drawing/2014/main" xmlns="" id="{041598B6-2D9E-4590-B1A8-4DDC09865E70}"/>
              </a:ext>
            </a:extLst>
          </p:cNvPr>
          <p:cNvSpPr/>
          <p:nvPr/>
        </p:nvSpPr>
        <p:spPr>
          <a:xfrm>
            <a:off x="2606357" y="1120775"/>
            <a:ext cx="3931285" cy="4616450"/>
          </a:xfrm>
          <a:custGeom>
            <a:avLst/>
            <a:gdLst/>
            <a:ahLst/>
            <a:cxnLst/>
            <a:rect l="l" t="t" r="r" b="b"/>
            <a:pathLst>
              <a:path w="3931284" h="4616450">
                <a:moveTo>
                  <a:pt x="3930916" y="0"/>
                </a:moveTo>
                <a:lnTo>
                  <a:pt x="3258197" y="0"/>
                </a:lnTo>
                <a:lnTo>
                  <a:pt x="1987156" y="1875548"/>
                </a:lnTo>
                <a:lnTo>
                  <a:pt x="744029" y="0"/>
                </a:lnTo>
                <a:lnTo>
                  <a:pt x="37198" y="0"/>
                </a:lnTo>
                <a:lnTo>
                  <a:pt x="1608950" y="2309571"/>
                </a:lnTo>
                <a:lnTo>
                  <a:pt x="0" y="4616030"/>
                </a:lnTo>
                <a:lnTo>
                  <a:pt x="669620" y="4616030"/>
                </a:lnTo>
                <a:lnTo>
                  <a:pt x="1959254" y="2715679"/>
                </a:lnTo>
                <a:lnTo>
                  <a:pt x="3217900" y="4616030"/>
                </a:lnTo>
                <a:lnTo>
                  <a:pt x="3927817" y="4616030"/>
                </a:lnTo>
                <a:lnTo>
                  <a:pt x="2337473" y="2281669"/>
                </a:lnTo>
                <a:lnTo>
                  <a:pt x="393091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767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object 6"/>
          <p:cNvGrpSpPr/>
          <p:nvPr/>
        </p:nvGrpSpPr>
        <p:grpSpPr>
          <a:xfrm>
            <a:off x="228600" y="2514600"/>
            <a:ext cx="8271510" cy="2628900"/>
            <a:chOff x="665226" y="2548889"/>
            <a:chExt cx="7856220" cy="2628900"/>
          </a:xfrm>
        </p:grpSpPr>
        <p:sp>
          <p:nvSpPr>
            <p:cNvPr id="7" name="object 7"/>
            <p:cNvSpPr/>
            <p:nvPr/>
          </p:nvSpPr>
          <p:spPr>
            <a:xfrm>
              <a:off x="684276" y="2567939"/>
              <a:ext cx="7818120" cy="2590800"/>
            </a:xfrm>
            <a:custGeom>
              <a:avLst/>
              <a:gdLst/>
              <a:ahLst/>
              <a:cxnLst/>
              <a:rect l="l" t="t" r="r" b="b"/>
              <a:pathLst>
                <a:path w="7818120" h="2590800">
                  <a:moveTo>
                    <a:pt x="7818120" y="0"/>
                  </a:moveTo>
                  <a:lnTo>
                    <a:pt x="0" y="0"/>
                  </a:lnTo>
                  <a:lnTo>
                    <a:pt x="0" y="2590800"/>
                  </a:lnTo>
                  <a:lnTo>
                    <a:pt x="7818120" y="2590800"/>
                  </a:lnTo>
                  <a:lnTo>
                    <a:pt x="7818120" y="0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65226" y="2548889"/>
              <a:ext cx="7856220" cy="2628900"/>
            </a:xfrm>
            <a:custGeom>
              <a:avLst/>
              <a:gdLst/>
              <a:ahLst/>
              <a:cxnLst/>
              <a:rect l="l" t="t" r="r" b="b"/>
              <a:pathLst>
                <a:path w="7856220" h="2628900">
                  <a:moveTo>
                    <a:pt x="7830820" y="25400"/>
                  </a:moveTo>
                  <a:lnTo>
                    <a:pt x="7818120" y="25400"/>
                  </a:lnTo>
                  <a:lnTo>
                    <a:pt x="7818120" y="38100"/>
                  </a:lnTo>
                  <a:lnTo>
                    <a:pt x="7818120" y="2590800"/>
                  </a:lnTo>
                  <a:lnTo>
                    <a:pt x="38100" y="2590800"/>
                  </a:lnTo>
                  <a:lnTo>
                    <a:pt x="38100" y="38100"/>
                  </a:lnTo>
                  <a:lnTo>
                    <a:pt x="7818120" y="38100"/>
                  </a:lnTo>
                  <a:lnTo>
                    <a:pt x="7818120" y="25400"/>
                  </a:lnTo>
                  <a:lnTo>
                    <a:pt x="25400" y="25400"/>
                  </a:lnTo>
                  <a:lnTo>
                    <a:pt x="25400" y="38100"/>
                  </a:lnTo>
                  <a:lnTo>
                    <a:pt x="25400" y="2590800"/>
                  </a:lnTo>
                  <a:lnTo>
                    <a:pt x="25400" y="2603500"/>
                  </a:lnTo>
                  <a:lnTo>
                    <a:pt x="7830820" y="2603500"/>
                  </a:lnTo>
                  <a:lnTo>
                    <a:pt x="7830820" y="2590800"/>
                  </a:lnTo>
                  <a:lnTo>
                    <a:pt x="7830820" y="38100"/>
                  </a:lnTo>
                  <a:lnTo>
                    <a:pt x="7830820" y="25400"/>
                  </a:lnTo>
                  <a:close/>
                </a:path>
                <a:path w="7856220" h="2628900">
                  <a:moveTo>
                    <a:pt x="7856220" y="0"/>
                  </a:moveTo>
                  <a:lnTo>
                    <a:pt x="7843520" y="0"/>
                  </a:lnTo>
                  <a:lnTo>
                    <a:pt x="7843520" y="12700"/>
                  </a:lnTo>
                  <a:lnTo>
                    <a:pt x="7843520" y="2616200"/>
                  </a:lnTo>
                  <a:lnTo>
                    <a:pt x="12700" y="2616200"/>
                  </a:lnTo>
                  <a:lnTo>
                    <a:pt x="12700" y="12700"/>
                  </a:lnTo>
                  <a:lnTo>
                    <a:pt x="19050" y="12700"/>
                  </a:lnTo>
                  <a:lnTo>
                    <a:pt x="7843520" y="12700"/>
                  </a:lnTo>
                  <a:lnTo>
                    <a:pt x="7843520" y="0"/>
                  </a:lnTo>
                  <a:lnTo>
                    <a:pt x="19050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2616200"/>
                  </a:lnTo>
                  <a:lnTo>
                    <a:pt x="0" y="2628900"/>
                  </a:lnTo>
                  <a:lnTo>
                    <a:pt x="7856220" y="2628900"/>
                  </a:lnTo>
                  <a:lnTo>
                    <a:pt x="7856220" y="2616200"/>
                  </a:lnTo>
                  <a:lnTo>
                    <a:pt x="7856220" y="12700"/>
                  </a:lnTo>
                  <a:lnTo>
                    <a:pt x="7856220" y="0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body" idx="1"/>
          </p:nvPr>
        </p:nvSpPr>
        <p:spPr>
          <a:xfrm>
            <a:off x="457199" y="2838394"/>
            <a:ext cx="5347787" cy="17350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52069" marR="5080" algn="ctr">
              <a:lnSpc>
                <a:spcPct val="100000"/>
              </a:lnSpc>
              <a:spcBef>
                <a:spcPts val="90"/>
              </a:spcBef>
            </a:pPr>
            <a:r>
              <a:rPr sz="2800" b="0" spc="-10" dirty="0" err="1">
                <a:latin typeface="Arial" panose="020B0604020202020204" pitchFamily="34" charset="0"/>
                <a:cs typeface="Arial" panose="020B0604020202020204" pitchFamily="34" charset="0"/>
              </a:rPr>
              <a:t>Nošenje</a:t>
            </a:r>
            <a:r>
              <a:rPr sz="2800" b="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RS" sz="2800" b="0" spc="10" dirty="0" smtClean="0">
                <a:latin typeface="Arial" panose="020B0604020202020204" pitchFamily="34" charset="0"/>
                <a:cs typeface="Arial" panose="020B0604020202020204" pitchFamily="34" charset="0"/>
              </a:rPr>
              <a:t>laboratorijskog (belog) </a:t>
            </a:r>
            <a:r>
              <a:rPr sz="2800" b="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mantila</a:t>
            </a:r>
            <a:r>
              <a:rPr sz="2800" b="0" spc="1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0" spc="-20" dirty="0">
                <a:latin typeface="Arial" panose="020B0604020202020204" pitchFamily="34" charset="0"/>
                <a:cs typeface="Arial" panose="020B0604020202020204" pitchFamily="34" charset="0"/>
              </a:rPr>
              <a:t>predviđenog</a:t>
            </a:r>
            <a:r>
              <a:rPr sz="2800" b="0" spc="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0" dirty="0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sz="2800" b="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0" spc="-35" dirty="0">
                <a:latin typeface="Arial" panose="020B0604020202020204" pitchFamily="34" charset="0"/>
                <a:cs typeface="Arial" panose="020B0604020202020204" pitchFamily="34" charset="0"/>
              </a:rPr>
              <a:t>ovu </a:t>
            </a:r>
            <a:r>
              <a:rPr sz="2800" b="0" spc="-8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0" spc="-10" dirty="0">
                <a:latin typeface="Arial" panose="020B0604020202020204" pitchFamily="34" charset="0"/>
                <a:cs typeface="Arial" panose="020B0604020202020204" pitchFamily="34" charset="0"/>
              </a:rPr>
              <a:t>sobu</a:t>
            </a:r>
            <a:r>
              <a:rPr sz="2800" b="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0" spc="-5" dirty="0">
                <a:latin typeface="Arial" panose="020B0604020202020204" pitchFamily="34" charset="0"/>
                <a:cs typeface="Arial" panose="020B0604020202020204" pitchFamily="34" charset="0"/>
              </a:rPr>
              <a:t>je </a:t>
            </a:r>
            <a:r>
              <a:rPr sz="2800" b="0" spc="-20" dirty="0">
                <a:latin typeface="Arial" panose="020B0604020202020204" pitchFamily="34" charset="0"/>
                <a:cs typeface="Arial" panose="020B0604020202020204" pitchFamily="34" charset="0"/>
              </a:rPr>
              <a:t>obavezno,</a:t>
            </a:r>
            <a:r>
              <a:rPr sz="2800" b="0" spc="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0" spc="-1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kao</a:t>
            </a:r>
            <a:r>
              <a:rPr sz="2800" b="0" spc="-1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0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sz="2800" b="0" spc="-1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kaljača </a:t>
            </a:r>
            <a:r>
              <a:rPr sz="2800" b="0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sz="28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0" spc="-5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hirurških</a:t>
            </a:r>
            <a:r>
              <a:rPr sz="2800" b="0" spc="1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0" spc="-1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</a:t>
            </a:r>
            <a:r>
              <a:rPr lang="sr-Latn-RS" sz="2800" b="0" spc="-1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800" b="0" spc="-1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0" name="object 3">
            <a:extLst>
              <a:ext uri="{FF2B5EF4-FFF2-40B4-BE49-F238E27FC236}">
                <a16:creationId xmlns:a16="http://schemas.microsoft.com/office/drawing/2014/main" xmlns="" id="{7CC0824A-9D17-464A-935B-6A0F478A22D1}"/>
              </a:ext>
            </a:extLst>
          </p:cNvPr>
          <p:cNvGrpSpPr/>
          <p:nvPr/>
        </p:nvGrpSpPr>
        <p:grpSpPr>
          <a:xfrm>
            <a:off x="428624" y="238697"/>
            <a:ext cx="8286750" cy="1316355"/>
            <a:chOff x="401573" y="1041592"/>
            <a:chExt cx="8286750" cy="1316355"/>
          </a:xfrm>
        </p:grpSpPr>
        <p:sp>
          <p:nvSpPr>
            <p:cNvPr id="11" name="object 4">
              <a:extLst>
                <a:ext uri="{FF2B5EF4-FFF2-40B4-BE49-F238E27FC236}">
                  <a16:creationId xmlns:a16="http://schemas.microsoft.com/office/drawing/2014/main" xmlns="" id="{D02C9C2A-25C8-4CBF-BE8D-ECFF11AB8290}"/>
                </a:ext>
              </a:extLst>
            </p:cNvPr>
            <p:cNvSpPr/>
            <p:nvPr/>
          </p:nvSpPr>
          <p:spPr>
            <a:xfrm>
              <a:off x="430148" y="1098742"/>
              <a:ext cx="8229600" cy="1259205"/>
            </a:xfrm>
            <a:custGeom>
              <a:avLst/>
              <a:gdLst/>
              <a:ahLst/>
              <a:cxnLst/>
              <a:rect l="l" t="t" r="r" b="b"/>
              <a:pathLst>
                <a:path w="8229600" h="1259205">
                  <a:moveTo>
                    <a:pt x="8229600" y="0"/>
                  </a:moveTo>
                  <a:lnTo>
                    <a:pt x="0" y="0"/>
                  </a:lnTo>
                  <a:lnTo>
                    <a:pt x="0" y="1258824"/>
                  </a:lnTo>
                  <a:lnTo>
                    <a:pt x="8229600" y="1258824"/>
                  </a:lnTo>
                  <a:lnTo>
                    <a:pt x="8229600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 dirty="0"/>
            </a:p>
          </p:txBody>
        </p:sp>
        <p:sp>
          <p:nvSpPr>
            <p:cNvPr id="12" name="object 5">
              <a:extLst>
                <a:ext uri="{FF2B5EF4-FFF2-40B4-BE49-F238E27FC236}">
                  <a16:creationId xmlns:a16="http://schemas.microsoft.com/office/drawing/2014/main" xmlns="" id="{985DF9BD-2A2E-4A70-BCBA-6A3D14CB56ED}"/>
                </a:ext>
              </a:extLst>
            </p:cNvPr>
            <p:cNvSpPr/>
            <p:nvPr/>
          </p:nvSpPr>
          <p:spPr>
            <a:xfrm>
              <a:off x="401573" y="1041592"/>
              <a:ext cx="8286750" cy="1316355"/>
            </a:xfrm>
            <a:custGeom>
              <a:avLst/>
              <a:gdLst/>
              <a:ahLst/>
              <a:cxnLst/>
              <a:rect l="l" t="t" r="r" b="b"/>
              <a:pathLst>
                <a:path w="8286750" h="1316355">
                  <a:moveTo>
                    <a:pt x="28574" y="0"/>
                  </a:moveTo>
                  <a:lnTo>
                    <a:pt x="20993" y="0"/>
                  </a:lnTo>
                  <a:lnTo>
                    <a:pt x="13728" y="3009"/>
                  </a:lnTo>
                  <a:lnTo>
                    <a:pt x="3009" y="13728"/>
                  </a:lnTo>
                  <a:lnTo>
                    <a:pt x="0" y="20993"/>
                  </a:lnTo>
                  <a:lnTo>
                    <a:pt x="0" y="1294980"/>
                  </a:lnTo>
                  <a:lnTo>
                    <a:pt x="3009" y="1302245"/>
                  </a:lnTo>
                  <a:lnTo>
                    <a:pt x="13728" y="1312964"/>
                  </a:lnTo>
                  <a:lnTo>
                    <a:pt x="20993" y="1315973"/>
                  </a:lnTo>
                  <a:lnTo>
                    <a:pt x="8265756" y="1315973"/>
                  </a:lnTo>
                  <a:lnTo>
                    <a:pt x="8273021" y="1312964"/>
                  </a:lnTo>
                  <a:lnTo>
                    <a:pt x="8281441" y="1304543"/>
                  </a:lnTo>
                  <a:lnTo>
                    <a:pt x="24028" y="1304543"/>
                  </a:lnTo>
                  <a:lnTo>
                    <a:pt x="19672" y="1302740"/>
                  </a:lnTo>
                  <a:lnTo>
                    <a:pt x="13233" y="1296301"/>
                  </a:lnTo>
                  <a:lnTo>
                    <a:pt x="11429" y="1291945"/>
                  </a:lnTo>
                  <a:lnTo>
                    <a:pt x="11429" y="24028"/>
                  </a:lnTo>
                  <a:lnTo>
                    <a:pt x="13233" y="19672"/>
                  </a:lnTo>
                  <a:lnTo>
                    <a:pt x="19672" y="13233"/>
                  </a:lnTo>
                  <a:lnTo>
                    <a:pt x="24028" y="11429"/>
                  </a:lnTo>
                  <a:lnTo>
                    <a:pt x="28574" y="11429"/>
                  </a:lnTo>
                  <a:lnTo>
                    <a:pt x="28574" y="0"/>
                  </a:lnTo>
                  <a:close/>
                </a:path>
                <a:path w="8286750" h="1316355">
                  <a:moveTo>
                    <a:pt x="8265756" y="0"/>
                  </a:moveTo>
                  <a:lnTo>
                    <a:pt x="28574" y="0"/>
                  </a:lnTo>
                  <a:lnTo>
                    <a:pt x="28574" y="11429"/>
                  </a:lnTo>
                  <a:lnTo>
                    <a:pt x="8262721" y="11429"/>
                  </a:lnTo>
                  <a:lnTo>
                    <a:pt x="8267077" y="13233"/>
                  </a:lnTo>
                  <a:lnTo>
                    <a:pt x="8273516" y="19672"/>
                  </a:lnTo>
                  <a:lnTo>
                    <a:pt x="8275320" y="24028"/>
                  </a:lnTo>
                  <a:lnTo>
                    <a:pt x="8275320" y="1291945"/>
                  </a:lnTo>
                  <a:lnTo>
                    <a:pt x="8273516" y="1296301"/>
                  </a:lnTo>
                  <a:lnTo>
                    <a:pt x="8267077" y="1302740"/>
                  </a:lnTo>
                  <a:lnTo>
                    <a:pt x="8262721" y="1304543"/>
                  </a:lnTo>
                  <a:lnTo>
                    <a:pt x="8281441" y="1304543"/>
                  </a:lnTo>
                  <a:lnTo>
                    <a:pt x="8283740" y="1302245"/>
                  </a:lnTo>
                  <a:lnTo>
                    <a:pt x="8286750" y="1294980"/>
                  </a:lnTo>
                  <a:lnTo>
                    <a:pt x="8286750" y="20993"/>
                  </a:lnTo>
                  <a:lnTo>
                    <a:pt x="8283740" y="13728"/>
                  </a:lnTo>
                  <a:lnTo>
                    <a:pt x="8273021" y="3009"/>
                  </a:lnTo>
                  <a:lnTo>
                    <a:pt x="8265756" y="0"/>
                  </a:lnTo>
                  <a:close/>
                </a:path>
                <a:path w="8286750" h="1316355">
                  <a:moveTo>
                    <a:pt x="8251253" y="22859"/>
                  </a:moveTo>
                  <a:lnTo>
                    <a:pt x="35483" y="22859"/>
                  </a:lnTo>
                  <a:lnTo>
                    <a:pt x="31076" y="24688"/>
                  </a:lnTo>
                  <a:lnTo>
                    <a:pt x="24688" y="31076"/>
                  </a:lnTo>
                  <a:lnTo>
                    <a:pt x="22865" y="35483"/>
                  </a:lnTo>
                  <a:lnTo>
                    <a:pt x="22859" y="1280490"/>
                  </a:lnTo>
                  <a:lnTo>
                    <a:pt x="24688" y="1284897"/>
                  </a:lnTo>
                  <a:lnTo>
                    <a:pt x="31076" y="1291285"/>
                  </a:lnTo>
                  <a:lnTo>
                    <a:pt x="35496" y="1293113"/>
                  </a:lnTo>
                  <a:lnTo>
                    <a:pt x="8251253" y="1293113"/>
                  </a:lnTo>
                  <a:lnTo>
                    <a:pt x="8255673" y="1291285"/>
                  </a:lnTo>
                  <a:lnTo>
                    <a:pt x="8262061" y="1284897"/>
                  </a:lnTo>
                  <a:lnTo>
                    <a:pt x="8263889" y="1280490"/>
                  </a:lnTo>
                  <a:lnTo>
                    <a:pt x="8263889" y="1275968"/>
                  </a:lnTo>
                  <a:lnTo>
                    <a:pt x="40004" y="1275968"/>
                  </a:lnTo>
                  <a:lnTo>
                    <a:pt x="40004" y="1258823"/>
                  </a:lnTo>
                  <a:lnTo>
                    <a:pt x="57149" y="1258823"/>
                  </a:lnTo>
                  <a:lnTo>
                    <a:pt x="57149" y="57149"/>
                  </a:lnTo>
                  <a:lnTo>
                    <a:pt x="40004" y="57149"/>
                  </a:lnTo>
                  <a:lnTo>
                    <a:pt x="40004" y="40004"/>
                  </a:lnTo>
                  <a:lnTo>
                    <a:pt x="8263889" y="40004"/>
                  </a:lnTo>
                  <a:lnTo>
                    <a:pt x="8263889" y="35483"/>
                  </a:lnTo>
                  <a:lnTo>
                    <a:pt x="8262061" y="31076"/>
                  </a:lnTo>
                  <a:lnTo>
                    <a:pt x="8255673" y="24688"/>
                  </a:lnTo>
                  <a:lnTo>
                    <a:pt x="8251253" y="22859"/>
                  </a:lnTo>
                  <a:close/>
                </a:path>
                <a:path w="8286750" h="1316355">
                  <a:moveTo>
                    <a:pt x="57149" y="1258823"/>
                  </a:moveTo>
                  <a:lnTo>
                    <a:pt x="40004" y="1258823"/>
                  </a:lnTo>
                  <a:lnTo>
                    <a:pt x="40004" y="1275968"/>
                  </a:lnTo>
                  <a:lnTo>
                    <a:pt x="57149" y="1275968"/>
                  </a:lnTo>
                  <a:lnTo>
                    <a:pt x="57149" y="1258823"/>
                  </a:lnTo>
                  <a:close/>
                </a:path>
                <a:path w="8286750" h="1316355">
                  <a:moveTo>
                    <a:pt x="8229600" y="1258823"/>
                  </a:moveTo>
                  <a:lnTo>
                    <a:pt x="57149" y="1258823"/>
                  </a:lnTo>
                  <a:lnTo>
                    <a:pt x="57149" y="1275968"/>
                  </a:lnTo>
                  <a:lnTo>
                    <a:pt x="8229600" y="1275968"/>
                  </a:lnTo>
                  <a:lnTo>
                    <a:pt x="8229600" y="1258823"/>
                  </a:lnTo>
                  <a:close/>
                </a:path>
                <a:path w="8286750" h="1316355">
                  <a:moveTo>
                    <a:pt x="8246745" y="40004"/>
                  </a:moveTo>
                  <a:lnTo>
                    <a:pt x="8229600" y="40004"/>
                  </a:lnTo>
                  <a:lnTo>
                    <a:pt x="8229600" y="1275968"/>
                  </a:lnTo>
                  <a:lnTo>
                    <a:pt x="8246745" y="1275968"/>
                  </a:lnTo>
                  <a:lnTo>
                    <a:pt x="8246745" y="1258823"/>
                  </a:lnTo>
                  <a:lnTo>
                    <a:pt x="8263889" y="1258823"/>
                  </a:lnTo>
                  <a:lnTo>
                    <a:pt x="8263889" y="57149"/>
                  </a:lnTo>
                  <a:lnTo>
                    <a:pt x="8246745" y="57149"/>
                  </a:lnTo>
                  <a:lnTo>
                    <a:pt x="8246745" y="40004"/>
                  </a:lnTo>
                  <a:close/>
                </a:path>
                <a:path w="8286750" h="1316355">
                  <a:moveTo>
                    <a:pt x="8263889" y="1258823"/>
                  </a:moveTo>
                  <a:lnTo>
                    <a:pt x="8246745" y="1258823"/>
                  </a:lnTo>
                  <a:lnTo>
                    <a:pt x="8246745" y="1275968"/>
                  </a:lnTo>
                  <a:lnTo>
                    <a:pt x="8263889" y="1275968"/>
                  </a:lnTo>
                  <a:lnTo>
                    <a:pt x="8263889" y="1258823"/>
                  </a:lnTo>
                  <a:close/>
                </a:path>
                <a:path w="8286750" h="1316355">
                  <a:moveTo>
                    <a:pt x="57149" y="40004"/>
                  </a:moveTo>
                  <a:lnTo>
                    <a:pt x="40004" y="40004"/>
                  </a:lnTo>
                  <a:lnTo>
                    <a:pt x="40004" y="57149"/>
                  </a:lnTo>
                  <a:lnTo>
                    <a:pt x="57149" y="57149"/>
                  </a:lnTo>
                  <a:lnTo>
                    <a:pt x="57149" y="40004"/>
                  </a:lnTo>
                  <a:close/>
                </a:path>
                <a:path w="8286750" h="1316355">
                  <a:moveTo>
                    <a:pt x="8229600" y="40004"/>
                  </a:moveTo>
                  <a:lnTo>
                    <a:pt x="57149" y="40004"/>
                  </a:lnTo>
                  <a:lnTo>
                    <a:pt x="57149" y="57149"/>
                  </a:lnTo>
                  <a:lnTo>
                    <a:pt x="8229600" y="57149"/>
                  </a:lnTo>
                  <a:lnTo>
                    <a:pt x="8229600" y="40004"/>
                  </a:lnTo>
                  <a:close/>
                </a:path>
                <a:path w="8286750" h="1316355">
                  <a:moveTo>
                    <a:pt x="8263889" y="40004"/>
                  </a:moveTo>
                  <a:lnTo>
                    <a:pt x="8246745" y="40004"/>
                  </a:lnTo>
                  <a:lnTo>
                    <a:pt x="8246745" y="57149"/>
                  </a:lnTo>
                  <a:lnTo>
                    <a:pt x="8263889" y="57149"/>
                  </a:lnTo>
                  <a:lnTo>
                    <a:pt x="8263889" y="40004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BF16A56-39D6-4FBB-9976-C8E35238B5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986" y="1460714"/>
            <a:ext cx="3339014" cy="52137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DF2BDF3-9B94-0674-750C-B9670D0944BA}"/>
              </a:ext>
            </a:extLst>
          </p:cNvPr>
          <p:cNvSpPr txBox="1"/>
          <p:nvPr/>
        </p:nvSpPr>
        <p:spPr>
          <a:xfrm>
            <a:off x="1763267" y="497082"/>
            <a:ext cx="56174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2800" b="1" dirty="0">
                <a:latin typeface="Garamond" panose="02020404030301010803" pitchFamily="18" charset="0"/>
              </a:rPr>
              <a:t>OPŠTA PRAVILA RADA </a:t>
            </a:r>
            <a:endParaRPr lang="sr-Latn-RS" sz="2800" b="1" dirty="0" smtClean="0">
              <a:latin typeface="Garamond" panose="02020404030301010803" pitchFamily="18" charset="0"/>
            </a:endParaRPr>
          </a:p>
          <a:p>
            <a:pPr algn="ctr"/>
            <a:r>
              <a:rPr lang="sr-Latn-RS" sz="2800" b="1" dirty="0" smtClean="0">
                <a:latin typeface="Garamond" panose="02020404030301010803" pitchFamily="18" charset="0"/>
              </a:rPr>
              <a:t>U </a:t>
            </a:r>
            <a:r>
              <a:rPr lang="sr-Latn-RS" sz="2800" b="1" dirty="0">
                <a:latin typeface="Garamond" panose="02020404030301010803" pitchFamily="18" charset="0"/>
              </a:rPr>
              <a:t>PCR SOBI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24455" y="0"/>
            <a:ext cx="5111495" cy="681837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54935" y="0"/>
            <a:ext cx="5081015" cy="68580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49879" y="1478280"/>
            <a:ext cx="3809999" cy="39014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8CEE7DD-3212-4342-A170-FC5EC67D62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276600"/>
            <a:ext cx="4324350" cy="314498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9487413-4E46-4E96-B332-0422710C0A88}"/>
              </a:ext>
            </a:extLst>
          </p:cNvPr>
          <p:cNvSpPr/>
          <p:nvPr/>
        </p:nvSpPr>
        <p:spPr>
          <a:xfrm>
            <a:off x="457200" y="381000"/>
            <a:ext cx="4495800" cy="6858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Latn-RS" sz="2800" dirty="0">
                <a:latin typeface="Arial" panose="020B0604020202020204" pitchFamily="34" charset="0"/>
                <a:cs typeface="Arial" panose="020B0604020202020204" pitchFamily="34" charset="0"/>
              </a:rPr>
              <a:t>Eksplozija u laboratoriji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laboratory bench after explos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30" y="1295400"/>
            <a:ext cx="3759199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42616" y="0"/>
            <a:ext cx="4736591" cy="685800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2889868" y="1201136"/>
            <a:ext cx="3931285" cy="4616450"/>
          </a:xfrm>
          <a:custGeom>
            <a:avLst/>
            <a:gdLst/>
            <a:ahLst/>
            <a:cxnLst/>
            <a:rect l="l" t="t" r="r" b="b"/>
            <a:pathLst>
              <a:path w="3931284" h="4616450">
                <a:moveTo>
                  <a:pt x="3930916" y="0"/>
                </a:moveTo>
                <a:lnTo>
                  <a:pt x="3258197" y="0"/>
                </a:lnTo>
                <a:lnTo>
                  <a:pt x="1987156" y="1875548"/>
                </a:lnTo>
                <a:lnTo>
                  <a:pt x="744029" y="0"/>
                </a:lnTo>
                <a:lnTo>
                  <a:pt x="37198" y="0"/>
                </a:lnTo>
                <a:lnTo>
                  <a:pt x="1608950" y="2309571"/>
                </a:lnTo>
                <a:lnTo>
                  <a:pt x="0" y="4616030"/>
                </a:lnTo>
                <a:lnTo>
                  <a:pt x="669620" y="4616030"/>
                </a:lnTo>
                <a:lnTo>
                  <a:pt x="1959254" y="2715679"/>
                </a:lnTo>
                <a:lnTo>
                  <a:pt x="3217900" y="4616030"/>
                </a:lnTo>
                <a:lnTo>
                  <a:pt x="3927817" y="4616030"/>
                </a:lnTo>
                <a:lnTo>
                  <a:pt x="2337473" y="2281669"/>
                </a:lnTo>
                <a:lnTo>
                  <a:pt x="393091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681989" y="2284322"/>
            <a:ext cx="7818120" cy="86562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0" tIns="381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800" spc="-20" dirty="0" err="1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Obavezno</a:t>
            </a:r>
            <a:r>
              <a:rPr sz="280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uključiti</a:t>
            </a:r>
            <a:r>
              <a:rPr sz="2800" spc="2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280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 </a:t>
            </a:r>
            <a:r>
              <a:rPr sz="2800" spc="-1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lampu</a:t>
            </a:r>
            <a:r>
              <a:rPr sz="2800" spc="-1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3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</a:t>
            </a:r>
            <a:r>
              <a:rPr sz="2800" spc="4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2800" spc="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posle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sz="2800" spc="-2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rada</a:t>
            </a:r>
            <a:r>
              <a:rPr sz="2800" spc="-2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sz="2800" spc="-1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čistoj</a:t>
            </a:r>
            <a:r>
              <a:rPr sz="2800" spc="-2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sobi.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object 2">
            <a:extLst>
              <a:ext uri="{FF2B5EF4-FFF2-40B4-BE49-F238E27FC236}">
                <a16:creationId xmlns:a16="http://schemas.microsoft.com/office/drawing/2014/main" xmlns="" id="{743EB0CD-4B81-4447-B801-D0380376F81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1100" y="3677030"/>
            <a:ext cx="6819900" cy="29523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1DC4647-2562-C684-7E01-E5D222315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638" y="386167"/>
            <a:ext cx="8388823" cy="14143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042B9CB-B395-CBA4-F239-ECA81F36068F}"/>
              </a:ext>
            </a:extLst>
          </p:cNvPr>
          <p:cNvSpPr txBox="1"/>
          <p:nvPr/>
        </p:nvSpPr>
        <p:spPr>
          <a:xfrm>
            <a:off x="1600200" y="592604"/>
            <a:ext cx="56174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2800" b="1" dirty="0">
                <a:latin typeface="Garamond" panose="02020404030301010803" pitchFamily="18" charset="0"/>
              </a:rPr>
              <a:t>OPŠTA PRAVILA RADA </a:t>
            </a:r>
            <a:endParaRPr lang="sr-Latn-RS" sz="2800" b="1" dirty="0" smtClean="0">
              <a:latin typeface="Garamond" panose="02020404030301010803" pitchFamily="18" charset="0"/>
            </a:endParaRPr>
          </a:p>
          <a:p>
            <a:pPr algn="ctr"/>
            <a:r>
              <a:rPr lang="sr-Latn-RS" sz="2800" b="1" dirty="0" smtClean="0">
                <a:latin typeface="Garamond" panose="02020404030301010803" pitchFamily="18" charset="0"/>
              </a:rPr>
              <a:t>U </a:t>
            </a:r>
            <a:r>
              <a:rPr lang="sr-Latn-RS" sz="2800" b="1" dirty="0">
                <a:latin typeface="Garamond" panose="02020404030301010803" pitchFamily="18" charset="0"/>
              </a:rPr>
              <a:t>PCR SOBI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585719" y="2067234"/>
            <a:ext cx="3451860" cy="258917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0" tIns="3810" rIns="0" bIns="0" rtlCol="0">
            <a:spAutoFit/>
          </a:bodyPr>
          <a:lstStyle/>
          <a:p>
            <a:pPr algn="ctr">
              <a:spcBef>
                <a:spcPts val="30"/>
              </a:spcBef>
            </a:pPr>
            <a:endParaRPr lang="sr-Latn-RS" sz="2800" spc="-20" dirty="0">
              <a:solidFill>
                <a:srgbClr val="1D2937"/>
              </a:solidFill>
              <a:latin typeface="Garamond" panose="02020404030301010803" pitchFamily="18" charset="0"/>
              <a:cs typeface="Calibri"/>
            </a:endParaRPr>
          </a:p>
          <a:p>
            <a:pPr algn="ctr">
              <a:spcBef>
                <a:spcPts val="30"/>
              </a:spcBef>
            </a:pPr>
            <a:r>
              <a:rPr lang="sr-Latn-RS" sz="2800" spc="-2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</a:t>
            </a:r>
            <a:r>
              <a:rPr lang="sr-Latn-RS" sz="2800" spc="-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RS" sz="2800" spc="-1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potreban</a:t>
            </a:r>
            <a:r>
              <a:rPr lang="sr-Latn-RS" sz="2800" spc="3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RS" sz="2800" spc="-1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materijal</a:t>
            </a:r>
            <a:r>
              <a:rPr lang="sr-Latn-RS" sz="2800" spc="2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RS" sz="2800" spc="-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sr-Latn-RS" sz="2800" spc="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RS" sz="2800" spc="-1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pribor</a:t>
            </a:r>
            <a:r>
              <a:rPr lang="sr-Latn-RS" sz="2800" spc="1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RS" sz="2800" spc="-3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sr-Latn-RS" sz="280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RS" sz="2800" spc="-3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</a:t>
            </a:r>
            <a:r>
              <a:rPr lang="sr-Latn-RS" sz="2800" spc="1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RS" sz="2800" spc="-1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nikada </a:t>
            </a:r>
            <a:r>
              <a:rPr lang="sr-Latn-RS" sz="2800" spc="-70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RS" sz="2800" spc="-1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r>
              <a:rPr lang="sr-Latn-RS" sz="2800" spc="1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RS" sz="2800" spc="-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iznositi </a:t>
            </a:r>
            <a:r>
              <a:rPr lang="sr-Latn-RS" sz="2800" spc="-2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</a:t>
            </a:r>
            <a:r>
              <a:rPr lang="sr-Latn-RS" sz="2800" spc="-1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RS" sz="2800" spc="-1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PCR</a:t>
            </a:r>
            <a:r>
              <a:rPr lang="sr-Latn-RS" sz="2800" spc="1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RS" sz="2800" spc="-1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sobe!</a:t>
            </a:r>
            <a:endParaRPr lang="sr-Latn-R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800" dirty="0">
              <a:latin typeface="Garamond" panose="02020404030301010803" pitchFamily="18" charset="0"/>
              <a:cs typeface="Times New Roman"/>
            </a:endParaRPr>
          </a:p>
        </p:txBody>
      </p:sp>
      <p:grpSp>
        <p:nvGrpSpPr>
          <p:cNvPr id="7" name="object 3">
            <a:extLst>
              <a:ext uri="{FF2B5EF4-FFF2-40B4-BE49-F238E27FC236}">
                <a16:creationId xmlns:a16="http://schemas.microsoft.com/office/drawing/2014/main" xmlns="" id="{56E09D38-8385-45D8-B119-E6EF9D8F8149}"/>
              </a:ext>
            </a:extLst>
          </p:cNvPr>
          <p:cNvGrpSpPr/>
          <p:nvPr/>
        </p:nvGrpSpPr>
        <p:grpSpPr>
          <a:xfrm>
            <a:off x="428625" y="382906"/>
            <a:ext cx="8286750" cy="1316355"/>
            <a:chOff x="401573" y="1041592"/>
            <a:chExt cx="8286750" cy="1316355"/>
          </a:xfrm>
        </p:grpSpPr>
        <p:sp>
          <p:nvSpPr>
            <p:cNvPr id="8" name="object 4">
              <a:extLst>
                <a:ext uri="{FF2B5EF4-FFF2-40B4-BE49-F238E27FC236}">
                  <a16:creationId xmlns:a16="http://schemas.microsoft.com/office/drawing/2014/main" xmlns="" id="{0CC9A643-AE18-43FC-89D6-E01D278D5005}"/>
                </a:ext>
              </a:extLst>
            </p:cNvPr>
            <p:cNvSpPr/>
            <p:nvPr/>
          </p:nvSpPr>
          <p:spPr>
            <a:xfrm>
              <a:off x="430148" y="1098742"/>
              <a:ext cx="8229600" cy="1259205"/>
            </a:xfrm>
            <a:custGeom>
              <a:avLst/>
              <a:gdLst/>
              <a:ahLst/>
              <a:cxnLst/>
              <a:rect l="l" t="t" r="r" b="b"/>
              <a:pathLst>
                <a:path w="8229600" h="1259205">
                  <a:moveTo>
                    <a:pt x="8229600" y="0"/>
                  </a:moveTo>
                  <a:lnTo>
                    <a:pt x="0" y="0"/>
                  </a:lnTo>
                  <a:lnTo>
                    <a:pt x="0" y="1258824"/>
                  </a:lnTo>
                  <a:lnTo>
                    <a:pt x="8229600" y="1258824"/>
                  </a:lnTo>
                  <a:lnTo>
                    <a:pt x="8229600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 dirty="0"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xmlns="" id="{272DB67F-E147-42C7-B6A9-7C06A82B8502}"/>
                </a:ext>
              </a:extLst>
            </p:cNvPr>
            <p:cNvSpPr/>
            <p:nvPr/>
          </p:nvSpPr>
          <p:spPr>
            <a:xfrm>
              <a:off x="401573" y="1041592"/>
              <a:ext cx="8286750" cy="1316355"/>
            </a:xfrm>
            <a:custGeom>
              <a:avLst/>
              <a:gdLst/>
              <a:ahLst/>
              <a:cxnLst/>
              <a:rect l="l" t="t" r="r" b="b"/>
              <a:pathLst>
                <a:path w="8286750" h="1316355">
                  <a:moveTo>
                    <a:pt x="28574" y="0"/>
                  </a:moveTo>
                  <a:lnTo>
                    <a:pt x="20993" y="0"/>
                  </a:lnTo>
                  <a:lnTo>
                    <a:pt x="13728" y="3009"/>
                  </a:lnTo>
                  <a:lnTo>
                    <a:pt x="3009" y="13728"/>
                  </a:lnTo>
                  <a:lnTo>
                    <a:pt x="0" y="20993"/>
                  </a:lnTo>
                  <a:lnTo>
                    <a:pt x="0" y="1294980"/>
                  </a:lnTo>
                  <a:lnTo>
                    <a:pt x="3009" y="1302245"/>
                  </a:lnTo>
                  <a:lnTo>
                    <a:pt x="13728" y="1312964"/>
                  </a:lnTo>
                  <a:lnTo>
                    <a:pt x="20993" y="1315973"/>
                  </a:lnTo>
                  <a:lnTo>
                    <a:pt x="8265756" y="1315973"/>
                  </a:lnTo>
                  <a:lnTo>
                    <a:pt x="8273021" y="1312964"/>
                  </a:lnTo>
                  <a:lnTo>
                    <a:pt x="8281441" y="1304543"/>
                  </a:lnTo>
                  <a:lnTo>
                    <a:pt x="24028" y="1304543"/>
                  </a:lnTo>
                  <a:lnTo>
                    <a:pt x="19672" y="1302740"/>
                  </a:lnTo>
                  <a:lnTo>
                    <a:pt x="13233" y="1296301"/>
                  </a:lnTo>
                  <a:lnTo>
                    <a:pt x="11429" y="1291945"/>
                  </a:lnTo>
                  <a:lnTo>
                    <a:pt x="11429" y="24028"/>
                  </a:lnTo>
                  <a:lnTo>
                    <a:pt x="13233" y="19672"/>
                  </a:lnTo>
                  <a:lnTo>
                    <a:pt x="19672" y="13233"/>
                  </a:lnTo>
                  <a:lnTo>
                    <a:pt x="24028" y="11429"/>
                  </a:lnTo>
                  <a:lnTo>
                    <a:pt x="28574" y="11429"/>
                  </a:lnTo>
                  <a:lnTo>
                    <a:pt x="28574" y="0"/>
                  </a:lnTo>
                  <a:close/>
                </a:path>
                <a:path w="8286750" h="1316355">
                  <a:moveTo>
                    <a:pt x="8265756" y="0"/>
                  </a:moveTo>
                  <a:lnTo>
                    <a:pt x="28574" y="0"/>
                  </a:lnTo>
                  <a:lnTo>
                    <a:pt x="28574" y="11429"/>
                  </a:lnTo>
                  <a:lnTo>
                    <a:pt x="8262721" y="11429"/>
                  </a:lnTo>
                  <a:lnTo>
                    <a:pt x="8267077" y="13233"/>
                  </a:lnTo>
                  <a:lnTo>
                    <a:pt x="8273516" y="19672"/>
                  </a:lnTo>
                  <a:lnTo>
                    <a:pt x="8275320" y="24028"/>
                  </a:lnTo>
                  <a:lnTo>
                    <a:pt x="8275320" y="1291945"/>
                  </a:lnTo>
                  <a:lnTo>
                    <a:pt x="8273516" y="1296301"/>
                  </a:lnTo>
                  <a:lnTo>
                    <a:pt x="8267077" y="1302740"/>
                  </a:lnTo>
                  <a:lnTo>
                    <a:pt x="8262721" y="1304543"/>
                  </a:lnTo>
                  <a:lnTo>
                    <a:pt x="8281441" y="1304543"/>
                  </a:lnTo>
                  <a:lnTo>
                    <a:pt x="8283740" y="1302245"/>
                  </a:lnTo>
                  <a:lnTo>
                    <a:pt x="8286750" y="1294980"/>
                  </a:lnTo>
                  <a:lnTo>
                    <a:pt x="8286750" y="20993"/>
                  </a:lnTo>
                  <a:lnTo>
                    <a:pt x="8283740" y="13728"/>
                  </a:lnTo>
                  <a:lnTo>
                    <a:pt x="8273021" y="3009"/>
                  </a:lnTo>
                  <a:lnTo>
                    <a:pt x="8265756" y="0"/>
                  </a:lnTo>
                  <a:close/>
                </a:path>
                <a:path w="8286750" h="1316355">
                  <a:moveTo>
                    <a:pt x="8251253" y="22859"/>
                  </a:moveTo>
                  <a:lnTo>
                    <a:pt x="35483" y="22859"/>
                  </a:lnTo>
                  <a:lnTo>
                    <a:pt x="31076" y="24688"/>
                  </a:lnTo>
                  <a:lnTo>
                    <a:pt x="24688" y="31076"/>
                  </a:lnTo>
                  <a:lnTo>
                    <a:pt x="22865" y="35483"/>
                  </a:lnTo>
                  <a:lnTo>
                    <a:pt x="22859" y="1280490"/>
                  </a:lnTo>
                  <a:lnTo>
                    <a:pt x="24688" y="1284897"/>
                  </a:lnTo>
                  <a:lnTo>
                    <a:pt x="31076" y="1291285"/>
                  </a:lnTo>
                  <a:lnTo>
                    <a:pt x="35496" y="1293113"/>
                  </a:lnTo>
                  <a:lnTo>
                    <a:pt x="8251253" y="1293113"/>
                  </a:lnTo>
                  <a:lnTo>
                    <a:pt x="8255673" y="1291285"/>
                  </a:lnTo>
                  <a:lnTo>
                    <a:pt x="8262061" y="1284897"/>
                  </a:lnTo>
                  <a:lnTo>
                    <a:pt x="8263889" y="1280490"/>
                  </a:lnTo>
                  <a:lnTo>
                    <a:pt x="8263889" y="1275968"/>
                  </a:lnTo>
                  <a:lnTo>
                    <a:pt x="40004" y="1275968"/>
                  </a:lnTo>
                  <a:lnTo>
                    <a:pt x="40004" y="1258823"/>
                  </a:lnTo>
                  <a:lnTo>
                    <a:pt x="57149" y="1258823"/>
                  </a:lnTo>
                  <a:lnTo>
                    <a:pt x="57149" y="57149"/>
                  </a:lnTo>
                  <a:lnTo>
                    <a:pt x="40004" y="57149"/>
                  </a:lnTo>
                  <a:lnTo>
                    <a:pt x="40004" y="40004"/>
                  </a:lnTo>
                  <a:lnTo>
                    <a:pt x="8263889" y="40004"/>
                  </a:lnTo>
                  <a:lnTo>
                    <a:pt x="8263889" y="35483"/>
                  </a:lnTo>
                  <a:lnTo>
                    <a:pt x="8262061" y="31076"/>
                  </a:lnTo>
                  <a:lnTo>
                    <a:pt x="8255673" y="24688"/>
                  </a:lnTo>
                  <a:lnTo>
                    <a:pt x="8251253" y="22859"/>
                  </a:lnTo>
                  <a:close/>
                </a:path>
                <a:path w="8286750" h="1316355">
                  <a:moveTo>
                    <a:pt x="57149" y="1258823"/>
                  </a:moveTo>
                  <a:lnTo>
                    <a:pt x="40004" y="1258823"/>
                  </a:lnTo>
                  <a:lnTo>
                    <a:pt x="40004" y="1275968"/>
                  </a:lnTo>
                  <a:lnTo>
                    <a:pt x="57149" y="1275968"/>
                  </a:lnTo>
                  <a:lnTo>
                    <a:pt x="57149" y="1258823"/>
                  </a:lnTo>
                  <a:close/>
                </a:path>
                <a:path w="8286750" h="1316355">
                  <a:moveTo>
                    <a:pt x="8229600" y="1258823"/>
                  </a:moveTo>
                  <a:lnTo>
                    <a:pt x="57149" y="1258823"/>
                  </a:lnTo>
                  <a:lnTo>
                    <a:pt x="57149" y="1275968"/>
                  </a:lnTo>
                  <a:lnTo>
                    <a:pt x="8229600" y="1275968"/>
                  </a:lnTo>
                  <a:lnTo>
                    <a:pt x="8229600" y="1258823"/>
                  </a:lnTo>
                  <a:close/>
                </a:path>
                <a:path w="8286750" h="1316355">
                  <a:moveTo>
                    <a:pt x="8246745" y="40004"/>
                  </a:moveTo>
                  <a:lnTo>
                    <a:pt x="8229600" y="40004"/>
                  </a:lnTo>
                  <a:lnTo>
                    <a:pt x="8229600" y="1275968"/>
                  </a:lnTo>
                  <a:lnTo>
                    <a:pt x="8246745" y="1275968"/>
                  </a:lnTo>
                  <a:lnTo>
                    <a:pt x="8246745" y="1258823"/>
                  </a:lnTo>
                  <a:lnTo>
                    <a:pt x="8263889" y="1258823"/>
                  </a:lnTo>
                  <a:lnTo>
                    <a:pt x="8263889" y="57149"/>
                  </a:lnTo>
                  <a:lnTo>
                    <a:pt x="8246745" y="57149"/>
                  </a:lnTo>
                  <a:lnTo>
                    <a:pt x="8246745" y="40004"/>
                  </a:lnTo>
                  <a:close/>
                </a:path>
                <a:path w="8286750" h="1316355">
                  <a:moveTo>
                    <a:pt x="8263889" y="1258823"/>
                  </a:moveTo>
                  <a:lnTo>
                    <a:pt x="8246745" y="1258823"/>
                  </a:lnTo>
                  <a:lnTo>
                    <a:pt x="8246745" y="1275968"/>
                  </a:lnTo>
                  <a:lnTo>
                    <a:pt x="8263889" y="1275968"/>
                  </a:lnTo>
                  <a:lnTo>
                    <a:pt x="8263889" y="1258823"/>
                  </a:lnTo>
                  <a:close/>
                </a:path>
                <a:path w="8286750" h="1316355">
                  <a:moveTo>
                    <a:pt x="57149" y="40004"/>
                  </a:moveTo>
                  <a:lnTo>
                    <a:pt x="40004" y="40004"/>
                  </a:lnTo>
                  <a:lnTo>
                    <a:pt x="40004" y="57149"/>
                  </a:lnTo>
                  <a:lnTo>
                    <a:pt x="57149" y="57149"/>
                  </a:lnTo>
                  <a:lnTo>
                    <a:pt x="57149" y="40004"/>
                  </a:lnTo>
                  <a:close/>
                </a:path>
                <a:path w="8286750" h="1316355">
                  <a:moveTo>
                    <a:pt x="8229600" y="40004"/>
                  </a:moveTo>
                  <a:lnTo>
                    <a:pt x="57149" y="40004"/>
                  </a:lnTo>
                  <a:lnTo>
                    <a:pt x="57149" y="57149"/>
                  </a:lnTo>
                  <a:lnTo>
                    <a:pt x="8229600" y="57149"/>
                  </a:lnTo>
                  <a:lnTo>
                    <a:pt x="8229600" y="40004"/>
                  </a:lnTo>
                  <a:close/>
                </a:path>
                <a:path w="8286750" h="1316355">
                  <a:moveTo>
                    <a:pt x="8263889" y="40004"/>
                  </a:moveTo>
                  <a:lnTo>
                    <a:pt x="8246745" y="40004"/>
                  </a:lnTo>
                  <a:lnTo>
                    <a:pt x="8246745" y="57149"/>
                  </a:lnTo>
                  <a:lnTo>
                    <a:pt x="8263889" y="57149"/>
                  </a:lnTo>
                  <a:lnTo>
                    <a:pt x="8263889" y="40004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22D2CC3-8504-4B88-A462-B471EBCFAE5E}"/>
              </a:ext>
            </a:extLst>
          </p:cNvPr>
          <p:cNvSpPr txBox="1"/>
          <p:nvPr/>
        </p:nvSpPr>
        <p:spPr>
          <a:xfrm>
            <a:off x="1600200" y="592604"/>
            <a:ext cx="56174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2800" b="1" dirty="0">
                <a:latin typeface="Garamond" panose="02020404030301010803" pitchFamily="18" charset="0"/>
              </a:rPr>
              <a:t>OPŠTA PRAVILA RADA </a:t>
            </a:r>
            <a:endParaRPr lang="sr-Latn-RS" sz="2800" b="1" dirty="0" smtClean="0">
              <a:latin typeface="Garamond" panose="02020404030301010803" pitchFamily="18" charset="0"/>
            </a:endParaRPr>
          </a:p>
          <a:p>
            <a:pPr algn="ctr"/>
            <a:r>
              <a:rPr lang="sr-Latn-RS" sz="2800" b="1" dirty="0" smtClean="0">
                <a:latin typeface="Garamond" panose="02020404030301010803" pitchFamily="18" charset="0"/>
              </a:rPr>
              <a:t>U </a:t>
            </a:r>
            <a:r>
              <a:rPr lang="sr-Latn-RS" sz="2800" b="1" dirty="0">
                <a:latin typeface="Garamond" panose="02020404030301010803" pitchFamily="18" charset="0"/>
              </a:rPr>
              <a:t>PCR SOBI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4CD245F-CA2E-40DF-80B2-395027A64F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170" y="1956277"/>
            <a:ext cx="3565630" cy="45188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6CEB73A-5526-49CD-B5C1-ADE68181D0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" y="4520070"/>
            <a:ext cx="4572001" cy="1897874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64792" y="0"/>
            <a:ext cx="6623684" cy="6858000"/>
            <a:chOff x="1764792" y="0"/>
            <a:chExt cx="6623684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64792" y="0"/>
              <a:ext cx="6623303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34896" y="0"/>
              <a:ext cx="6321551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82696" y="1124711"/>
              <a:ext cx="3809999" cy="390143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2667AB5-0857-4D5A-A88E-62714CC6C9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292100"/>
            <a:ext cx="4705350" cy="6273800"/>
          </a:xfrm>
          <a:prstGeom prst="rect">
            <a:avLst/>
          </a:prstGeom>
        </p:spPr>
      </p:pic>
      <p:sp>
        <p:nvSpPr>
          <p:cNvPr id="4" name="object 4">
            <a:extLst>
              <a:ext uri="{FF2B5EF4-FFF2-40B4-BE49-F238E27FC236}">
                <a16:creationId xmlns:a16="http://schemas.microsoft.com/office/drawing/2014/main" xmlns="" id="{576A6DBB-5197-4D93-9D98-A1A43C733E91}"/>
              </a:ext>
            </a:extLst>
          </p:cNvPr>
          <p:cNvSpPr/>
          <p:nvPr/>
        </p:nvSpPr>
        <p:spPr>
          <a:xfrm>
            <a:off x="2606357" y="1120775"/>
            <a:ext cx="3931285" cy="4616450"/>
          </a:xfrm>
          <a:custGeom>
            <a:avLst/>
            <a:gdLst/>
            <a:ahLst/>
            <a:cxnLst/>
            <a:rect l="l" t="t" r="r" b="b"/>
            <a:pathLst>
              <a:path w="3931284" h="4616450">
                <a:moveTo>
                  <a:pt x="3930916" y="0"/>
                </a:moveTo>
                <a:lnTo>
                  <a:pt x="3258197" y="0"/>
                </a:lnTo>
                <a:lnTo>
                  <a:pt x="1987156" y="1875548"/>
                </a:lnTo>
                <a:lnTo>
                  <a:pt x="744029" y="0"/>
                </a:lnTo>
                <a:lnTo>
                  <a:pt x="37198" y="0"/>
                </a:lnTo>
                <a:lnTo>
                  <a:pt x="1608950" y="2309571"/>
                </a:lnTo>
                <a:lnTo>
                  <a:pt x="0" y="4616030"/>
                </a:lnTo>
                <a:lnTo>
                  <a:pt x="669620" y="4616030"/>
                </a:lnTo>
                <a:lnTo>
                  <a:pt x="1959254" y="2715679"/>
                </a:lnTo>
                <a:lnTo>
                  <a:pt x="3217900" y="4616030"/>
                </a:lnTo>
                <a:lnTo>
                  <a:pt x="3927817" y="4616030"/>
                </a:lnTo>
                <a:lnTo>
                  <a:pt x="2337473" y="2281669"/>
                </a:lnTo>
                <a:lnTo>
                  <a:pt x="393091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410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94560" y="0"/>
            <a:ext cx="4882895" cy="685799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3031918" y="1508842"/>
            <a:ext cx="3146425" cy="3694429"/>
          </a:xfrm>
          <a:custGeom>
            <a:avLst/>
            <a:gdLst/>
            <a:ahLst/>
            <a:cxnLst/>
            <a:rect l="l" t="t" r="r" b="b"/>
            <a:pathLst>
              <a:path w="3146425" h="3694429">
                <a:moveTo>
                  <a:pt x="3145866" y="0"/>
                </a:moveTo>
                <a:lnTo>
                  <a:pt x="2607500" y="0"/>
                </a:lnTo>
                <a:lnTo>
                  <a:pt x="1590306" y="1500987"/>
                </a:lnTo>
                <a:lnTo>
                  <a:pt x="595439" y="0"/>
                </a:lnTo>
                <a:lnTo>
                  <a:pt x="29768" y="0"/>
                </a:lnTo>
                <a:lnTo>
                  <a:pt x="1287627" y="1848319"/>
                </a:lnTo>
                <a:lnTo>
                  <a:pt x="0" y="3694150"/>
                </a:lnTo>
                <a:lnTo>
                  <a:pt x="535889" y="3694150"/>
                </a:lnTo>
                <a:lnTo>
                  <a:pt x="1567967" y="2173325"/>
                </a:lnTo>
                <a:lnTo>
                  <a:pt x="2575242" y="3694150"/>
                </a:lnTo>
                <a:lnTo>
                  <a:pt x="3143389" y="3694150"/>
                </a:lnTo>
                <a:lnTo>
                  <a:pt x="1870646" y="1825993"/>
                </a:lnTo>
                <a:lnTo>
                  <a:pt x="314586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609600" y="2133600"/>
            <a:ext cx="7773924" cy="172739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0" tIns="3810" rIns="0" bIns="0" rtlCol="0">
            <a:spAutoFit/>
          </a:bodyPr>
          <a:lstStyle/>
          <a:p>
            <a:pPr marL="563880" algn="ctr">
              <a:lnSpc>
                <a:spcPct val="100000"/>
              </a:lnSpc>
            </a:pPr>
            <a:endParaRPr lang="sr-Latn-RS" sz="2800" spc="-15" dirty="0">
              <a:solidFill>
                <a:srgbClr val="1D2937"/>
              </a:solidFill>
              <a:latin typeface="Garamond" panose="02020404030301010803" pitchFamily="18" charset="0"/>
              <a:cs typeface="Calibri"/>
            </a:endParaRPr>
          </a:p>
          <a:p>
            <a:pPr marL="563880" algn="ctr">
              <a:lnSpc>
                <a:spcPct val="100000"/>
              </a:lnSpc>
            </a:pPr>
            <a:r>
              <a:rPr lang="sr-Latn-RS" sz="2800" spc="-1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Prilikom </a:t>
            </a:r>
            <a:r>
              <a:rPr lang="sr-Latn-RS" sz="2800" spc="-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izolacije</a:t>
            </a:r>
            <a:r>
              <a:rPr lang="sr-Latn-RS" sz="2800" spc="-3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RS" sz="2800" spc="-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RNK </a:t>
            </a:r>
            <a:r>
              <a:rPr lang="sr-Latn-RS" sz="2800" spc="-2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obavezan</a:t>
            </a:r>
            <a:r>
              <a:rPr lang="sr-Latn-RS" sz="2800" spc="1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RS" sz="2800" spc="-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</a:t>
            </a:r>
            <a:r>
              <a:rPr lang="sr-Latn-RS" sz="2800" spc="-1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RS" sz="2800" spc="-3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</a:t>
            </a:r>
            <a:r>
              <a:rPr lang="sr-Latn-RS" sz="2800" spc="-1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RS" sz="2800" spc="-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sr-Latn-R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6430" algn="ctr">
              <a:lnSpc>
                <a:spcPct val="100000"/>
              </a:lnSpc>
            </a:pPr>
            <a:r>
              <a:rPr lang="sr-Latn-RS" sz="2800" spc="-2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digestoru</a:t>
            </a:r>
            <a:r>
              <a:rPr lang="sr-Latn-RS" sz="2800" spc="1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R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ili </a:t>
            </a:r>
            <a:r>
              <a:rPr lang="sr-Latn-RS" sz="2800" spc="-1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korišćenje</a:t>
            </a:r>
            <a:r>
              <a:rPr lang="sr-Latn-RS" sz="2800" spc="2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RS" sz="2800" spc="-3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hirurške</a:t>
            </a:r>
            <a:r>
              <a:rPr lang="sr-Latn-RS" sz="2800" spc="6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RS" sz="2800" spc="-2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maske</a:t>
            </a:r>
            <a:r>
              <a:rPr lang="sr-Latn-RS" sz="2800" spc="-2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3880">
              <a:lnSpc>
                <a:spcPct val="100000"/>
              </a:lnSpc>
            </a:pPr>
            <a:endParaRPr sz="2800" dirty="0">
              <a:solidFill>
                <a:schemeClr val="tx1"/>
              </a:solidFill>
              <a:latin typeface="Garamond" panose="02020404030301010803" pitchFamily="18" charset="0"/>
              <a:cs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C9FFEE9-84D8-4334-BAD9-07D269FBAE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409" y="3646502"/>
            <a:ext cx="3523100" cy="2819237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528" y="188976"/>
            <a:ext cx="9110980" cy="6379845"/>
            <a:chOff x="33528" y="188976"/>
            <a:chExt cx="9110980" cy="63798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528" y="188976"/>
              <a:ext cx="9110471" cy="637946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82695" y="1124711"/>
              <a:ext cx="3809999" cy="390143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495569" y="1921300"/>
            <a:ext cx="7160705" cy="474360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0" tIns="3810" rIns="0" bIns="0" rtlCol="0">
            <a:spAutoFit/>
          </a:bodyPr>
          <a:lstStyle/>
          <a:p>
            <a:pPr marL="591820" marR="128905" indent="-45720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sr-Latn-RS" sz="2200" b="1" spc="-8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Rukavice</a:t>
            </a:r>
            <a:r>
              <a:rPr lang="sr-Latn-RS" sz="2200" spc="-8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 moraju nositi prilikom rukovanja opasnim materijalima ili hemikalijama, korozivnim, veoma toplim ili veoma hladnim predmetima, kao i pri rukovanju materijalima nepoznate toksičnosti ili opasnosti. </a:t>
            </a:r>
            <a:endParaRPr lang="sr-Latn-RS" sz="2200" spc="-80" dirty="0" smtClean="0">
              <a:solidFill>
                <a:srgbClr val="1D29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91820" marR="128905" indent="-457200">
              <a:lnSpc>
                <a:spcPct val="100000"/>
              </a:lnSpc>
              <a:buFont typeface="Wingdings" panose="05000000000000000000" pitchFamily="2" charset="2"/>
              <a:buChar char="v"/>
            </a:pPr>
            <a:endParaRPr lang="sr-Latn-RS" sz="2200" spc="-80" dirty="0">
              <a:solidFill>
                <a:srgbClr val="1D29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91820" marR="128905" indent="-45720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sr-Latn-RS" sz="2200" spc="-8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 različite hemikalije potreban je različit materijal za rukavice. </a:t>
            </a:r>
            <a:endParaRPr lang="sr-Latn-RS" sz="2200" spc="-80" dirty="0" smtClean="0">
              <a:solidFill>
                <a:srgbClr val="1D29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91820" marR="128905" indent="-457200">
              <a:lnSpc>
                <a:spcPct val="100000"/>
              </a:lnSpc>
              <a:buFont typeface="Wingdings" panose="05000000000000000000" pitchFamily="2" charset="2"/>
              <a:buChar char="v"/>
            </a:pPr>
            <a:endParaRPr lang="sr-Latn-RS" sz="2200" spc="-80" dirty="0">
              <a:solidFill>
                <a:srgbClr val="1D29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91820" marR="128905" indent="-45720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sr-Latn-RS" sz="2200" b="1" spc="-8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 izvođenju molekularno-genetičkih analiza </a:t>
            </a:r>
            <a:r>
              <a:rPr sz="2200" spc="-35" dirty="0" err="1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korist</a:t>
            </a:r>
            <a:r>
              <a:rPr lang="sr-Latn-RS" sz="2200" spc="-3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se</a:t>
            </a:r>
            <a:r>
              <a:rPr sz="2200" spc="5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20" dirty="0" err="1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rukavice</a:t>
            </a:r>
            <a:r>
              <a:rPr sz="2200" spc="2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RS" sz="2200" spc="2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 lateksa ili nitrila, </a:t>
            </a:r>
            <a:r>
              <a:rPr sz="2200" b="1" u="sng" spc="-2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</a:t>
            </a:r>
            <a:r>
              <a:rPr lang="sr-Latn-RS" sz="2200" b="1" u="sng" spc="-2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b="1" u="sng" spc="-70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b="1" u="sng" spc="-20" dirty="0" err="1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pudera</a:t>
            </a:r>
            <a:r>
              <a:rPr lang="sr-Latn-RS" sz="2200" spc="-20" dirty="0" smtClean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91820" marR="128905" indent="-457200">
              <a:lnSpc>
                <a:spcPct val="100000"/>
              </a:lnSpc>
              <a:buFont typeface="Wingdings" panose="05000000000000000000" pitchFamily="2" charset="2"/>
              <a:buChar char="v"/>
            </a:pPr>
            <a:endParaRPr lang="sr-Latn-RS" sz="2200" spc="-20" dirty="0">
              <a:solidFill>
                <a:srgbClr val="1D29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91820" marR="128905" indent="-45720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sr-Latn-RS" sz="2200" spc="-2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Rukavice </a:t>
            </a:r>
            <a:r>
              <a:rPr sz="2200" spc="-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</a:t>
            </a:r>
            <a:r>
              <a:rPr sz="2200" spc="1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1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potrebno</a:t>
            </a:r>
            <a:r>
              <a:rPr sz="2200" spc="5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1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menjati</a:t>
            </a:r>
            <a:r>
              <a:rPr sz="2200" spc="2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2200" spc="-2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25" dirty="0" err="1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toku</a:t>
            </a:r>
            <a:r>
              <a:rPr sz="2200" spc="-2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rada</a:t>
            </a:r>
            <a:r>
              <a:rPr lang="sr-Latn-RS" sz="2200" spc="-2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svaki put kada prstima dotaknete površinu koja je potencijalno kontaminirana.</a:t>
            </a:r>
            <a:endParaRPr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object 3">
            <a:extLst>
              <a:ext uri="{FF2B5EF4-FFF2-40B4-BE49-F238E27FC236}">
                <a16:creationId xmlns:a16="http://schemas.microsoft.com/office/drawing/2014/main" xmlns="" id="{74FFCF0F-5C0D-4295-9D6D-563ABF46018E}"/>
              </a:ext>
            </a:extLst>
          </p:cNvPr>
          <p:cNvGrpSpPr/>
          <p:nvPr/>
        </p:nvGrpSpPr>
        <p:grpSpPr>
          <a:xfrm>
            <a:off x="449961" y="457200"/>
            <a:ext cx="8286750" cy="1316355"/>
            <a:chOff x="401573" y="1041592"/>
            <a:chExt cx="8286750" cy="1316355"/>
          </a:xfrm>
        </p:grpSpPr>
        <p:sp>
          <p:nvSpPr>
            <p:cNvPr id="8" name="object 4">
              <a:extLst>
                <a:ext uri="{FF2B5EF4-FFF2-40B4-BE49-F238E27FC236}">
                  <a16:creationId xmlns:a16="http://schemas.microsoft.com/office/drawing/2014/main" xmlns="" id="{F5114E56-34DA-4128-A19B-01808B50A5DA}"/>
                </a:ext>
              </a:extLst>
            </p:cNvPr>
            <p:cNvSpPr/>
            <p:nvPr/>
          </p:nvSpPr>
          <p:spPr>
            <a:xfrm>
              <a:off x="430148" y="1098742"/>
              <a:ext cx="8229600" cy="1259205"/>
            </a:xfrm>
            <a:custGeom>
              <a:avLst/>
              <a:gdLst/>
              <a:ahLst/>
              <a:cxnLst/>
              <a:rect l="l" t="t" r="r" b="b"/>
              <a:pathLst>
                <a:path w="8229600" h="1259205">
                  <a:moveTo>
                    <a:pt x="8229600" y="0"/>
                  </a:moveTo>
                  <a:lnTo>
                    <a:pt x="0" y="0"/>
                  </a:lnTo>
                  <a:lnTo>
                    <a:pt x="0" y="1258824"/>
                  </a:lnTo>
                  <a:lnTo>
                    <a:pt x="8229600" y="1258824"/>
                  </a:lnTo>
                  <a:lnTo>
                    <a:pt x="8229600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 dirty="0"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xmlns="" id="{F9585872-994B-45EC-B2A6-4805664F9DA8}"/>
                </a:ext>
              </a:extLst>
            </p:cNvPr>
            <p:cNvSpPr/>
            <p:nvPr/>
          </p:nvSpPr>
          <p:spPr>
            <a:xfrm>
              <a:off x="401573" y="1041592"/>
              <a:ext cx="8286750" cy="1316355"/>
            </a:xfrm>
            <a:custGeom>
              <a:avLst/>
              <a:gdLst/>
              <a:ahLst/>
              <a:cxnLst/>
              <a:rect l="l" t="t" r="r" b="b"/>
              <a:pathLst>
                <a:path w="8286750" h="1316355">
                  <a:moveTo>
                    <a:pt x="28574" y="0"/>
                  </a:moveTo>
                  <a:lnTo>
                    <a:pt x="20993" y="0"/>
                  </a:lnTo>
                  <a:lnTo>
                    <a:pt x="13728" y="3009"/>
                  </a:lnTo>
                  <a:lnTo>
                    <a:pt x="3009" y="13728"/>
                  </a:lnTo>
                  <a:lnTo>
                    <a:pt x="0" y="20993"/>
                  </a:lnTo>
                  <a:lnTo>
                    <a:pt x="0" y="1294980"/>
                  </a:lnTo>
                  <a:lnTo>
                    <a:pt x="3009" y="1302245"/>
                  </a:lnTo>
                  <a:lnTo>
                    <a:pt x="13728" y="1312964"/>
                  </a:lnTo>
                  <a:lnTo>
                    <a:pt x="20993" y="1315973"/>
                  </a:lnTo>
                  <a:lnTo>
                    <a:pt x="8265756" y="1315973"/>
                  </a:lnTo>
                  <a:lnTo>
                    <a:pt x="8273021" y="1312964"/>
                  </a:lnTo>
                  <a:lnTo>
                    <a:pt x="8281441" y="1304543"/>
                  </a:lnTo>
                  <a:lnTo>
                    <a:pt x="24028" y="1304543"/>
                  </a:lnTo>
                  <a:lnTo>
                    <a:pt x="19672" y="1302740"/>
                  </a:lnTo>
                  <a:lnTo>
                    <a:pt x="13233" y="1296301"/>
                  </a:lnTo>
                  <a:lnTo>
                    <a:pt x="11429" y="1291945"/>
                  </a:lnTo>
                  <a:lnTo>
                    <a:pt x="11429" y="24028"/>
                  </a:lnTo>
                  <a:lnTo>
                    <a:pt x="13233" y="19672"/>
                  </a:lnTo>
                  <a:lnTo>
                    <a:pt x="19672" y="13233"/>
                  </a:lnTo>
                  <a:lnTo>
                    <a:pt x="24028" y="11429"/>
                  </a:lnTo>
                  <a:lnTo>
                    <a:pt x="28574" y="11429"/>
                  </a:lnTo>
                  <a:lnTo>
                    <a:pt x="28574" y="0"/>
                  </a:lnTo>
                  <a:close/>
                </a:path>
                <a:path w="8286750" h="1316355">
                  <a:moveTo>
                    <a:pt x="8265756" y="0"/>
                  </a:moveTo>
                  <a:lnTo>
                    <a:pt x="28574" y="0"/>
                  </a:lnTo>
                  <a:lnTo>
                    <a:pt x="28574" y="11429"/>
                  </a:lnTo>
                  <a:lnTo>
                    <a:pt x="8262721" y="11429"/>
                  </a:lnTo>
                  <a:lnTo>
                    <a:pt x="8267077" y="13233"/>
                  </a:lnTo>
                  <a:lnTo>
                    <a:pt x="8273516" y="19672"/>
                  </a:lnTo>
                  <a:lnTo>
                    <a:pt x="8275320" y="24028"/>
                  </a:lnTo>
                  <a:lnTo>
                    <a:pt x="8275320" y="1291945"/>
                  </a:lnTo>
                  <a:lnTo>
                    <a:pt x="8273516" y="1296301"/>
                  </a:lnTo>
                  <a:lnTo>
                    <a:pt x="8267077" y="1302740"/>
                  </a:lnTo>
                  <a:lnTo>
                    <a:pt x="8262721" y="1304543"/>
                  </a:lnTo>
                  <a:lnTo>
                    <a:pt x="8281441" y="1304543"/>
                  </a:lnTo>
                  <a:lnTo>
                    <a:pt x="8283740" y="1302245"/>
                  </a:lnTo>
                  <a:lnTo>
                    <a:pt x="8286750" y="1294980"/>
                  </a:lnTo>
                  <a:lnTo>
                    <a:pt x="8286750" y="20993"/>
                  </a:lnTo>
                  <a:lnTo>
                    <a:pt x="8283740" y="13728"/>
                  </a:lnTo>
                  <a:lnTo>
                    <a:pt x="8273021" y="3009"/>
                  </a:lnTo>
                  <a:lnTo>
                    <a:pt x="8265756" y="0"/>
                  </a:lnTo>
                  <a:close/>
                </a:path>
                <a:path w="8286750" h="1316355">
                  <a:moveTo>
                    <a:pt x="8251253" y="22859"/>
                  </a:moveTo>
                  <a:lnTo>
                    <a:pt x="35483" y="22859"/>
                  </a:lnTo>
                  <a:lnTo>
                    <a:pt x="31076" y="24688"/>
                  </a:lnTo>
                  <a:lnTo>
                    <a:pt x="24688" y="31076"/>
                  </a:lnTo>
                  <a:lnTo>
                    <a:pt x="22865" y="35483"/>
                  </a:lnTo>
                  <a:lnTo>
                    <a:pt x="22859" y="1280490"/>
                  </a:lnTo>
                  <a:lnTo>
                    <a:pt x="24688" y="1284897"/>
                  </a:lnTo>
                  <a:lnTo>
                    <a:pt x="31076" y="1291285"/>
                  </a:lnTo>
                  <a:lnTo>
                    <a:pt x="35496" y="1293113"/>
                  </a:lnTo>
                  <a:lnTo>
                    <a:pt x="8251253" y="1293113"/>
                  </a:lnTo>
                  <a:lnTo>
                    <a:pt x="8255673" y="1291285"/>
                  </a:lnTo>
                  <a:lnTo>
                    <a:pt x="8262061" y="1284897"/>
                  </a:lnTo>
                  <a:lnTo>
                    <a:pt x="8263889" y="1280490"/>
                  </a:lnTo>
                  <a:lnTo>
                    <a:pt x="8263889" y="1275968"/>
                  </a:lnTo>
                  <a:lnTo>
                    <a:pt x="40004" y="1275968"/>
                  </a:lnTo>
                  <a:lnTo>
                    <a:pt x="40004" y="1258823"/>
                  </a:lnTo>
                  <a:lnTo>
                    <a:pt x="57149" y="1258823"/>
                  </a:lnTo>
                  <a:lnTo>
                    <a:pt x="57149" y="57149"/>
                  </a:lnTo>
                  <a:lnTo>
                    <a:pt x="40004" y="57149"/>
                  </a:lnTo>
                  <a:lnTo>
                    <a:pt x="40004" y="40004"/>
                  </a:lnTo>
                  <a:lnTo>
                    <a:pt x="8263889" y="40004"/>
                  </a:lnTo>
                  <a:lnTo>
                    <a:pt x="8263889" y="35483"/>
                  </a:lnTo>
                  <a:lnTo>
                    <a:pt x="8262061" y="31076"/>
                  </a:lnTo>
                  <a:lnTo>
                    <a:pt x="8255673" y="24688"/>
                  </a:lnTo>
                  <a:lnTo>
                    <a:pt x="8251253" y="22859"/>
                  </a:lnTo>
                  <a:close/>
                </a:path>
                <a:path w="8286750" h="1316355">
                  <a:moveTo>
                    <a:pt x="57149" y="1258823"/>
                  </a:moveTo>
                  <a:lnTo>
                    <a:pt x="40004" y="1258823"/>
                  </a:lnTo>
                  <a:lnTo>
                    <a:pt x="40004" y="1275968"/>
                  </a:lnTo>
                  <a:lnTo>
                    <a:pt x="57149" y="1275968"/>
                  </a:lnTo>
                  <a:lnTo>
                    <a:pt x="57149" y="1258823"/>
                  </a:lnTo>
                  <a:close/>
                </a:path>
                <a:path w="8286750" h="1316355">
                  <a:moveTo>
                    <a:pt x="8229600" y="1258823"/>
                  </a:moveTo>
                  <a:lnTo>
                    <a:pt x="57149" y="1258823"/>
                  </a:lnTo>
                  <a:lnTo>
                    <a:pt x="57149" y="1275968"/>
                  </a:lnTo>
                  <a:lnTo>
                    <a:pt x="8229600" y="1275968"/>
                  </a:lnTo>
                  <a:lnTo>
                    <a:pt x="8229600" y="1258823"/>
                  </a:lnTo>
                  <a:close/>
                </a:path>
                <a:path w="8286750" h="1316355">
                  <a:moveTo>
                    <a:pt x="8246745" y="40004"/>
                  </a:moveTo>
                  <a:lnTo>
                    <a:pt x="8229600" y="40004"/>
                  </a:lnTo>
                  <a:lnTo>
                    <a:pt x="8229600" y="1275968"/>
                  </a:lnTo>
                  <a:lnTo>
                    <a:pt x="8246745" y="1275968"/>
                  </a:lnTo>
                  <a:lnTo>
                    <a:pt x="8246745" y="1258823"/>
                  </a:lnTo>
                  <a:lnTo>
                    <a:pt x="8263889" y="1258823"/>
                  </a:lnTo>
                  <a:lnTo>
                    <a:pt x="8263889" y="57149"/>
                  </a:lnTo>
                  <a:lnTo>
                    <a:pt x="8246745" y="57149"/>
                  </a:lnTo>
                  <a:lnTo>
                    <a:pt x="8246745" y="40004"/>
                  </a:lnTo>
                  <a:close/>
                </a:path>
                <a:path w="8286750" h="1316355">
                  <a:moveTo>
                    <a:pt x="8263889" y="1258823"/>
                  </a:moveTo>
                  <a:lnTo>
                    <a:pt x="8246745" y="1258823"/>
                  </a:lnTo>
                  <a:lnTo>
                    <a:pt x="8246745" y="1275968"/>
                  </a:lnTo>
                  <a:lnTo>
                    <a:pt x="8263889" y="1275968"/>
                  </a:lnTo>
                  <a:lnTo>
                    <a:pt x="8263889" y="1258823"/>
                  </a:lnTo>
                  <a:close/>
                </a:path>
                <a:path w="8286750" h="1316355">
                  <a:moveTo>
                    <a:pt x="57149" y="40004"/>
                  </a:moveTo>
                  <a:lnTo>
                    <a:pt x="40004" y="40004"/>
                  </a:lnTo>
                  <a:lnTo>
                    <a:pt x="40004" y="57149"/>
                  </a:lnTo>
                  <a:lnTo>
                    <a:pt x="57149" y="57149"/>
                  </a:lnTo>
                  <a:lnTo>
                    <a:pt x="57149" y="40004"/>
                  </a:lnTo>
                  <a:close/>
                </a:path>
                <a:path w="8286750" h="1316355">
                  <a:moveTo>
                    <a:pt x="8229600" y="40004"/>
                  </a:moveTo>
                  <a:lnTo>
                    <a:pt x="57149" y="40004"/>
                  </a:lnTo>
                  <a:lnTo>
                    <a:pt x="57149" y="57149"/>
                  </a:lnTo>
                  <a:lnTo>
                    <a:pt x="8229600" y="57149"/>
                  </a:lnTo>
                  <a:lnTo>
                    <a:pt x="8229600" y="40004"/>
                  </a:lnTo>
                  <a:close/>
                </a:path>
                <a:path w="8286750" h="1316355">
                  <a:moveTo>
                    <a:pt x="8263889" y="40004"/>
                  </a:moveTo>
                  <a:lnTo>
                    <a:pt x="8246745" y="40004"/>
                  </a:lnTo>
                  <a:lnTo>
                    <a:pt x="8246745" y="57149"/>
                  </a:lnTo>
                  <a:lnTo>
                    <a:pt x="8263889" y="57149"/>
                  </a:lnTo>
                  <a:lnTo>
                    <a:pt x="8263889" y="40004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D9671DF-84EF-4577-9E2A-7D178FE93785}"/>
              </a:ext>
            </a:extLst>
          </p:cNvPr>
          <p:cNvSpPr txBox="1"/>
          <p:nvPr/>
        </p:nvSpPr>
        <p:spPr>
          <a:xfrm>
            <a:off x="2590800" y="717464"/>
            <a:ext cx="4724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 spc="-10" dirty="0">
                <a:latin typeface="Garamond" panose="02020404030301010803" pitchFamily="18" charset="0"/>
              </a:rPr>
              <a:t>OPŠTE</a:t>
            </a:r>
            <a:r>
              <a:rPr lang="pl-PL" sz="2800" b="1" spc="55" dirty="0">
                <a:latin typeface="Garamond" panose="02020404030301010803" pitchFamily="18" charset="0"/>
              </a:rPr>
              <a:t> </a:t>
            </a:r>
            <a:r>
              <a:rPr lang="pl-PL" sz="2800" b="1" spc="-5" dirty="0">
                <a:latin typeface="Garamond" panose="02020404030301010803" pitchFamily="18" charset="0"/>
              </a:rPr>
              <a:t>TEHNIKE</a:t>
            </a:r>
            <a:r>
              <a:rPr lang="pl-PL" sz="2800" b="1" spc="30" dirty="0">
                <a:latin typeface="Garamond" panose="02020404030301010803" pitchFamily="18" charset="0"/>
              </a:rPr>
              <a:t> </a:t>
            </a:r>
            <a:r>
              <a:rPr lang="pl-PL" sz="2800" b="1" spc="-5" dirty="0">
                <a:latin typeface="Garamond" panose="02020404030301010803" pitchFamily="18" charset="0"/>
              </a:rPr>
              <a:t>RADA	U</a:t>
            </a:r>
            <a:r>
              <a:rPr lang="pl-PL" sz="2800" b="1" spc="-35" dirty="0">
                <a:latin typeface="Garamond" panose="02020404030301010803" pitchFamily="18" charset="0"/>
              </a:rPr>
              <a:t> </a:t>
            </a:r>
            <a:r>
              <a:rPr lang="pl-PL" sz="2800" b="1" spc="-10" dirty="0">
                <a:latin typeface="Garamond" panose="02020404030301010803" pitchFamily="18" charset="0"/>
              </a:rPr>
              <a:t>PCR</a:t>
            </a:r>
            <a:r>
              <a:rPr lang="pl-PL" sz="2800" b="1" spc="-20" dirty="0">
                <a:latin typeface="Garamond" panose="02020404030301010803" pitchFamily="18" charset="0"/>
              </a:rPr>
              <a:t> </a:t>
            </a:r>
            <a:r>
              <a:rPr lang="pl-PL" sz="2800" b="1" spc="-5" dirty="0">
                <a:latin typeface="Garamond" panose="02020404030301010803" pitchFamily="18" charset="0"/>
              </a:rPr>
              <a:t>SOBI</a:t>
            </a:r>
            <a:endParaRPr lang="sr-Latn-RS" sz="2800" b="1" dirty="0">
              <a:latin typeface="Garamond" panose="02020404030301010803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5D524DE-2ECA-4E4F-A8C0-7BC816DF5B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6838" flipH="1">
            <a:off x="7492216" y="2223321"/>
            <a:ext cx="1415972" cy="2531321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C9A45A3-B1BB-4298-AE11-D0B17C137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0" y="876300"/>
            <a:ext cx="6807200" cy="5105400"/>
          </a:xfrm>
          <a:prstGeom prst="rect">
            <a:avLst/>
          </a:prstGeom>
        </p:spPr>
      </p:pic>
      <p:sp>
        <p:nvSpPr>
          <p:cNvPr id="6" name="object 5">
            <a:extLst>
              <a:ext uri="{FF2B5EF4-FFF2-40B4-BE49-F238E27FC236}">
                <a16:creationId xmlns:a16="http://schemas.microsoft.com/office/drawing/2014/main" xmlns="" id="{B367C3A5-2C1A-4D2E-92ED-A59C2FD9C54E}"/>
              </a:ext>
            </a:extLst>
          </p:cNvPr>
          <p:cNvSpPr/>
          <p:nvPr/>
        </p:nvSpPr>
        <p:spPr>
          <a:xfrm>
            <a:off x="3048000" y="1722685"/>
            <a:ext cx="2719670" cy="3412629"/>
          </a:xfrm>
          <a:custGeom>
            <a:avLst/>
            <a:gdLst/>
            <a:ahLst/>
            <a:cxnLst/>
            <a:rect l="l" t="t" r="r" b="b"/>
            <a:pathLst>
              <a:path w="3146425" h="3694429">
                <a:moveTo>
                  <a:pt x="3145866" y="0"/>
                </a:moveTo>
                <a:lnTo>
                  <a:pt x="2607500" y="0"/>
                </a:lnTo>
                <a:lnTo>
                  <a:pt x="1590306" y="1500987"/>
                </a:lnTo>
                <a:lnTo>
                  <a:pt x="595439" y="0"/>
                </a:lnTo>
                <a:lnTo>
                  <a:pt x="29768" y="0"/>
                </a:lnTo>
                <a:lnTo>
                  <a:pt x="1287627" y="1848319"/>
                </a:lnTo>
                <a:lnTo>
                  <a:pt x="0" y="3694150"/>
                </a:lnTo>
                <a:lnTo>
                  <a:pt x="535889" y="3694150"/>
                </a:lnTo>
                <a:lnTo>
                  <a:pt x="1567967" y="2173325"/>
                </a:lnTo>
                <a:lnTo>
                  <a:pt x="2575242" y="3694150"/>
                </a:lnTo>
                <a:lnTo>
                  <a:pt x="3143389" y="3694150"/>
                </a:lnTo>
                <a:lnTo>
                  <a:pt x="1870646" y="1825993"/>
                </a:lnTo>
                <a:lnTo>
                  <a:pt x="314586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81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img065">
            <a:extLst>
              <a:ext uri="{FF2B5EF4-FFF2-40B4-BE49-F238E27FC236}">
                <a16:creationId xmlns:a16="http://schemas.microsoft.com/office/drawing/2014/main" xmlns="" id="{CB4563E8-0CC1-4EC4-B5DF-7D577A0A0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512763"/>
            <a:ext cx="7272338" cy="545465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662939" y="2565301"/>
            <a:ext cx="8052435" cy="2158283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0" tIns="38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0"/>
              </a:spcBef>
            </a:pPr>
            <a:endParaRPr sz="2800" dirty="0">
              <a:latin typeface="Garamond" panose="02020404030301010803" pitchFamily="18" charset="0"/>
              <a:cs typeface="Times New Roman"/>
            </a:endParaRPr>
          </a:p>
          <a:p>
            <a:pPr marL="554990" marR="551180" algn="ctr">
              <a:lnSpc>
                <a:spcPct val="100000"/>
              </a:lnSpc>
            </a:pPr>
            <a:r>
              <a:rPr sz="2800" spc="-1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Radne</a:t>
            </a:r>
            <a:r>
              <a:rPr sz="2800" spc="1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1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površine</a:t>
            </a:r>
            <a:r>
              <a:rPr sz="2800" spc="2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1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sz="2800" spc="2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2800" spc="-2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toku</a:t>
            </a:r>
            <a:r>
              <a:rPr sz="2800" spc="1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rada</a:t>
            </a:r>
            <a:r>
              <a:rPr sz="2800" spc="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1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r>
              <a:rPr sz="2800" spc="2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1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smeju </a:t>
            </a:r>
            <a:r>
              <a:rPr sz="2800" spc="-71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1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dodirivati,</a:t>
            </a:r>
            <a:r>
              <a:rPr sz="2800" spc="1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3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ukoliko</a:t>
            </a:r>
            <a:r>
              <a:rPr sz="2800" spc="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1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sz="2800" spc="2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2800" spc="1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1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desi,</a:t>
            </a:r>
            <a:r>
              <a:rPr sz="2800" spc="1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0" dirty="0" err="1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obavezno</a:t>
            </a:r>
            <a:r>
              <a:rPr sz="2800" spc="-20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15" dirty="0" err="1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promeniti</a:t>
            </a:r>
            <a:r>
              <a:rPr sz="2800" spc="4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15" dirty="0" err="1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rukavice</a:t>
            </a:r>
            <a:r>
              <a:rPr sz="2800" spc="-15" dirty="0" smtClean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sr-Latn-RS" sz="2800" spc="-15" dirty="0" smtClean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54990" marR="551180" algn="ctr">
              <a:lnSpc>
                <a:spcPct val="100000"/>
              </a:lnSpc>
            </a:pP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object 3">
            <a:extLst>
              <a:ext uri="{FF2B5EF4-FFF2-40B4-BE49-F238E27FC236}">
                <a16:creationId xmlns:a16="http://schemas.microsoft.com/office/drawing/2014/main" xmlns="" id="{D17867BB-0BB6-4A3B-B7B0-6BAAB65DFB1E}"/>
              </a:ext>
            </a:extLst>
          </p:cNvPr>
          <p:cNvGrpSpPr/>
          <p:nvPr/>
        </p:nvGrpSpPr>
        <p:grpSpPr>
          <a:xfrm>
            <a:off x="428625" y="482327"/>
            <a:ext cx="8286750" cy="1316355"/>
            <a:chOff x="401573" y="1041592"/>
            <a:chExt cx="8286750" cy="1316355"/>
          </a:xfrm>
        </p:grpSpPr>
        <p:sp>
          <p:nvSpPr>
            <p:cNvPr id="8" name="object 4">
              <a:extLst>
                <a:ext uri="{FF2B5EF4-FFF2-40B4-BE49-F238E27FC236}">
                  <a16:creationId xmlns:a16="http://schemas.microsoft.com/office/drawing/2014/main" xmlns="" id="{405AE701-0BA3-435D-870B-5D1BC64DC462}"/>
                </a:ext>
              </a:extLst>
            </p:cNvPr>
            <p:cNvSpPr/>
            <p:nvPr/>
          </p:nvSpPr>
          <p:spPr>
            <a:xfrm>
              <a:off x="430148" y="1098742"/>
              <a:ext cx="8229600" cy="1259205"/>
            </a:xfrm>
            <a:custGeom>
              <a:avLst/>
              <a:gdLst/>
              <a:ahLst/>
              <a:cxnLst/>
              <a:rect l="l" t="t" r="r" b="b"/>
              <a:pathLst>
                <a:path w="8229600" h="1259205">
                  <a:moveTo>
                    <a:pt x="8229600" y="0"/>
                  </a:moveTo>
                  <a:lnTo>
                    <a:pt x="0" y="0"/>
                  </a:lnTo>
                  <a:lnTo>
                    <a:pt x="0" y="1258824"/>
                  </a:lnTo>
                  <a:lnTo>
                    <a:pt x="8229600" y="1258824"/>
                  </a:lnTo>
                  <a:lnTo>
                    <a:pt x="8229600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 dirty="0"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xmlns="" id="{FBC7371C-2F72-4C27-87D0-6342814B53E4}"/>
                </a:ext>
              </a:extLst>
            </p:cNvPr>
            <p:cNvSpPr/>
            <p:nvPr/>
          </p:nvSpPr>
          <p:spPr>
            <a:xfrm>
              <a:off x="401573" y="1041592"/>
              <a:ext cx="8286750" cy="1316355"/>
            </a:xfrm>
            <a:custGeom>
              <a:avLst/>
              <a:gdLst/>
              <a:ahLst/>
              <a:cxnLst/>
              <a:rect l="l" t="t" r="r" b="b"/>
              <a:pathLst>
                <a:path w="8286750" h="1316355">
                  <a:moveTo>
                    <a:pt x="28574" y="0"/>
                  </a:moveTo>
                  <a:lnTo>
                    <a:pt x="20993" y="0"/>
                  </a:lnTo>
                  <a:lnTo>
                    <a:pt x="13728" y="3009"/>
                  </a:lnTo>
                  <a:lnTo>
                    <a:pt x="3009" y="13728"/>
                  </a:lnTo>
                  <a:lnTo>
                    <a:pt x="0" y="20993"/>
                  </a:lnTo>
                  <a:lnTo>
                    <a:pt x="0" y="1294980"/>
                  </a:lnTo>
                  <a:lnTo>
                    <a:pt x="3009" y="1302245"/>
                  </a:lnTo>
                  <a:lnTo>
                    <a:pt x="13728" y="1312964"/>
                  </a:lnTo>
                  <a:lnTo>
                    <a:pt x="20993" y="1315973"/>
                  </a:lnTo>
                  <a:lnTo>
                    <a:pt x="8265756" y="1315973"/>
                  </a:lnTo>
                  <a:lnTo>
                    <a:pt x="8273021" y="1312964"/>
                  </a:lnTo>
                  <a:lnTo>
                    <a:pt x="8281441" y="1304543"/>
                  </a:lnTo>
                  <a:lnTo>
                    <a:pt x="24028" y="1304543"/>
                  </a:lnTo>
                  <a:lnTo>
                    <a:pt x="19672" y="1302740"/>
                  </a:lnTo>
                  <a:lnTo>
                    <a:pt x="13233" y="1296301"/>
                  </a:lnTo>
                  <a:lnTo>
                    <a:pt x="11429" y="1291945"/>
                  </a:lnTo>
                  <a:lnTo>
                    <a:pt x="11429" y="24028"/>
                  </a:lnTo>
                  <a:lnTo>
                    <a:pt x="13233" y="19672"/>
                  </a:lnTo>
                  <a:lnTo>
                    <a:pt x="19672" y="13233"/>
                  </a:lnTo>
                  <a:lnTo>
                    <a:pt x="24028" y="11429"/>
                  </a:lnTo>
                  <a:lnTo>
                    <a:pt x="28574" y="11429"/>
                  </a:lnTo>
                  <a:lnTo>
                    <a:pt x="28574" y="0"/>
                  </a:lnTo>
                  <a:close/>
                </a:path>
                <a:path w="8286750" h="1316355">
                  <a:moveTo>
                    <a:pt x="8265756" y="0"/>
                  </a:moveTo>
                  <a:lnTo>
                    <a:pt x="28574" y="0"/>
                  </a:lnTo>
                  <a:lnTo>
                    <a:pt x="28574" y="11429"/>
                  </a:lnTo>
                  <a:lnTo>
                    <a:pt x="8262721" y="11429"/>
                  </a:lnTo>
                  <a:lnTo>
                    <a:pt x="8267077" y="13233"/>
                  </a:lnTo>
                  <a:lnTo>
                    <a:pt x="8273516" y="19672"/>
                  </a:lnTo>
                  <a:lnTo>
                    <a:pt x="8275320" y="24028"/>
                  </a:lnTo>
                  <a:lnTo>
                    <a:pt x="8275320" y="1291945"/>
                  </a:lnTo>
                  <a:lnTo>
                    <a:pt x="8273516" y="1296301"/>
                  </a:lnTo>
                  <a:lnTo>
                    <a:pt x="8267077" y="1302740"/>
                  </a:lnTo>
                  <a:lnTo>
                    <a:pt x="8262721" y="1304543"/>
                  </a:lnTo>
                  <a:lnTo>
                    <a:pt x="8281441" y="1304543"/>
                  </a:lnTo>
                  <a:lnTo>
                    <a:pt x="8283740" y="1302245"/>
                  </a:lnTo>
                  <a:lnTo>
                    <a:pt x="8286750" y="1294980"/>
                  </a:lnTo>
                  <a:lnTo>
                    <a:pt x="8286750" y="20993"/>
                  </a:lnTo>
                  <a:lnTo>
                    <a:pt x="8283740" y="13728"/>
                  </a:lnTo>
                  <a:lnTo>
                    <a:pt x="8273021" y="3009"/>
                  </a:lnTo>
                  <a:lnTo>
                    <a:pt x="8265756" y="0"/>
                  </a:lnTo>
                  <a:close/>
                </a:path>
                <a:path w="8286750" h="1316355">
                  <a:moveTo>
                    <a:pt x="8251253" y="22859"/>
                  </a:moveTo>
                  <a:lnTo>
                    <a:pt x="35483" y="22859"/>
                  </a:lnTo>
                  <a:lnTo>
                    <a:pt x="31076" y="24688"/>
                  </a:lnTo>
                  <a:lnTo>
                    <a:pt x="24688" y="31076"/>
                  </a:lnTo>
                  <a:lnTo>
                    <a:pt x="22865" y="35483"/>
                  </a:lnTo>
                  <a:lnTo>
                    <a:pt x="22859" y="1280490"/>
                  </a:lnTo>
                  <a:lnTo>
                    <a:pt x="24688" y="1284897"/>
                  </a:lnTo>
                  <a:lnTo>
                    <a:pt x="31076" y="1291285"/>
                  </a:lnTo>
                  <a:lnTo>
                    <a:pt x="35496" y="1293113"/>
                  </a:lnTo>
                  <a:lnTo>
                    <a:pt x="8251253" y="1293113"/>
                  </a:lnTo>
                  <a:lnTo>
                    <a:pt x="8255673" y="1291285"/>
                  </a:lnTo>
                  <a:lnTo>
                    <a:pt x="8262061" y="1284897"/>
                  </a:lnTo>
                  <a:lnTo>
                    <a:pt x="8263889" y="1280490"/>
                  </a:lnTo>
                  <a:lnTo>
                    <a:pt x="8263889" y="1275968"/>
                  </a:lnTo>
                  <a:lnTo>
                    <a:pt x="40004" y="1275968"/>
                  </a:lnTo>
                  <a:lnTo>
                    <a:pt x="40004" y="1258823"/>
                  </a:lnTo>
                  <a:lnTo>
                    <a:pt x="57149" y="1258823"/>
                  </a:lnTo>
                  <a:lnTo>
                    <a:pt x="57149" y="57149"/>
                  </a:lnTo>
                  <a:lnTo>
                    <a:pt x="40004" y="57149"/>
                  </a:lnTo>
                  <a:lnTo>
                    <a:pt x="40004" y="40004"/>
                  </a:lnTo>
                  <a:lnTo>
                    <a:pt x="8263889" y="40004"/>
                  </a:lnTo>
                  <a:lnTo>
                    <a:pt x="8263889" y="35483"/>
                  </a:lnTo>
                  <a:lnTo>
                    <a:pt x="8262061" y="31076"/>
                  </a:lnTo>
                  <a:lnTo>
                    <a:pt x="8255673" y="24688"/>
                  </a:lnTo>
                  <a:lnTo>
                    <a:pt x="8251253" y="22859"/>
                  </a:lnTo>
                  <a:close/>
                </a:path>
                <a:path w="8286750" h="1316355">
                  <a:moveTo>
                    <a:pt x="57149" y="1258823"/>
                  </a:moveTo>
                  <a:lnTo>
                    <a:pt x="40004" y="1258823"/>
                  </a:lnTo>
                  <a:lnTo>
                    <a:pt x="40004" y="1275968"/>
                  </a:lnTo>
                  <a:lnTo>
                    <a:pt x="57149" y="1275968"/>
                  </a:lnTo>
                  <a:lnTo>
                    <a:pt x="57149" y="1258823"/>
                  </a:lnTo>
                  <a:close/>
                </a:path>
                <a:path w="8286750" h="1316355">
                  <a:moveTo>
                    <a:pt x="8229600" y="1258823"/>
                  </a:moveTo>
                  <a:lnTo>
                    <a:pt x="57149" y="1258823"/>
                  </a:lnTo>
                  <a:lnTo>
                    <a:pt x="57149" y="1275968"/>
                  </a:lnTo>
                  <a:lnTo>
                    <a:pt x="8229600" y="1275968"/>
                  </a:lnTo>
                  <a:lnTo>
                    <a:pt x="8229600" y="1258823"/>
                  </a:lnTo>
                  <a:close/>
                </a:path>
                <a:path w="8286750" h="1316355">
                  <a:moveTo>
                    <a:pt x="8246745" y="40004"/>
                  </a:moveTo>
                  <a:lnTo>
                    <a:pt x="8229600" y="40004"/>
                  </a:lnTo>
                  <a:lnTo>
                    <a:pt x="8229600" y="1275968"/>
                  </a:lnTo>
                  <a:lnTo>
                    <a:pt x="8246745" y="1275968"/>
                  </a:lnTo>
                  <a:lnTo>
                    <a:pt x="8246745" y="1258823"/>
                  </a:lnTo>
                  <a:lnTo>
                    <a:pt x="8263889" y="1258823"/>
                  </a:lnTo>
                  <a:lnTo>
                    <a:pt x="8263889" y="57149"/>
                  </a:lnTo>
                  <a:lnTo>
                    <a:pt x="8246745" y="57149"/>
                  </a:lnTo>
                  <a:lnTo>
                    <a:pt x="8246745" y="40004"/>
                  </a:lnTo>
                  <a:close/>
                </a:path>
                <a:path w="8286750" h="1316355">
                  <a:moveTo>
                    <a:pt x="8263889" y="1258823"/>
                  </a:moveTo>
                  <a:lnTo>
                    <a:pt x="8246745" y="1258823"/>
                  </a:lnTo>
                  <a:lnTo>
                    <a:pt x="8246745" y="1275968"/>
                  </a:lnTo>
                  <a:lnTo>
                    <a:pt x="8263889" y="1275968"/>
                  </a:lnTo>
                  <a:lnTo>
                    <a:pt x="8263889" y="1258823"/>
                  </a:lnTo>
                  <a:close/>
                </a:path>
                <a:path w="8286750" h="1316355">
                  <a:moveTo>
                    <a:pt x="57149" y="40004"/>
                  </a:moveTo>
                  <a:lnTo>
                    <a:pt x="40004" y="40004"/>
                  </a:lnTo>
                  <a:lnTo>
                    <a:pt x="40004" y="57149"/>
                  </a:lnTo>
                  <a:lnTo>
                    <a:pt x="57149" y="57149"/>
                  </a:lnTo>
                  <a:lnTo>
                    <a:pt x="57149" y="40004"/>
                  </a:lnTo>
                  <a:close/>
                </a:path>
                <a:path w="8286750" h="1316355">
                  <a:moveTo>
                    <a:pt x="8229600" y="40004"/>
                  </a:moveTo>
                  <a:lnTo>
                    <a:pt x="57149" y="40004"/>
                  </a:lnTo>
                  <a:lnTo>
                    <a:pt x="57149" y="57149"/>
                  </a:lnTo>
                  <a:lnTo>
                    <a:pt x="8229600" y="57149"/>
                  </a:lnTo>
                  <a:lnTo>
                    <a:pt x="8229600" y="40004"/>
                  </a:lnTo>
                  <a:close/>
                </a:path>
                <a:path w="8286750" h="1316355">
                  <a:moveTo>
                    <a:pt x="8263889" y="40004"/>
                  </a:moveTo>
                  <a:lnTo>
                    <a:pt x="8246745" y="40004"/>
                  </a:lnTo>
                  <a:lnTo>
                    <a:pt x="8246745" y="57149"/>
                  </a:lnTo>
                  <a:lnTo>
                    <a:pt x="8263889" y="57149"/>
                  </a:lnTo>
                  <a:lnTo>
                    <a:pt x="8263889" y="40004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9CD211D-5D4C-4244-B1AB-1E89078886B3}"/>
              </a:ext>
            </a:extLst>
          </p:cNvPr>
          <p:cNvSpPr txBox="1"/>
          <p:nvPr/>
        </p:nvSpPr>
        <p:spPr>
          <a:xfrm>
            <a:off x="1676400" y="702726"/>
            <a:ext cx="61401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200" b="1" spc="-10" dirty="0">
                <a:latin typeface="Garamond" panose="02020404030301010803" pitchFamily="18" charset="0"/>
              </a:rPr>
              <a:t>OPŠTA</a:t>
            </a:r>
            <a:r>
              <a:rPr lang="sr-Latn-RS" sz="3200" b="1" spc="20" dirty="0">
                <a:latin typeface="Garamond" panose="02020404030301010803" pitchFamily="18" charset="0"/>
              </a:rPr>
              <a:t> </a:t>
            </a:r>
            <a:r>
              <a:rPr lang="sr-Latn-RS" sz="3200" b="1" spc="-10" dirty="0">
                <a:latin typeface="Garamond" panose="02020404030301010803" pitchFamily="18" charset="0"/>
              </a:rPr>
              <a:t>PRAVILA</a:t>
            </a:r>
            <a:r>
              <a:rPr lang="sr-Latn-RS" sz="3200" b="1" spc="-5" dirty="0">
                <a:latin typeface="Garamond" panose="02020404030301010803" pitchFamily="18" charset="0"/>
              </a:rPr>
              <a:t> PONAŠANJA</a:t>
            </a:r>
            <a:r>
              <a:rPr lang="sr-Latn-RS" sz="3200" b="1" spc="25" dirty="0">
                <a:latin typeface="Garamond" panose="02020404030301010803" pitchFamily="18" charset="0"/>
              </a:rPr>
              <a:t> </a:t>
            </a:r>
            <a:r>
              <a:rPr lang="sr-Latn-RS" sz="3200" b="1" spc="-5" dirty="0">
                <a:latin typeface="Garamond" panose="02020404030301010803" pitchFamily="18" charset="0"/>
              </a:rPr>
              <a:t>U </a:t>
            </a:r>
            <a:r>
              <a:rPr lang="sr-Latn-RS" sz="3200" b="1" spc="-1070" dirty="0">
                <a:latin typeface="Garamond" panose="02020404030301010803" pitchFamily="18" charset="0"/>
              </a:rPr>
              <a:t> </a:t>
            </a:r>
            <a:r>
              <a:rPr lang="sr-Latn-RS" sz="3200" b="1" spc="-5" dirty="0">
                <a:latin typeface="Garamond" panose="02020404030301010803" pitchFamily="18" charset="0"/>
              </a:rPr>
              <a:t>LABORATORIJI</a:t>
            </a:r>
            <a:endParaRPr lang="sr-Latn-RS" sz="3200" b="1" dirty="0">
              <a:latin typeface="Garamond" panose="02020404030301010803" pitchFamily="18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703" y="440393"/>
            <a:ext cx="4245019" cy="595263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6447" y="440393"/>
            <a:ext cx="4245019" cy="5952634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1014130" y="1882324"/>
            <a:ext cx="2547732" cy="3206705"/>
          </a:xfrm>
          <a:custGeom>
            <a:avLst/>
            <a:gdLst/>
            <a:ahLst/>
            <a:cxnLst/>
            <a:rect l="l" t="t" r="r" b="b"/>
            <a:pathLst>
              <a:path w="3146425" h="3694429">
                <a:moveTo>
                  <a:pt x="3145866" y="0"/>
                </a:moveTo>
                <a:lnTo>
                  <a:pt x="2607500" y="0"/>
                </a:lnTo>
                <a:lnTo>
                  <a:pt x="1590306" y="1500987"/>
                </a:lnTo>
                <a:lnTo>
                  <a:pt x="595439" y="0"/>
                </a:lnTo>
                <a:lnTo>
                  <a:pt x="29768" y="0"/>
                </a:lnTo>
                <a:lnTo>
                  <a:pt x="1287627" y="1848319"/>
                </a:lnTo>
                <a:lnTo>
                  <a:pt x="0" y="3694150"/>
                </a:lnTo>
                <a:lnTo>
                  <a:pt x="535889" y="3694150"/>
                </a:lnTo>
                <a:lnTo>
                  <a:pt x="1567967" y="2173325"/>
                </a:lnTo>
                <a:lnTo>
                  <a:pt x="2575242" y="3694150"/>
                </a:lnTo>
                <a:lnTo>
                  <a:pt x="3143389" y="3694150"/>
                </a:lnTo>
                <a:lnTo>
                  <a:pt x="1870646" y="1825993"/>
                </a:lnTo>
                <a:lnTo>
                  <a:pt x="314586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3">
            <a:extLst>
              <a:ext uri="{FF2B5EF4-FFF2-40B4-BE49-F238E27FC236}">
                <a16:creationId xmlns:a16="http://schemas.microsoft.com/office/drawing/2014/main" xmlns="" id="{17DD3E59-AD7F-478A-B981-4A82FE6E87A5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67767" y="440393"/>
            <a:ext cx="3996435" cy="5952634"/>
          </a:xfrm>
          <a:prstGeom prst="rect">
            <a:avLst/>
          </a:prstGeom>
        </p:spPr>
      </p:pic>
      <p:pic>
        <p:nvPicPr>
          <p:cNvPr id="8" name="object 4">
            <a:extLst>
              <a:ext uri="{FF2B5EF4-FFF2-40B4-BE49-F238E27FC236}">
                <a16:creationId xmlns:a16="http://schemas.microsoft.com/office/drawing/2014/main" xmlns="" id="{6C48A9E7-3096-4322-82E4-28EEF7BB615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72605" y="440393"/>
            <a:ext cx="4307269" cy="5952634"/>
          </a:xfrm>
          <a:prstGeom prst="rect">
            <a:avLst/>
          </a:prstGeom>
        </p:spPr>
      </p:pic>
      <p:sp>
        <p:nvSpPr>
          <p:cNvPr id="9" name="object 5">
            <a:extLst>
              <a:ext uri="{FF2B5EF4-FFF2-40B4-BE49-F238E27FC236}">
                <a16:creationId xmlns:a16="http://schemas.microsoft.com/office/drawing/2014/main" xmlns="" id="{79C81FEA-99A7-4AB3-AF3B-4F25355AE03E}"/>
              </a:ext>
            </a:extLst>
          </p:cNvPr>
          <p:cNvSpPr/>
          <p:nvPr/>
        </p:nvSpPr>
        <p:spPr>
          <a:xfrm>
            <a:off x="5422670" y="1750044"/>
            <a:ext cx="2696397" cy="3206705"/>
          </a:xfrm>
          <a:custGeom>
            <a:avLst/>
            <a:gdLst/>
            <a:ahLst/>
            <a:cxnLst/>
            <a:rect l="l" t="t" r="r" b="b"/>
            <a:pathLst>
              <a:path w="3146425" h="3694429">
                <a:moveTo>
                  <a:pt x="3145866" y="0"/>
                </a:moveTo>
                <a:lnTo>
                  <a:pt x="2607500" y="0"/>
                </a:lnTo>
                <a:lnTo>
                  <a:pt x="1590306" y="1500987"/>
                </a:lnTo>
                <a:lnTo>
                  <a:pt x="595439" y="0"/>
                </a:lnTo>
                <a:lnTo>
                  <a:pt x="29768" y="0"/>
                </a:lnTo>
                <a:lnTo>
                  <a:pt x="1287627" y="1848319"/>
                </a:lnTo>
                <a:lnTo>
                  <a:pt x="0" y="3694150"/>
                </a:lnTo>
                <a:lnTo>
                  <a:pt x="535889" y="3694150"/>
                </a:lnTo>
                <a:lnTo>
                  <a:pt x="1567967" y="2173325"/>
                </a:lnTo>
                <a:lnTo>
                  <a:pt x="2575242" y="3694150"/>
                </a:lnTo>
                <a:lnTo>
                  <a:pt x="3143389" y="3694150"/>
                </a:lnTo>
                <a:lnTo>
                  <a:pt x="1870646" y="1825993"/>
                </a:lnTo>
                <a:lnTo>
                  <a:pt x="314586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6">
            <a:extLst>
              <a:ext uri="{FF2B5EF4-FFF2-40B4-BE49-F238E27FC236}">
                <a16:creationId xmlns:a16="http://schemas.microsoft.com/office/drawing/2014/main" xmlns="" id="{AE15CBF5-8793-4F33-88DA-EC7ECA4D4704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459545" y="440393"/>
            <a:ext cx="4505785" cy="5952634"/>
          </a:xfrm>
          <a:prstGeom prst="rect">
            <a:avLst/>
          </a:prstGeom>
        </p:spPr>
      </p:pic>
      <p:pic>
        <p:nvPicPr>
          <p:cNvPr id="11" name="object 7">
            <a:extLst>
              <a:ext uri="{FF2B5EF4-FFF2-40B4-BE49-F238E27FC236}">
                <a16:creationId xmlns:a16="http://schemas.microsoft.com/office/drawing/2014/main" xmlns="" id="{1EECD4DF-92C4-4E84-9E91-AC71080E0496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021136" y="1916645"/>
            <a:ext cx="3265061" cy="3386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9521" y="653428"/>
            <a:ext cx="4029583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800" spc="-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Sve</a:t>
            </a:r>
            <a:r>
              <a:rPr sz="2800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hemikalije</a:t>
            </a:r>
            <a:r>
              <a:rPr sz="2800" spc="-7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treba</a:t>
            </a:r>
            <a:r>
              <a:rPr sz="2800" spc="-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</a:t>
            </a:r>
            <a:r>
              <a:rPr sz="2800" spc="-6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5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budu</a:t>
            </a:r>
            <a:r>
              <a:rPr sz="2800" spc="-4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5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jasno</a:t>
            </a:r>
            <a:r>
              <a:rPr sz="2800" spc="-6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označene</a:t>
            </a:r>
            <a:r>
              <a:rPr lang="sr-Latn-R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!!!</a:t>
            </a:r>
            <a:endParaRPr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46697" y="185737"/>
            <a:ext cx="8667750" cy="6489700"/>
            <a:chOff x="246697" y="185737"/>
            <a:chExt cx="8667750" cy="6489700"/>
          </a:xfrm>
        </p:grpSpPr>
        <p:sp>
          <p:nvSpPr>
            <p:cNvPr id="5" name="object 5"/>
            <p:cNvSpPr/>
            <p:nvPr/>
          </p:nvSpPr>
          <p:spPr>
            <a:xfrm>
              <a:off x="251459" y="190500"/>
              <a:ext cx="8644255" cy="6480175"/>
            </a:xfrm>
            <a:custGeom>
              <a:avLst/>
              <a:gdLst/>
              <a:ahLst/>
              <a:cxnLst/>
              <a:rect l="l" t="t" r="r" b="b"/>
              <a:pathLst>
                <a:path w="8644255" h="6480175">
                  <a:moveTo>
                    <a:pt x="0" y="0"/>
                  </a:moveTo>
                  <a:lnTo>
                    <a:pt x="8644128" y="0"/>
                  </a:lnTo>
                  <a:lnTo>
                    <a:pt x="8644128" y="6480048"/>
                  </a:lnTo>
                  <a:lnTo>
                    <a:pt x="0" y="648004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80888" y="295656"/>
              <a:ext cx="2484107" cy="183794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504688" y="219709"/>
              <a:ext cx="2636520" cy="1990089"/>
            </a:xfrm>
            <a:custGeom>
              <a:avLst/>
              <a:gdLst/>
              <a:ahLst/>
              <a:cxnLst/>
              <a:rect l="l" t="t" r="r" b="b"/>
              <a:pathLst>
                <a:path w="2636520" h="1990089">
                  <a:moveTo>
                    <a:pt x="2573020" y="63500"/>
                  </a:moveTo>
                  <a:lnTo>
                    <a:pt x="2560320" y="63500"/>
                  </a:lnTo>
                  <a:lnTo>
                    <a:pt x="2560320" y="76200"/>
                  </a:lnTo>
                  <a:lnTo>
                    <a:pt x="2560320" y="1913890"/>
                  </a:lnTo>
                  <a:lnTo>
                    <a:pt x="76200" y="1913890"/>
                  </a:lnTo>
                  <a:lnTo>
                    <a:pt x="76200" y="76200"/>
                  </a:lnTo>
                  <a:lnTo>
                    <a:pt x="2560320" y="76200"/>
                  </a:lnTo>
                  <a:lnTo>
                    <a:pt x="2560320" y="63500"/>
                  </a:lnTo>
                  <a:lnTo>
                    <a:pt x="63500" y="63500"/>
                  </a:lnTo>
                  <a:lnTo>
                    <a:pt x="63500" y="76200"/>
                  </a:lnTo>
                  <a:lnTo>
                    <a:pt x="63500" y="1913890"/>
                  </a:lnTo>
                  <a:lnTo>
                    <a:pt x="63500" y="1926590"/>
                  </a:lnTo>
                  <a:lnTo>
                    <a:pt x="2573020" y="1926590"/>
                  </a:lnTo>
                  <a:lnTo>
                    <a:pt x="2573020" y="1913890"/>
                  </a:lnTo>
                  <a:lnTo>
                    <a:pt x="2573020" y="76200"/>
                  </a:lnTo>
                  <a:lnTo>
                    <a:pt x="2573020" y="75946"/>
                  </a:lnTo>
                  <a:lnTo>
                    <a:pt x="2573020" y="63500"/>
                  </a:lnTo>
                  <a:close/>
                </a:path>
                <a:path w="2636520" h="1990089">
                  <a:moveTo>
                    <a:pt x="2611120" y="25400"/>
                  </a:moveTo>
                  <a:lnTo>
                    <a:pt x="2585720" y="25400"/>
                  </a:lnTo>
                  <a:lnTo>
                    <a:pt x="2585720" y="50800"/>
                  </a:lnTo>
                  <a:lnTo>
                    <a:pt x="2585720" y="1939290"/>
                  </a:lnTo>
                  <a:lnTo>
                    <a:pt x="50800" y="1939290"/>
                  </a:lnTo>
                  <a:lnTo>
                    <a:pt x="50800" y="50800"/>
                  </a:lnTo>
                  <a:lnTo>
                    <a:pt x="2585720" y="50800"/>
                  </a:lnTo>
                  <a:lnTo>
                    <a:pt x="2585720" y="25400"/>
                  </a:lnTo>
                  <a:lnTo>
                    <a:pt x="25400" y="25400"/>
                  </a:lnTo>
                  <a:lnTo>
                    <a:pt x="25400" y="50800"/>
                  </a:lnTo>
                  <a:lnTo>
                    <a:pt x="25400" y="1939290"/>
                  </a:lnTo>
                  <a:lnTo>
                    <a:pt x="25400" y="1964690"/>
                  </a:lnTo>
                  <a:lnTo>
                    <a:pt x="2611120" y="1964690"/>
                  </a:lnTo>
                  <a:lnTo>
                    <a:pt x="2611120" y="1939290"/>
                  </a:lnTo>
                  <a:lnTo>
                    <a:pt x="2611120" y="50800"/>
                  </a:lnTo>
                  <a:lnTo>
                    <a:pt x="2611120" y="50546"/>
                  </a:lnTo>
                  <a:lnTo>
                    <a:pt x="2611120" y="25400"/>
                  </a:lnTo>
                  <a:close/>
                </a:path>
                <a:path w="2636520" h="1990089">
                  <a:moveTo>
                    <a:pt x="2636520" y="0"/>
                  </a:moveTo>
                  <a:lnTo>
                    <a:pt x="2623820" y="0"/>
                  </a:lnTo>
                  <a:lnTo>
                    <a:pt x="2623820" y="12700"/>
                  </a:lnTo>
                  <a:lnTo>
                    <a:pt x="2623820" y="1977390"/>
                  </a:lnTo>
                  <a:lnTo>
                    <a:pt x="12700" y="1977390"/>
                  </a:lnTo>
                  <a:lnTo>
                    <a:pt x="12700" y="12700"/>
                  </a:lnTo>
                  <a:lnTo>
                    <a:pt x="38100" y="12700"/>
                  </a:lnTo>
                  <a:lnTo>
                    <a:pt x="2623820" y="12700"/>
                  </a:lnTo>
                  <a:lnTo>
                    <a:pt x="2623820" y="0"/>
                  </a:lnTo>
                  <a:lnTo>
                    <a:pt x="38100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1977390"/>
                  </a:lnTo>
                  <a:lnTo>
                    <a:pt x="0" y="1990090"/>
                  </a:lnTo>
                  <a:lnTo>
                    <a:pt x="2636520" y="1990090"/>
                  </a:lnTo>
                  <a:lnTo>
                    <a:pt x="2636520" y="1977390"/>
                  </a:lnTo>
                  <a:lnTo>
                    <a:pt x="2636520" y="12700"/>
                  </a:lnTo>
                  <a:lnTo>
                    <a:pt x="263652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3087" y="2785872"/>
              <a:ext cx="4032504" cy="284683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46888" y="2710179"/>
              <a:ext cx="4185285" cy="2998470"/>
            </a:xfrm>
            <a:custGeom>
              <a:avLst/>
              <a:gdLst/>
              <a:ahLst/>
              <a:cxnLst/>
              <a:rect l="l" t="t" r="r" b="b"/>
              <a:pathLst>
                <a:path w="4185285" h="2998470">
                  <a:moveTo>
                    <a:pt x="4121404" y="63500"/>
                  </a:moveTo>
                  <a:lnTo>
                    <a:pt x="4108704" y="63500"/>
                  </a:lnTo>
                  <a:lnTo>
                    <a:pt x="4108704" y="76200"/>
                  </a:lnTo>
                  <a:lnTo>
                    <a:pt x="4108704" y="2922270"/>
                  </a:lnTo>
                  <a:lnTo>
                    <a:pt x="76200" y="2922270"/>
                  </a:lnTo>
                  <a:lnTo>
                    <a:pt x="76200" y="76200"/>
                  </a:lnTo>
                  <a:lnTo>
                    <a:pt x="4108704" y="76200"/>
                  </a:lnTo>
                  <a:lnTo>
                    <a:pt x="4108704" y="63500"/>
                  </a:lnTo>
                  <a:lnTo>
                    <a:pt x="63500" y="63500"/>
                  </a:lnTo>
                  <a:lnTo>
                    <a:pt x="63500" y="76200"/>
                  </a:lnTo>
                  <a:lnTo>
                    <a:pt x="63500" y="2922270"/>
                  </a:lnTo>
                  <a:lnTo>
                    <a:pt x="63500" y="2934970"/>
                  </a:lnTo>
                  <a:lnTo>
                    <a:pt x="4121404" y="2934970"/>
                  </a:lnTo>
                  <a:lnTo>
                    <a:pt x="4121404" y="2922536"/>
                  </a:lnTo>
                  <a:lnTo>
                    <a:pt x="4121404" y="2922270"/>
                  </a:lnTo>
                  <a:lnTo>
                    <a:pt x="4121404" y="76200"/>
                  </a:lnTo>
                  <a:lnTo>
                    <a:pt x="4121404" y="75704"/>
                  </a:lnTo>
                  <a:lnTo>
                    <a:pt x="4121404" y="63500"/>
                  </a:lnTo>
                  <a:close/>
                </a:path>
                <a:path w="4185285" h="2998470">
                  <a:moveTo>
                    <a:pt x="4159504" y="25400"/>
                  </a:moveTo>
                  <a:lnTo>
                    <a:pt x="4134104" y="25400"/>
                  </a:lnTo>
                  <a:lnTo>
                    <a:pt x="4134104" y="50800"/>
                  </a:lnTo>
                  <a:lnTo>
                    <a:pt x="4134104" y="2947670"/>
                  </a:lnTo>
                  <a:lnTo>
                    <a:pt x="50800" y="2947670"/>
                  </a:lnTo>
                  <a:lnTo>
                    <a:pt x="50800" y="50800"/>
                  </a:lnTo>
                  <a:lnTo>
                    <a:pt x="4134104" y="50800"/>
                  </a:lnTo>
                  <a:lnTo>
                    <a:pt x="4134104" y="25400"/>
                  </a:lnTo>
                  <a:lnTo>
                    <a:pt x="25400" y="25400"/>
                  </a:lnTo>
                  <a:lnTo>
                    <a:pt x="25400" y="50800"/>
                  </a:lnTo>
                  <a:lnTo>
                    <a:pt x="25400" y="2947670"/>
                  </a:lnTo>
                  <a:lnTo>
                    <a:pt x="25400" y="2973070"/>
                  </a:lnTo>
                  <a:lnTo>
                    <a:pt x="4159504" y="2973070"/>
                  </a:lnTo>
                  <a:lnTo>
                    <a:pt x="4159504" y="2947936"/>
                  </a:lnTo>
                  <a:lnTo>
                    <a:pt x="4159504" y="2947670"/>
                  </a:lnTo>
                  <a:lnTo>
                    <a:pt x="4159504" y="50800"/>
                  </a:lnTo>
                  <a:lnTo>
                    <a:pt x="4159504" y="50304"/>
                  </a:lnTo>
                  <a:lnTo>
                    <a:pt x="4159504" y="25400"/>
                  </a:lnTo>
                  <a:close/>
                </a:path>
                <a:path w="4185285" h="2998470">
                  <a:moveTo>
                    <a:pt x="4184904" y="0"/>
                  </a:moveTo>
                  <a:lnTo>
                    <a:pt x="4172204" y="0"/>
                  </a:lnTo>
                  <a:lnTo>
                    <a:pt x="4172204" y="12700"/>
                  </a:lnTo>
                  <a:lnTo>
                    <a:pt x="4172204" y="2985770"/>
                  </a:lnTo>
                  <a:lnTo>
                    <a:pt x="12700" y="2985770"/>
                  </a:lnTo>
                  <a:lnTo>
                    <a:pt x="12700" y="12700"/>
                  </a:lnTo>
                  <a:lnTo>
                    <a:pt x="38100" y="12700"/>
                  </a:lnTo>
                  <a:lnTo>
                    <a:pt x="4172204" y="12700"/>
                  </a:lnTo>
                  <a:lnTo>
                    <a:pt x="4172204" y="0"/>
                  </a:lnTo>
                  <a:lnTo>
                    <a:pt x="38100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2985770"/>
                  </a:lnTo>
                  <a:lnTo>
                    <a:pt x="0" y="2998470"/>
                  </a:lnTo>
                  <a:lnTo>
                    <a:pt x="4184904" y="2998470"/>
                  </a:lnTo>
                  <a:lnTo>
                    <a:pt x="4184904" y="2985770"/>
                  </a:lnTo>
                  <a:lnTo>
                    <a:pt x="4184904" y="12700"/>
                  </a:lnTo>
                  <a:lnTo>
                    <a:pt x="4184904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20768" y="2276855"/>
              <a:ext cx="4255007" cy="4322063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582668" y="2239009"/>
              <a:ext cx="4331335" cy="4398010"/>
            </a:xfrm>
            <a:custGeom>
              <a:avLst/>
              <a:gdLst/>
              <a:ahLst/>
              <a:cxnLst/>
              <a:rect l="l" t="t" r="r" b="b"/>
              <a:pathLst>
                <a:path w="4331334" h="4398009">
                  <a:moveTo>
                    <a:pt x="4305808" y="25400"/>
                  </a:moveTo>
                  <a:lnTo>
                    <a:pt x="4293108" y="25400"/>
                  </a:lnTo>
                  <a:lnTo>
                    <a:pt x="4293108" y="38100"/>
                  </a:lnTo>
                  <a:lnTo>
                    <a:pt x="4293108" y="4359910"/>
                  </a:lnTo>
                  <a:lnTo>
                    <a:pt x="38100" y="4359910"/>
                  </a:lnTo>
                  <a:lnTo>
                    <a:pt x="38100" y="38100"/>
                  </a:lnTo>
                  <a:lnTo>
                    <a:pt x="4293108" y="38100"/>
                  </a:lnTo>
                  <a:lnTo>
                    <a:pt x="4293108" y="25400"/>
                  </a:lnTo>
                  <a:lnTo>
                    <a:pt x="25400" y="25400"/>
                  </a:lnTo>
                  <a:lnTo>
                    <a:pt x="25400" y="38100"/>
                  </a:lnTo>
                  <a:lnTo>
                    <a:pt x="25400" y="4359910"/>
                  </a:lnTo>
                  <a:lnTo>
                    <a:pt x="25400" y="4372610"/>
                  </a:lnTo>
                  <a:lnTo>
                    <a:pt x="4305808" y="4372610"/>
                  </a:lnTo>
                  <a:lnTo>
                    <a:pt x="4305808" y="4359910"/>
                  </a:lnTo>
                  <a:lnTo>
                    <a:pt x="4305808" y="38100"/>
                  </a:lnTo>
                  <a:lnTo>
                    <a:pt x="4305808" y="37846"/>
                  </a:lnTo>
                  <a:lnTo>
                    <a:pt x="4305808" y="25400"/>
                  </a:lnTo>
                  <a:close/>
                </a:path>
                <a:path w="4331334" h="4398009">
                  <a:moveTo>
                    <a:pt x="4331208" y="0"/>
                  </a:moveTo>
                  <a:lnTo>
                    <a:pt x="4318508" y="0"/>
                  </a:lnTo>
                  <a:lnTo>
                    <a:pt x="4318508" y="12700"/>
                  </a:lnTo>
                  <a:lnTo>
                    <a:pt x="4318508" y="4385310"/>
                  </a:lnTo>
                  <a:lnTo>
                    <a:pt x="12700" y="4385310"/>
                  </a:lnTo>
                  <a:lnTo>
                    <a:pt x="12700" y="12700"/>
                  </a:lnTo>
                  <a:lnTo>
                    <a:pt x="19050" y="12700"/>
                  </a:lnTo>
                  <a:lnTo>
                    <a:pt x="4318508" y="12700"/>
                  </a:lnTo>
                  <a:lnTo>
                    <a:pt x="4318508" y="0"/>
                  </a:lnTo>
                  <a:lnTo>
                    <a:pt x="19050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4385310"/>
                  </a:lnTo>
                  <a:lnTo>
                    <a:pt x="0" y="4398010"/>
                  </a:lnTo>
                  <a:lnTo>
                    <a:pt x="4331208" y="4398010"/>
                  </a:lnTo>
                  <a:lnTo>
                    <a:pt x="4331208" y="4385310"/>
                  </a:lnTo>
                  <a:lnTo>
                    <a:pt x="4331208" y="12700"/>
                  </a:lnTo>
                  <a:lnTo>
                    <a:pt x="4331208" y="0"/>
                  </a:lnTo>
                  <a:close/>
                </a:path>
              </a:pathLst>
            </a:custGeom>
            <a:solidFill>
              <a:srgbClr val="FF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292851" y="766572"/>
              <a:ext cx="3313429" cy="792480"/>
            </a:xfrm>
            <a:custGeom>
              <a:avLst/>
              <a:gdLst/>
              <a:ahLst/>
              <a:cxnLst/>
              <a:rect l="l" t="t" r="r" b="b"/>
              <a:pathLst>
                <a:path w="3313429" h="792480">
                  <a:moveTo>
                    <a:pt x="0" y="792479"/>
                  </a:moveTo>
                  <a:lnTo>
                    <a:pt x="3313176" y="0"/>
                  </a:lnTo>
                </a:path>
              </a:pathLst>
            </a:custGeom>
            <a:ln w="76200">
              <a:solidFill>
                <a:srgbClr val="FF3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222748" y="693419"/>
              <a:ext cx="3383279" cy="1082040"/>
            </a:xfrm>
            <a:custGeom>
              <a:avLst/>
              <a:gdLst/>
              <a:ahLst/>
              <a:cxnLst/>
              <a:rect l="l" t="t" r="r" b="b"/>
              <a:pathLst>
                <a:path w="3383279" h="1082039">
                  <a:moveTo>
                    <a:pt x="0" y="0"/>
                  </a:moveTo>
                  <a:lnTo>
                    <a:pt x="3383279" y="1082040"/>
                  </a:lnTo>
                </a:path>
              </a:pathLst>
            </a:custGeom>
            <a:ln w="76199">
              <a:solidFill>
                <a:srgbClr val="FF3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887814" y="2132076"/>
              <a:ext cx="534035" cy="1069975"/>
            </a:xfrm>
            <a:custGeom>
              <a:avLst/>
              <a:gdLst/>
              <a:ahLst/>
              <a:cxnLst/>
              <a:rect l="l" t="t" r="r" b="b"/>
              <a:pathLst>
                <a:path w="534035" h="1069975">
                  <a:moveTo>
                    <a:pt x="533565" y="0"/>
                  </a:moveTo>
                  <a:lnTo>
                    <a:pt x="0" y="1069949"/>
                  </a:lnTo>
                </a:path>
              </a:pathLst>
            </a:custGeom>
            <a:ln w="38099">
              <a:solidFill>
                <a:srgbClr val="FF3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845166" y="3159476"/>
              <a:ext cx="102870" cy="128270"/>
            </a:xfrm>
            <a:custGeom>
              <a:avLst/>
              <a:gdLst/>
              <a:ahLst/>
              <a:cxnLst/>
              <a:rect l="l" t="t" r="r" b="b"/>
              <a:pathLst>
                <a:path w="102869" h="128270">
                  <a:moveTo>
                    <a:pt x="0" y="0"/>
                  </a:moveTo>
                  <a:lnTo>
                    <a:pt x="139" y="127787"/>
                  </a:lnTo>
                  <a:lnTo>
                    <a:pt x="102285" y="510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710939" y="2205227"/>
              <a:ext cx="1497330" cy="749935"/>
            </a:xfrm>
            <a:custGeom>
              <a:avLst/>
              <a:gdLst/>
              <a:ahLst/>
              <a:cxnLst/>
              <a:rect l="l" t="t" r="r" b="b"/>
              <a:pathLst>
                <a:path w="1497329" h="749935">
                  <a:moveTo>
                    <a:pt x="0" y="0"/>
                  </a:moveTo>
                  <a:lnTo>
                    <a:pt x="1496745" y="749820"/>
                  </a:lnTo>
                </a:path>
              </a:pathLst>
            </a:custGeom>
            <a:ln w="38100">
              <a:solidFill>
                <a:srgbClr val="FF3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165067" y="2895412"/>
              <a:ext cx="128270" cy="102870"/>
            </a:xfrm>
            <a:custGeom>
              <a:avLst/>
              <a:gdLst/>
              <a:ahLst/>
              <a:cxnLst/>
              <a:rect l="l" t="t" r="r" b="b"/>
              <a:pathLst>
                <a:path w="128270" h="102869">
                  <a:moveTo>
                    <a:pt x="51193" y="0"/>
                  </a:moveTo>
                  <a:lnTo>
                    <a:pt x="0" y="102196"/>
                  </a:lnTo>
                  <a:lnTo>
                    <a:pt x="127787" y="102298"/>
                  </a:lnTo>
                  <a:lnTo>
                    <a:pt x="51193" y="0"/>
                  </a:lnTo>
                  <a:close/>
                </a:path>
              </a:pathLst>
            </a:custGeom>
            <a:solidFill>
              <a:srgbClr val="FF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571119" y="2168658"/>
            <a:ext cx="8001762" cy="711733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0" tIns="3810" rIns="0" bIns="0" rtlCol="0">
            <a:spAutoFit/>
          </a:bodyPr>
          <a:lstStyle/>
          <a:p>
            <a:pPr marL="347980" algn="ctr">
              <a:lnSpc>
                <a:spcPct val="100000"/>
              </a:lnSpc>
            </a:pPr>
            <a:endParaRPr lang="sr-Latn-RS" sz="900" spc="-20" dirty="0" smtClean="0">
              <a:solidFill>
                <a:srgbClr val="1D2937"/>
              </a:solidFill>
              <a:latin typeface="Garamond" panose="02020404030301010803" pitchFamily="18" charset="0"/>
              <a:cs typeface="Calibri"/>
            </a:endParaRPr>
          </a:p>
          <a:p>
            <a:pPr marL="347980" algn="ctr">
              <a:lnSpc>
                <a:spcPct val="100000"/>
              </a:lnSpc>
            </a:pPr>
            <a:r>
              <a:rPr sz="2800" spc="-20" dirty="0" err="1" smtClean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Zabranjena</a:t>
            </a:r>
            <a:r>
              <a:rPr sz="2800" spc="25" dirty="0" smtClean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</a:t>
            </a:r>
            <a:r>
              <a:rPr sz="2800" spc="-1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upotreba</a:t>
            </a:r>
            <a:r>
              <a:rPr sz="2800" spc="5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5" dirty="0" err="1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mobilnog</a:t>
            </a:r>
            <a:r>
              <a:rPr sz="2800" spc="15" dirty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25" dirty="0" err="1" smtClean="0">
                <a:solidFill>
                  <a:srgbClr val="1D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telefona</a:t>
            </a:r>
            <a:endParaRPr lang="sr-Latn-RS" sz="2800" spc="-25" dirty="0" smtClean="0">
              <a:solidFill>
                <a:srgbClr val="1D29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7980" algn="ctr">
              <a:lnSpc>
                <a:spcPct val="100000"/>
              </a:lnSpc>
            </a:pPr>
            <a:endParaRPr sz="900" dirty="0">
              <a:latin typeface="Garamond" panose="02020404030301010803" pitchFamily="18" charset="0"/>
              <a:cs typeface="Calibri"/>
            </a:endParaRPr>
          </a:p>
        </p:txBody>
      </p:sp>
      <p:grpSp>
        <p:nvGrpSpPr>
          <p:cNvPr id="7" name="object 3">
            <a:extLst>
              <a:ext uri="{FF2B5EF4-FFF2-40B4-BE49-F238E27FC236}">
                <a16:creationId xmlns:a16="http://schemas.microsoft.com/office/drawing/2014/main" xmlns="" id="{8B414FD2-47A3-4E97-A17E-A147C7C720EF}"/>
              </a:ext>
            </a:extLst>
          </p:cNvPr>
          <p:cNvGrpSpPr/>
          <p:nvPr/>
        </p:nvGrpSpPr>
        <p:grpSpPr>
          <a:xfrm>
            <a:off x="428625" y="438462"/>
            <a:ext cx="8286750" cy="1316355"/>
            <a:chOff x="401573" y="1041592"/>
            <a:chExt cx="8286750" cy="1316355"/>
          </a:xfrm>
        </p:grpSpPr>
        <p:sp>
          <p:nvSpPr>
            <p:cNvPr id="8" name="object 4">
              <a:extLst>
                <a:ext uri="{FF2B5EF4-FFF2-40B4-BE49-F238E27FC236}">
                  <a16:creationId xmlns:a16="http://schemas.microsoft.com/office/drawing/2014/main" xmlns="" id="{8D6B6888-F113-4E55-A5AD-86A90B5AB81C}"/>
                </a:ext>
              </a:extLst>
            </p:cNvPr>
            <p:cNvSpPr/>
            <p:nvPr/>
          </p:nvSpPr>
          <p:spPr>
            <a:xfrm>
              <a:off x="430148" y="1098742"/>
              <a:ext cx="8229600" cy="1259205"/>
            </a:xfrm>
            <a:custGeom>
              <a:avLst/>
              <a:gdLst/>
              <a:ahLst/>
              <a:cxnLst/>
              <a:rect l="l" t="t" r="r" b="b"/>
              <a:pathLst>
                <a:path w="8229600" h="1259205">
                  <a:moveTo>
                    <a:pt x="8229600" y="0"/>
                  </a:moveTo>
                  <a:lnTo>
                    <a:pt x="0" y="0"/>
                  </a:lnTo>
                  <a:lnTo>
                    <a:pt x="0" y="1258824"/>
                  </a:lnTo>
                  <a:lnTo>
                    <a:pt x="8229600" y="1258824"/>
                  </a:lnTo>
                  <a:lnTo>
                    <a:pt x="8229600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 dirty="0"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xmlns="" id="{D35B7366-3379-4B69-B9DE-39D8405D4CD8}"/>
                </a:ext>
              </a:extLst>
            </p:cNvPr>
            <p:cNvSpPr/>
            <p:nvPr/>
          </p:nvSpPr>
          <p:spPr>
            <a:xfrm>
              <a:off x="401573" y="1041592"/>
              <a:ext cx="8286750" cy="1316355"/>
            </a:xfrm>
            <a:custGeom>
              <a:avLst/>
              <a:gdLst/>
              <a:ahLst/>
              <a:cxnLst/>
              <a:rect l="l" t="t" r="r" b="b"/>
              <a:pathLst>
                <a:path w="8286750" h="1316355">
                  <a:moveTo>
                    <a:pt x="28574" y="0"/>
                  </a:moveTo>
                  <a:lnTo>
                    <a:pt x="20993" y="0"/>
                  </a:lnTo>
                  <a:lnTo>
                    <a:pt x="13728" y="3009"/>
                  </a:lnTo>
                  <a:lnTo>
                    <a:pt x="3009" y="13728"/>
                  </a:lnTo>
                  <a:lnTo>
                    <a:pt x="0" y="20993"/>
                  </a:lnTo>
                  <a:lnTo>
                    <a:pt x="0" y="1294980"/>
                  </a:lnTo>
                  <a:lnTo>
                    <a:pt x="3009" y="1302245"/>
                  </a:lnTo>
                  <a:lnTo>
                    <a:pt x="13728" y="1312964"/>
                  </a:lnTo>
                  <a:lnTo>
                    <a:pt x="20993" y="1315973"/>
                  </a:lnTo>
                  <a:lnTo>
                    <a:pt x="8265756" y="1315973"/>
                  </a:lnTo>
                  <a:lnTo>
                    <a:pt x="8273021" y="1312964"/>
                  </a:lnTo>
                  <a:lnTo>
                    <a:pt x="8281441" y="1304543"/>
                  </a:lnTo>
                  <a:lnTo>
                    <a:pt x="24028" y="1304543"/>
                  </a:lnTo>
                  <a:lnTo>
                    <a:pt x="19672" y="1302740"/>
                  </a:lnTo>
                  <a:lnTo>
                    <a:pt x="13233" y="1296301"/>
                  </a:lnTo>
                  <a:lnTo>
                    <a:pt x="11429" y="1291945"/>
                  </a:lnTo>
                  <a:lnTo>
                    <a:pt x="11429" y="24028"/>
                  </a:lnTo>
                  <a:lnTo>
                    <a:pt x="13233" y="19672"/>
                  </a:lnTo>
                  <a:lnTo>
                    <a:pt x="19672" y="13233"/>
                  </a:lnTo>
                  <a:lnTo>
                    <a:pt x="24028" y="11429"/>
                  </a:lnTo>
                  <a:lnTo>
                    <a:pt x="28574" y="11429"/>
                  </a:lnTo>
                  <a:lnTo>
                    <a:pt x="28574" y="0"/>
                  </a:lnTo>
                  <a:close/>
                </a:path>
                <a:path w="8286750" h="1316355">
                  <a:moveTo>
                    <a:pt x="8265756" y="0"/>
                  </a:moveTo>
                  <a:lnTo>
                    <a:pt x="28574" y="0"/>
                  </a:lnTo>
                  <a:lnTo>
                    <a:pt x="28574" y="11429"/>
                  </a:lnTo>
                  <a:lnTo>
                    <a:pt x="8262721" y="11429"/>
                  </a:lnTo>
                  <a:lnTo>
                    <a:pt x="8267077" y="13233"/>
                  </a:lnTo>
                  <a:lnTo>
                    <a:pt x="8273516" y="19672"/>
                  </a:lnTo>
                  <a:lnTo>
                    <a:pt x="8275320" y="24028"/>
                  </a:lnTo>
                  <a:lnTo>
                    <a:pt x="8275320" y="1291945"/>
                  </a:lnTo>
                  <a:lnTo>
                    <a:pt x="8273516" y="1296301"/>
                  </a:lnTo>
                  <a:lnTo>
                    <a:pt x="8267077" y="1302740"/>
                  </a:lnTo>
                  <a:lnTo>
                    <a:pt x="8262721" y="1304543"/>
                  </a:lnTo>
                  <a:lnTo>
                    <a:pt x="8281441" y="1304543"/>
                  </a:lnTo>
                  <a:lnTo>
                    <a:pt x="8283740" y="1302245"/>
                  </a:lnTo>
                  <a:lnTo>
                    <a:pt x="8286750" y="1294980"/>
                  </a:lnTo>
                  <a:lnTo>
                    <a:pt x="8286750" y="20993"/>
                  </a:lnTo>
                  <a:lnTo>
                    <a:pt x="8283740" y="13728"/>
                  </a:lnTo>
                  <a:lnTo>
                    <a:pt x="8273021" y="3009"/>
                  </a:lnTo>
                  <a:lnTo>
                    <a:pt x="8265756" y="0"/>
                  </a:lnTo>
                  <a:close/>
                </a:path>
                <a:path w="8286750" h="1316355">
                  <a:moveTo>
                    <a:pt x="8251253" y="22859"/>
                  </a:moveTo>
                  <a:lnTo>
                    <a:pt x="35483" y="22859"/>
                  </a:lnTo>
                  <a:lnTo>
                    <a:pt x="31076" y="24688"/>
                  </a:lnTo>
                  <a:lnTo>
                    <a:pt x="24688" y="31076"/>
                  </a:lnTo>
                  <a:lnTo>
                    <a:pt x="22865" y="35483"/>
                  </a:lnTo>
                  <a:lnTo>
                    <a:pt x="22859" y="1280490"/>
                  </a:lnTo>
                  <a:lnTo>
                    <a:pt x="24688" y="1284897"/>
                  </a:lnTo>
                  <a:lnTo>
                    <a:pt x="31076" y="1291285"/>
                  </a:lnTo>
                  <a:lnTo>
                    <a:pt x="35496" y="1293113"/>
                  </a:lnTo>
                  <a:lnTo>
                    <a:pt x="8251253" y="1293113"/>
                  </a:lnTo>
                  <a:lnTo>
                    <a:pt x="8255673" y="1291285"/>
                  </a:lnTo>
                  <a:lnTo>
                    <a:pt x="8262061" y="1284897"/>
                  </a:lnTo>
                  <a:lnTo>
                    <a:pt x="8263889" y="1280490"/>
                  </a:lnTo>
                  <a:lnTo>
                    <a:pt x="8263889" y="1275968"/>
                  </a:lnTo>
                  <a:lnTo>
                    <a:pt x="40004" y="1275968"/>
                  </a:lnTo>
                  <a:lnTo>
                    <a:pt x="40004" y="1258823"/>
                  </a:lnTo>
                  <a:lnTo>
                    <a:pt x="57149" y="1258823"/>
                  </a:lnTo>
                  <a:lnTo>
                    <a:pt x="57149" y="57149"/>
                  </a:lnTo>
                  <a:lnTo>
                    <a:pt x="40004" y="57149"/>
                  </a:lnTo>
                  <a:lnTo>
                    <a:pt x="40004" y="40004"/>
                  </a:lnTo>
                  <a:lnTo>
                    <a:pt x="8263889" y="40004"/>
                  </a:lnTo>
                  <a:lnTo>
                    <a:pt x="8263889" y="35483"/>
                  </a:lnTo>
                  <a:lnTo>
                    <a:pt x="8262061" y="31076"/>
                  </a:lnTo>
                  <a:lnTo>
                    <a:pt x="8255673" y="24688"/>
                  </a:lnTo>
                  <a:lnTo>
                    <a:pt x="8251253" y="22859"/>
                  </a:lnTo>
                  <a:close/>
                </a:path>
                <a:path w="8286750" h="1316355">
                  <a:moveTo>
                    <a:pt x="57149" y="1258823"/>
                  </a:moveTo>
                  <a:lnTo>
                    <a:pt x="40004" y="1258823"/>
                  </a:lnTo>
                  <a:lnTo>
                    <a:pt x="40004" y="1275968"/>
                  </a:lnTo>
                  <a:lnTo>
                    <a:pt x="57149" y="1275968"/>
                  </a:lnTo>
                  <a:lnTo>
                    <a:pt x="57149" y="1258823"/>
                  </a:lnTo>
                  <a:close/>
                </a:path>
                <a:path w="8286750" h="1316355">
                  <a:moveTo>
                    <a:pt x="8229600" y="1258823"/>
                  </a:moveTo>
                  <a:lnTo>
                    <a:pt x="57149" y="1258823"/>
                  </a:lnTo>
                  <a:lnTo>
                    <a:pt x="57149" y="1275968"/>
                  </a:lnTo>
                  <a:lnTo>
                    <a:pt x="8229600" y="1275968"/>
                  </a:lnTo>
                  <a:lnTo>
                    <a:pt x="8229600" y="1258823"/>
                  </a:lnTo>
                  <a:close/>
                </a:path>
                <a:path w="8286750" h="1316355">
                  <a:moveTo>
                    <a:pt x="8246745" y="40004"/>
                  </a:moveTo>
                  <a:lnTo>
                    <a:pt x="8229600" y="40004"/>
                  </a:lnTo>
                  <a:lnTo>
                    <a:pt x="8229600" y="1275968"/>
                  </a:lnTo>
                  <a:lnTo>
                    <a:pt x="8246745" y="1275968"/>
                  </a:lnTo>
                  <a:lnTo>
                    <a:pt x="8246745" y="1258823"/>
                  </a:lnTo>
                  <a:lnTo>
                    <a:pt x="8263889" y="1258823"/>
                  </a:lnTo>
                  <a:lnTo>
                    <a:pt x="8263889" y="57149"/>
                  </a:lnTo>
                  <a:lnTo>
                    <a:pt x="8246745" y="57149"/>
                  </a:lnTo>
                  <a:lnTo>
                    <a:pt x="8246745" y="40004"/>
                  </a:lnTo>
                  <a:close/>
                </a:path>
                <a:path w="8286750" h="1316355">
                  <a:moveTo>
                    <a:pt x="8263889" y="1258823"/>
                  </a:moveTo>
                  <a:lnTo>
                    <a:pt x="8246745" y="1258823"/>
                  </a:lnTo>
                  <a:lnTo>
                    <a:pt x="8246745" y="1275968"/>
                  </a:lnTo>
                  <a:lnTo>
                    <a:pt x="8263889" y="1275968"/>
                  </a:lnTo>
                  <a:lnTo>
                    <a:pt x="8263889" y="1258823"/>
                  </a:lnTo>
                  <a:close/>
                </a:path>
                <a:path w="8286750" h="1316355">
                  <a:moveTo>
                    <a:pt x="57149" y="40004"/>
                  </a:moveTo>
                  <a:lnTo>
                    <a:pt x="40004" y="40004"/>
                  </a:lnTo>
                  <a:lnTo>
                    <a:pt x="40004" y="57149"/>
                  </a:lnTo>
                  <a:lnTo>
                    <a:pt x="57149" y="57149"/>
                  </a:lnTo>
                  <a:lnTo>
                    <a:pt x="57149" y="40004"/>
                  </a:lnTo>
                  <a:close/>
                </a:path>
                <a:path w="8286750" h="1316355">
                  <a:moveTo>
                    <a:pt x="8229600" y="40004"/>
                  </a:moveTo>
                  <a:lnTo>
                    <a:pt x="57149" y="40004"/>
                  </a:lnTo>
                  <a:lnTo>
                    <a:pt x="57149" y="57149"/>
                  </a:lnTo>
                  <a:lnTo>
                    <a:pt x="8229600" y="57149"/>
                  </a:lnTo>
                  <a:lnTo>
                    <a:pt x="8229600" y="40004"/>
                  </a:lnTo>
                  <a:close/>
                </a:path>
                <a:path w="8286750" h="1316355">
                  <a:moveTo>
                    <a:pt x="8263889" y="40004"/>
                  </a:moveTo>
                  <a:lnTo>
                    <a:pt x="8246745" y="40004"/>
                  </a:lnTo>
                  <a:lnTo>
                    <a:pt x="8246745" y="57149"/>
                  </a:lnTo>
                  <a:lnTo>
                    <a:pt x="8263889" y="57149"/>
                  </a:lnTo>
                  <a:lnTo>
                    <a:pt x="8263889" y="40004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625DAE9-454D-4686-A8E7-02A94631A737}"/>
              </a:ext>
            </a:extLst>
          </p:cNvPr>
          <p:cNvSpPr txBox="1"/>
          <p:nvPr/>
        </p:nvSpPr>
        <p:spPr>
          <a:xfrm>
            <a:off x="1600200" y="677599"/>
            <a:ext cx="61401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200" b="1" spc="-10" dirty="0">
                <a:latin typeface="Garamond" panose="02020404030301010803" pitchFamily="18" charset="0"/>
              </a:rPr>
              <a:t>OPŠTA</a:t>
            </a:r>
            <a:r>
              <a:rPr lang="sr-Latn-RS" sz="3200" b="1" spc="20" dirty="0">
                <a:latin typeface="Garamond" panose="02020404030301010803" pitchFamily="18" charset="0"/>
              </a:rPr>
              <a:t> </a:t>
            </a:r>
            <a:r>
              <a:rPr lang="sr-Latn-RS" sz="3200" b="1" spc="-10" dirty="0">
                <a:latin typeface="Garamond" panose="02020404030301010803" pitchFamily="18" charset="0"/>
              </a:rPr>
              <a:t>PRAVILA</a:t>
            </a:r>
            <a:r>
              <a:rPr lang="sr-Latn-RS" sz="3200" b="1" spc="-5" dirty="0">
                <a:latin typeface="Garamond" panose="02020404030301010803" pitchFamily="18" charset="0"/>
              </a:rPr>
              <a:t> PONAŠANJA</a:t>
            </a:r>
            <a:r>
              <a:rPr lang="sr-Latn-RS" sz="3200" b="1" spc="25" dirty="0">
                <a:latin typeface="Garamond" panose="02020404030301010803" pitchFamily="18" charset="0"/>
              </a:rPr>
              <a:t> </a:t>
            </a:r>
            <a:r>
              <a:rPr lang="sr-Latn-RS" sz="3200" b="1" spc="-5" dirty="0">
                <a:latin typeface="Garamond" panose="02020404030301010803" pitchFamily="18" charset="0"/>
              </a:rPr>
              <a:t>U </a:t>
            </a:r>
            <a:r>
              <a:rPr lang="sr-Latn-RS" sz="3200" b="1" spc="-1070" dirty="0">
                <a:latin typeface="Garamond" panose="02020404030301010803" pitchFamily="18" charset="0"/>
              </a:rPr>
              <a:t> </a:t>
            </a:r>
            <a:r>
              <a:rPr lang="sr-Latn-RS" sz="3200" b="1" spc="-5" dirty="0">
                <a:latin typeface="Garamond" panose="02020404030301010803" pitchFamily="18" charset="0"/>
              </a:rPr>
              <a:t>LABORATORIJI</a:t>
            </a:r>
            <a:endParaRPr lang="sr-Latn-RS" sz="3200" b="1" dirty="0">
              <a:latin typeface="Garamond" panose="02020404030301010803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E154BE6-38DE-457E-8B0C-76076573C7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6955">
            <a:off x="4767856" y="3050727"/>
            <a:ext cx="3581400" cy="35814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99488" y="0"/>
            <a:ext cx="5145023" cy="685800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3184318" y="1661242"/>
            <a:ext cx="3146425" cy="3694429"/>
          </a:xfrm>
          <a:custGeom>
            <a:avLst/>
            <a:gdLst/>
            <a:ahLst/>
            <a:cxnLst/>
            <a:rect l="l" t="t" r="r" b="b"/>
            <a:pathLst>
              <a:path w="3146425" h="3694429">
                <a:moveTo>
                  <a:pt x="3145866" y="0"/>
                </a:moveTo>
                <a:lnTo>
                  <a:pt x="2607500" y="0"/>
                </a:lnTo>
                <a:lnTo>
                  <a:pt x="1590306" y="1500987"/>
                </a:lnTo>
                <a:lnTo>
                  <a:pt x="595439" y="0"/>
                </a:lnTo>
                <a:lnTo>
                  <a:pt x="29768" y="0"/>
                </a:lnTo>
                <a:lnTo>
                  <a:pt x="1287627" y="1848319"/>
                </a:lnTo>
                <a:lnTo>
                  <a:pt x="0" y="3694150"/>
                </a:lnTo>
                <a:lnTo>
                  <a:pt x="535889" y="3694150"/>
                </a:lnTo>
                <a:lnTo>
                  <a:pt x="1567967" y="2173325"/>
                </a:lnTo>
                <a:lnTo>
                  <a:pt x="2575242" y="3694150"/>
                </a:lnTo>
                <a:lnTo>
                  <a:pt x="3143389" y="3694150"/>
                </a:lnTo>
                <a:lnTo>
                  <a:pt x="1870646" y="1825993"/>
                </a:lnTo>
                <a:lnTo>
                  <a:pt x="314586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object 3">
            <a:extLst>
              <a:ext uri="{FF2B5EF4-FFF2-40B4-BE49-F238E27FC236}">
                <a16:creationId xmlns:a16="http://schemas.microsoft.com/office/drawing/2014/main" xmlns="" id="{CBDBEE12-752C-499F-A83A-870F29A169D7}"/>
              </a:ext>
            </a:extLst>
          </p:cNvPr>
          <p:cNvGrpSpPr/>
          <p:nvPr/>
        </p:nvGrpSpPr>
        <p:grpSpPr>
          <a:xfrm>
            <a:off x="449961" y="457200"/>
            <a:ext cx="8286750" cy="1316355"/>
            <a:chOff x="401573" y="1041592"/>
            <a:chExt cx="8286750" cy="1316355"/>
          </a:xfrm>
        </p:grpSpPr>
        <p:sp>
          <p:nvSpPr>
            <p:cNvPr id="8" name="object 4">
              <a:extLst>
                <a:ext uri="{FF2B5EF4-FFF2-40B4-BE49-F238E27FC236}">
                  <a16:creationId xmlns:a16="http://schemas.microsoft.com/office/drawing/2014/main" xmlns="" id="{D5E5D17D-53FC-4DF9-A620-F709FFEF2C0E}"/>
                </a:ext>
              </a:extLst>
            </p:cNvPr>
            <p:cNvSpPr/>
            <p:nvPr/>
          </p:nvSpPr>
          <p:spPr>
            <a:xfrm>
              <a:off x="430148" y="1098742"/>
              <a:ext cx="8229600" cy="1259205"/>
            </a:xfrm>
            <a:custGeom>
              <a:avLst/>
              <a:gdLst/>
              <a:ahLst/>
              <a:cxnLst/>
              <a:rect l="l" t="t" r="r" b="b"/>
              <a:pathLst>
                <a:path w="8229600" h="1259205">
                  <a:moveTo>
                    <a:pt x="8229600" y="0"/>
                  </a:moveTo>
                  <a:lnTo>
                    <a:pt x="0" y="0"/>
                  </a:lnTo>
                  <a:lnTo>
                    <a:pt x="0" y="1258824"/>
                  </a:lnTo>
                  <a:lnTo>
                    <a:pt x="8229600" y="1258824"/>
                  </a:lnTo>
                  <a:lnTo>
                    <a:pt x="8229600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 dirty="0"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xmlns="" id="{560C8B24-03CF-4A26-86CF-2D7DB42BF1A3}"/>
                </a:ext>
              </a:extLst>
            </p:cNvPr>
            <p:cNvSpPr/>
            <p:nvPr/>
          </p:nvSpPr>
          <p:spPr>
            <a:xfrm>
              <a:off x="401573" y="1041592"/>
              <a:ext cx="8286750" cy="1316355"/>
            </a:xfrm>
            <a:custGeom>
              <a:avLst/>
              <a:gdLst/>
              <a:ahLst/>
              <a:cxnLst/>
              <a:rect l="l" t="t" r="r" b="b"/>
              <a:pathLst>
                <a:path w="8286750" h="1316355">
                  <a:moveTo>
                    <a:pt x="28574" y="0"/>
                  </a:moveTo>
                  <a:lnTo>
                    <a:pt x="20993" y="0"/>
                  </a:lnTo>
                  <a:lnTo>
                    <a:pt x="13728" y="3009"/>
                  </a:lnTo>
                  <a:lnTo>
                    <a:pt x="3009" y="13728"/>
                  </a:lnTo>
                  <a:lnTo>
                    <a:pt x="0" y="20993"/>
                  </a:lnTo>
                  <a:lnTo>
                    <a:pt x="0" y="1294980"/>
                  </a:lnTo>
                  <a:lnTo>
                    <a:pt x="3009" y="1302245"/>
                  </a:lnTo>
                  <a:lnTo>
                    <a:pt x="13728" y="1312964"/>
                  </a:lnTo>
                  <a:lnTo>
                    <a:pt x="20993" y="1315973"/>
                  </a:lnTo>
                  <a:lnTo>
                    <a:pt x="8265756" y="1315973"/>
                  </a:lnTo>
                  <a:lnTo>
                    <a:pt x="8273021" y="1312964"/>
                  </a:lnTo>
                  <a:lnTo>
                    <a:pt x="8281441" y="1304543"/>
                  </a:lnTo>
                  <a:lnTo>
                    <a:pt x="24028" y="1304543"/>
                  </a:lnTo>
                  <a:lnTo>
                    <a:pt x="19672" y="1302740"/>
                  </a:lnTo>
                  <a:lnTo>
                    <a:pt x="13233" y="1296301"/>
                  </a:lnTo>
                  <a:lnTo>
                    <a:pt x="11429" y="1291945"/>
                  </a:lnTo>
                  <a:lnTo>
                    <a:pt x="11429" y="24028"/>
                  </a:lnTo>
                  <a:lnTo>
                    <a:pt x="13233" y="19672"/>
                  </a:lnTo>
                  <a:lnTo>
                    <a:pt x="19672" y="13233"/>
                  </a:lnTo>
                  <a:lnTo>
                    <a:pt x="24028" y="11429"/>
                  </a:lnTo>
                  <a:lnTo>
                    <a:pt x="28574" y="11429"/>
                  </a:lnTo>
                  <a:lnTo>
                    <a:pt x="28574" y="0"/>
                  </a:lnTo>
                  <a:close/>
                </a:path>
                <a:path w="8286750" h="1316355">
                  <a:moveTo>
                    <a:pt x="8265756" y="0"/>
                  </a:moveTo>
                  <a:lnTo>
                    <a:pt x="28574" y="0"/>
                  </a:lnTo>
                  <a:lnTo>
                    <a:pt x="28574" y="11429"/>
                  </a:lnTo>
                  <a:lnTo>
                    <a:pt x="8262721" y="11429"/>
                  </a:lnTo>
                  <a:lnTo>
                    <a:pt x="8267077" y="13233"/>
                  </a:lnTo>
                  <a:lnTo>
                    <a:pt x="8273516" y="19672"/>
                  </a:lnTo>
                  <a:lnTo>
                    <a:pt x="8275320" y="24028"/>
                  </a:lnTo>
                  <a:lnTo>
                    <a:pt x="8275320" y="1291945"/>
                  </a:lnTo>
                  <a:lnTo>
                    <a:pt x="8273516" y="1296301"/>
                  </a:lnTo>
                  <a:lnTo>
                    <a:pt x="8267077" y="1302740"/>
                  </a:lnTo>
                  <a:lnTo>
                    <a:pt x="8262721" y="1304543"/>
                  </a:lnTo>
                  <a:lnTo>
                    <a:pt x="8281441" y="1304543"/>
                  </a:lnTo>
                  <a:lnTo>
                    <a:pt x="8283740" y="1302245"/>
                  </a:lnTo>
                  <a:lnTo>
                    <a:pt x="8286750" y="1294980"/>
                  </a:lnTo>
                  <a:lnTo>
                    <a:pt x="8286750" y="20993"/>
                  </a:lnTo>
                  <a:lnTo>
                    <a:pt x="8283740" y="13728"/>
                  </a:lnTo>
                  <a:lnTo>
                    <a:pt x="8273021" y="3009"/>
                  </a:lnTo>
                  <a:lnTo>
                    <a:pt x="8265756" y="0"/>
                  </a:lnTo>
                  <a:close/>
                </a:path>
                <a:path w="8286750" h="1316355">
                  <a:moveTo>
                    <a:pt x="8251253" y="22859"/>
                  </a:moveTo>
                  <a:lnTo>
                    <a:pt x="35483" y="22859"/>
                  </a:lnTo>
                  <a:lnTo>
                    <a:pt x="31076" y="24688"/>
                  </a:lnTo>
                  <a:lnTo>
                    <a:pt x="24688" y="31076"/>
                  </a:lnTo>
                  <a:lnTo>
                    <a:pt x="22865" y="35483"/>
                  </a:lnTo>
                  <a:lnTo>
                    <a:pt x="22859" y="1280490"/>
                  </a:lnTo>
                  <a:lnTo>
                    <a:pt x="24688" y="1284897"/>
                  </a:lnTo>
                  <a:lnTo>
                    <a:pt x="31076" y="1291285"/>
                  </a:lnTo>
                  <a:lnTo>
                    <a:pt x="35496" y="1293113"/>
                  </a:lnTo>
                  <a:lnTo>
                    <a:pt x="8251253" y="1293113"/>
                  </a:lnTo>
                  <a:lnTo>
                    <a:pt x="8255673" y="1291285"/>
                  </a:lnTo>
                  <a:lnTo>
                    <a:pt x="8262061" y="1284897"/>
                  </a:lnTo>
                  <a:lnTo>
                    <a:pt x="8263889" y="1280490"/>
                  </a:lnTo>
                  <a:lnTo>
                    <a:pt x="8263889" y="1275968"/>
                  </a:lnTo>
                  <a:lnTo>
                    <a:pt x="40004" y="1275968"/>
                  </a:lnTo>
                  <a:lnTo>
                    <a:pt x="40004" y="1258823"/>
                  </a:lnTo>
                  <a:lnTo>
                    <a:pt x="57149" y="1258823"/>
                  </a:lnTo>
                  <a:lnTo>
                    <a:pt x="57149" y="57149"/>
                  </a:lnTo>
                  <a:lnTo>
                    <a:pt x="40004" y="57149"/>
                  </a:lnTo>
                  <a:lnTo>
                    <a:pt x="40004" y="40004"/>
                  </a:lnTo>
                  <a:lnTo>
                    <a:pt x="8263889" y="40004"/>
                  </a:lnTo>
                  <a:lnTo>
                    <a:pt x="8263889" y="35483"/>
                  </a:lnTo>
                  <a:lnTo>
                    <a:pt x="8262061" y="31076"/>
                  </a:lnTo>
                  <a:lnTo>
                    <a:pt x="8255673" y="24688"/>
                  </a:lnTo>
                  <a:lnTo>
                    <a:pt x="8251253" y="22859"/>
                  </a:lnTo>
                  <a:close/>
                </a:path>
                <a:path w="8286750" h="1316355">
                  <a:moveTo>
                    <a:pt x="57149" y="1258823"/>
                  </a:moveTo>
                  <a:lnTo>
                    <a:pt x="40004" y="1258823"/>
                  </a:lnTo>
                  <a:lnTo>
                    <a:pt x="40004" y="1275968"/>
                  </a:lnTo>
                  <a:lnTo>
                    <a:pt x="57149" y="1275968"/>
                  </a:lnTo>
                  <a:lnTo>
                    <a:pt x="57149" y="1258823"/>
                  </a:lnTo>
                  <a:close/>
                </a:path>
                <a:path w="8286750" h="1316355">
                  <a:moveTo>
                    <a:pt x="8229600" y="1258823"/>
                  </a:moveTo>
                  <a:lnTo>
                    <a:pt x="57149" y="1258823"/>
                  </a:lnTo>
                  <a:lnTo>
                    <a:pt x="57149" y="1275968"/>
                  </a:lnTo>
                  <a:lnTo>
                    <a:pt x="8229600" y="1275968"/>
                  </a:lnTo>
                  <a:lnTo>
                    <a:pt x="8229600" y="1258823"/>
                  </a:lnTo>
                  <a:close/>
                </a:path>
                <a:path w="8286750" h="1316355">
                  <a:moveTo>
                    <a:pt x="8246745" y="40004"/>
                  </a:moveTo>
                  <a:lnTo>
                    <a:pt x="8229600" y="40004"/>
                  </a:lnTo>
                  <a:lnTo>
                    <a:pt x="8229600" y="1275968"/>
                  </a:lnTo>
                  <a:lnTo>
                    <a:pt x="8246745" y="1275968"/>
                  </a:lnTo>
                  <a:lnTo>
                    <a:pt x="8246745" y="1258823"/>
                  </a:lnTo>
                  <a:lnTo>
                    <a:pt x="8263889" y="1258823"/>
                  </a:lnTo>
                  <a:lnTo>
                    <a:pt x="8263889" y="57149"/>
                  </a:lnTo>
                  <a:lnTo>
                    <a:pt x="8246745" y="57149"/>
                  </a:lnTo>
                  <a:lnTo>
                    <a:pt x="8246745" y="40004"/>
                  </a:lnTo>
                  <a:close/>
                </a:path>
                <a:path w="8286750" h="1316355">
                  <a:moveTo>
                    <a:pt x="8263889" y="1258823"/>
                  </a:moveTo>
                  <a:lnTo>
                    <a:pt x="8246745" y="1258823"/>
                  </a:lnTo>
                  <a:lnTo>
                    <a:pt x="8246745" y="1275968"/>
                  </a:lnTo>
                  <a:lnTo>
                    <a:pt x="8263889" y="1275968"/>
                  </a:lnTo>
                  <a:lnTo>
                    <a:pt x="8263889" y="1258823"/>
                  </a:lnTo>
                  <a:close/>
                </a:path>
                <a:path w="8286750" h="1316355">
                  <a:moveTo>
                    <a:pt x="57149" y="40004"/>
                  </a:moveTo>
                  <a:lnTo>
                    <a:pt x="40004" y="40004"/>
                  </a:lnTo>
                  <a:lnTo>
                    <a:pt x="40004" y="57149"/>
                  </a:lnTo>
                  <a:lnTo>
                    <a:pt x="57149" y="57149"/>
                  </a:lnTo>
                  <a:lnTo>
                    <a:pt x="57149" y="40004"/>
                  </a:lnTo>
                  <a:close/>
                </a:path>
                <a:path w="8286750" h="1316355">
                  <a:moveTo>
                    <a:pt x="8229600" y="40004"/>
                  </a:moveTo>
                  <a:lnTo>
                    <a:pt x="57149" y="40004"/>
                  </a:lnTo>
                  <a:lnTo>
                    <a:pt x="57149" y="57149"/>
                  </a:lnTo>
                  <a:lnTo>
                    <a:pt x="8229600" y="57149"/>
                  </a:lnTo>
                  <a:lnTo>
                    <a:pt x="8229600" y="40004"/>
                  </a:lnTo>
                  <a:close/>
                </a:path>
                <a:path w="8286750" h="1316355">
                  <a:moveTo>
                    <a:pt x="8263889" y="40004"/>
                  </a:moveTo>
                  <a:lnTo>
                    <a:pt x="8246745" y="40004"/>
                  </a:lnTo>
                  <a:lnTo>
                    <a:pt x="8246745" y="57149"/>
                  </a:lnTo>
                  <a:lnTo>
                    <a:pt x="8263889" y="57149"/>
                  </a:lnTo>
                  <a:lnTo>
                    <a:pt x="8263889" y="40004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b="1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A49E8C8-5D77-40FB-8371-2CDC709103CC}"/>
              </a:ext>
            </a:extLst>
          </p:cNvPr>
          <p:cNvSpPr txBox="1"/>
          <p:nvPr/>
        </p:nvSpPr>
        <p:spPr>
          <a:xfrm>
            <a:off x="1600200" y="677599"/>
            <a:ext cx="61401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200" b="1" spc="-10" dirty="0">
                <a:latin typeface="Garamond" panose="02020404030301010803" pitchFamily="18" charset="0"/>
              </a:rPr>
              <a:t>OPŠTA</a:t>
            </a:r>
            <a:r>
              <a:rPr lang="sr-Latn-RS" sz="3200" b="1" spc="20" dirty="0">
                <a:latin typeface="Garamond" panose="02020404030301010803" pitchFamily="18" charset="0"/>
              </a:rPr>
              <a:t> </a:t>
            </a:r>
            <a:r>
              <a:rPr lang="sr-Latn-RS" sz="3200" b="1" spc="-10" dirty="0">
                <a:latin typeface="Garamond" panose="02020404030301010803" pitchFamily="18" charset="0"/>
              </a:rPr>
              <a:t>PRAVILA</a:t>
            </a:r>
            <a:r>
              <a:rPr lang="sr-Latn-RS" sz="3200" b="1" spc="-5" dirty="0">
                <a:latin typeface="Garamond" panose="02020404030301010803" pitchFamily="18" charset="0"/>
              </a:rPr>
              <a:t> PONAŠANJA</a:t>
            </a:r>
            <a:r>
              <a:rPr lang="sr-Latn-RS" sz="3200" b="1" spc="25" dirty="0">
                <a:latin typeface="Garamond" panose="02020404030301010803" pitchFamily="18" charset="0"/>
              </a:rPr>
              <a:t> </a:t>
            </a:r>
            <a:r>
              <a:rPr lang="sr-Latn-RS" sz="3200" b="1" spc="-5" dirty="0">
                <a:latin typeface="Garamond" panose="02020404030301010803" pitchFamily="18" charset="0"/>
              </a:rPr>
              <a:t>U </a:t>
            </a:r>
            <a:r>
              <a:rPr lang="sr-Latn-RS" sz="3200" b="1" spc="-1070" dirty="0">
                <a:latin typeface="Garamond" panose="02020404030301010803" pitchFamily="18" charset="0"/>
              </a:rPr>
              <a:t> </a:t>
            </a:r>
            <a:r>
              <a:rPr lang="sr-Latn-RS" sz="3200" b="1" spc="-5" dirty="0">
                <a:latin typeface="Garamond" panose="02020404030301010803" pitchFamily="18" charset="0"/>
              </a:rPr>
              <a:t>LABORATORIJI</a:t>
            </a:r>
            <a:endParaRPr lang="sr-Latn-RS" sz="3200" b="1" dirty="0">
              <a:latin typeface="Garamond" panose="02020404030301010803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E926609-3EEA-4B05-8141-70F1C23232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4000"/>
                    </a14:imgEffect>
                    <a14:imgEffect>
                      <a14:brightnessContrast bright="-9000" contras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274" y="2819400"/>
            <a:ext cx="3981450" cy="26543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36AE0BF-E572-445C-BEDE-14312E897E87}"/>
              </a:ext>
            </a:extLst>
          </p:cNvPr>
          <p:cNvSpPr txBox="1"/>
          <p:nvPr/>
        </p:nvSpPr>
        <p:spPr>
          <a:xfrm>
            <a:off x="449961" y="1950437"/>
            <a:ext cx="4038600" cy="4493538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r>
              <a:rPr lang="sr-Latn-RS" sz="2200" dirty="0">
                <a:latin typeface="Arial" panose="020B0604020202020204" pitchFamily="34" charset="0"/>
                <a:cs typeface="Arial" panose="020B0604020202020204" pitchFamily="34" charset="0"/>
              </a:rPr>
              <a:t>Pravilno vođenje </a:t>
            </a:r>
            <a:r>
              <a:rPr lang="sr-Latn-RS" sz="2200" b="1" u="sng" dirty="0">
                <a:latin typeface="Arial" panose="020B0604020202020204" pitchFamily="34" charset="0"/>
                <a:cs typeface="Arial" panose="020B0604020202020204" pitchFamily="34" charset="0"/>
              </a:rPr>
              <a:t>evidencije</a:t>
            </a:r>
            <a:r>
              <a:rPr lang="sr-Latn-RS" sz="2200" dirty="0">
                <a:latin typeface="Arial" panose="020B0604020202020204" pitchFamily="34" charset="0"/>
                <a:cs typeface="Arial" panose="020B0604020202020204" pitchFamily="34" charset="0"/>
              </a:rPr>
              <a:t> je od naročitog značaja kako bi se postigla maksimalna optimizacija rada. </a:t>
            </a: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lang="sr-Latn-R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r>
              <a:rPr lang="sr-Latn-RS" sz="2200" dirty="0">
                <a:latin typeface="Arial" panose="020B0604020202020204" pitchFamily="34" charset="0"/>
                <a:cs typeface="Arial" panose="020B0604020202020204" pitchFamily="34" charset="0"/>
              </a:rPr>
              <a:t>Važno je da istraživač svoje </a:t>
            </a:r>
            <a:r>
              <a:rPr lang="sr-Latn-R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beleške (detalje metodologije, ideje/koncepciju pronalaska) </a:t>
            </a:r>
            <a:r>
              <a:rPr lang="sr-Latn-RS" sz="2200" b="1" u="sng" dirty="0">
                <a:latin typeface="Arial" panose="020B0604020202020204" pitchFamily="34" charset="0"/>
                <a:cs typeface="Arial" panose="020B0604020202020204" pitchFamily="34" charset="0"/>
              </a:rPr>
              <a:t>čuva u pisanom obliku</a:t>
            </a:r>
            <a:r>
              <a:rPr lang="sr-Latn-RS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lang="sr-Latn-R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r>
              <a:rPr lang="sr-Latn-RS" sz="2200" b="1" dirty="0">
                <a:latin typeface="Arial" panose="020B0604020202020204" pitchFamily="34" charset="0"/>
                <a:cs typeface="Arial" panose="020B0604020202020204" pitchFamily="34" charset="0"/>
              </a:rPr>
              <a:t>Laboratorijske sveske</a:t>
            </a:r>
            <a:r>
              <a:rPr lang="sr-Latn-RS" sz="2200" dirty="0">
                <a:latin typeface="Arial" panose="020B0604020202020204" pitchFamily="34" charset="0"/>
                <a:cs typeface="Arial" panose="020B0604020202020204" pitchFamily="34" charset="0"/>
              </a:rPr>
              <a:t>, ako se pravilno koriste, mogu značajno olakšati dalji rad.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6" name="Group 11"/>
          <p:cNvGrpSpPr>
            <a:grpSpLocks/>
          </p:cNvGrpSpPr>
          <p:nvPr/>
        </p:nvGrpSpPr>
        <p:grpSpPr bwMode="auto">
          <a:xfrm>
            <a:off x="304800" y="2971800"/>
            <a:ext cx="3581400" cy="3644900"/>
            <a:chOff x="48" y="2016"/>
            <a:chExt cx="2256" cy="2296"/>
          </a:xfrm>
        </p:grpSpPr>
        <p:pic>
          <p:nvPicPr>
            <p:cNvPr id="52229" name="Picture 2" descr="Calendar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2016"/>
              <a:ext cx="2256" cy="2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30" name="TextBox 3"/>
            <p:cNvSpPr txBox="1">
              <a:spLocks noChangeArrowheads="1"/>
            </p:cNvSpPr>
            <p:nvPr/>
          </p:nvSpPr>
          <p:spPr bwMode="auto">
            <a:xfrm>
              <a:off x="960" y="3985"/>
              <a:ext cx="1315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/>
                <a:t>2007 - 2015</a:t>
              </a:r>
            </a:p>
          </p:txBody>
        </p:sp>
      </p:grpSp>
      <p:pic>
        <p:nvPicPr>
          <p:cNvPr id="52227" name="Picture 14" descr="20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95793"/>
            <a:ext cx="4376738" cy="6357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Rectangle 9"/>
          <p:cNvSpPr>
            <a:spLocks noChangeArrowheads="1"/>
          </p:cNvSpPr>
          <p:nvPr/>
        </p:nvSpPr>
        <p:spPr bwMode="auto">
          <a:xfrm>
            <a:off x="228600" y="228600"/>
            <a:ext cx="38862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sr-Latn-CS" altLang="en-US" sz="2000" dirty="0">
                <a:solidFill>
                  <a:schemeClr val="bg1"/>
                </a:solidFill>
              </a:rPr>
              <a:t>Retrospektivno i</a:t>
            </a:r>
            <a:r>
              <a:rPr lang="en-US" altLang="en-US" sz="2000" dirty="0" err="1">
                <a:solidFill>
                  <a:schemeClr val="bg1"/>
                </a:solidFill>
              </a:rPr>
              <a:t>spitivanje</a:t>
            </a:r>
            <a:r>
              <a:rPr lang="en-US" altLang="en-US" sz="2000" dirty="0">
                <a:solidFill>
                  <a:schemeClr val="bg1"/>
                </a:solidFill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</a:rPr>
              <a:t>prisustva</a:t>
            </a:r>
            <a:r>
              <a:rPr lang="en-US" altLang="en-US" sz="2000" dirty="0">
                <a:solidFill>
                  <a:schemeClr val="bg1"/>
                </a:solidFill>
              </a:rPr>
              <a:t> </a:t>
            </a:r>
            <a:r>
              <a:rPr lang="sr-Latn-RS" altLang="en-US" sz="2000" dirty="0">
                <a:solidFill>
                  <a:schemeClr val="bg1"/>
                </a:solidFill>
              </a:rPr>
              <a:t>tripanozoma </a:t>
            </a:r>
            <a:r>
              <a:rPr lang="en-US" altLang="en-US" sz="2000" b="1" i="1" dirty="0">
                <a:solidFill>
                  <a:srgbClr val="99FF66"/>
                </a:solidFill>
              </a:rPr>
              <a:t>C</a:t>
            </a:r>
            <a:r>
              <a:rPr lang="sr-Latn-RS" altLang="en-US" sz="2000" b="1" i="1" dirty="0">
                <a:solidFill>
                  <a:srgbClr val="99FF66"/>
                </a:solidFill>
              </a:rPr>
              <a:t>rithidia</a:t>
            </a:r>
            <a:r>
              <a:rPr lang="en-US" altLang="en-US" sz="2000" b="1" i="1" dirty="0">
                <a:solidFill>
                  <a:srgbClr val="99FF66"/>
                </a:solidFill>
              </a:rPr>
              <a:t> </a:t>
            </a:r>
            <a:r>
              <a:rPr lang="en-US" altLang="en-US" sz="2000" b="1" i="1" dirty="0" err="1">
                <a:solidFill>
                  <a:srgbClr val="99FF66"/>
                </a:solidFill>
              </a:rPr>
              <a:t>mellificae</a:t>
            </a:r>
            <a:r>
              <a:rPr lang="en-US" altLang="en-US" sz="2000" i="1" dirty="0">
                <a:solidFill>
                  <a:schemeClr val="bg1"/>
                </a:solidFill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</a:rPr>
              <a:t>i</a:t>
            </a:r>
            <a:r>
              <a:rPr lang="en-US" altLang="en-US" sz="2000" dirty="0">
                <a:solidFill>
                  <a:schemeClr val="bg1"/>
                </a:solidFill>
              </a:rPr>
              <a:t> </a:t>
            </a:r>
            <a:r>
              <a:rPr lang="en-US" altLang="en-US" sz="2000" b="1" i="1" dirty="0">
                <a:solidFill>
                  <a:srgbClr val="FFFF66"/>
                </a:solidFill>
              </a:rPr>
              <a:t>L</a:t>
            </a:r>
            <a:r>
              <a:rPr lang="sr-Latn-RS" altLang="en-US" sz="2000" b="1" i="1" dirty="0">
                <a:solidFill>
                  <a:srgbClr val="FFFF66"/>
                </a:solidFill>
              </a:rPr>
              <a:t>otmaria</a:t>
            </a:r>
            <a:r>
              <a:rPr lang="en-US" altLang="en-US" sz="2000" b="1" i="1" dirty="0">
                <a:solidFill>
                  <a:srgbClr val="FFFF66"/>
                </a:solidFill>
              </a:rPr>
              <a:t> passim</a:t>
            </a:r>
            <a:r>
              <a:rPr lang="en-US" altLang="en-US" sz="2000" i="1" dirty="0"/>
              <a:t> </a:t>
            </a:r>
            <a:r>
              <a:rPr lang="en-US" altLang="en-US" sz="2000" dirty="0">
                <a:solidFill>
                  <a:schemeClr val="bg1"/>
                </a:solidFill>
              </a:rPr>
              <a:t>u </a:t>
            </a:r>
            <a:r>
              <a:rPr lang="en-US" altLang="en-US" sz="2000" dirty="0" err="1">
                <a:solidFill>
                  <a:schemeClr val="bg1"/>
                </a:solidFill>
              </a:rPr>
              <a:t>arhivskim</a:t>
            </a:r>
            <a:r>
              <a:rPr lang="en-US" altLang="en-US" sz="2000" dirty="0">
                <a:solidFill>
                  <a:schemeClr val="bg1"/>
                </a:solidFill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</a:rPr>
              <a:t>uzorcima</a:t>
            </a:r>
            <a:r>
              <a:rPr lang="en-US" altLang="en-US" sz="2000" dirty="0">
                <a:solidFill>
                  <a:schemeClr val="bg1"/>
                </a:solidFill>
              </a:rPr>
              <a:t> DNK </a:t>
            </a:r>
            <a:r>
              <a:rPr lang="en-US" altLang="en-US" sz="2000" dirty="0" err="1">
                <a:solidFill>
                  <a:schemeClr val="bg1"/>
                </a:solidFill>
              </a:rPr>
              <a:t>pčela</a:t>
            </a:r>
            <a:r>
              <a:rPr lang="en-US" altLang="en-US" sz="2000" dirty="0">
                <a:solidFill>
                  <a:schemeClr val="bg1"/>
                </a:solidFill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</a:rPr>
              <a:t>sakupljenih</a:t>
            </a:r>
            <a:r>
              <a:rPr lang="en-US" altLang="en-US" sz="2000" dirty="0">
                <a:solidFill>
                  <a:schemeClr val="bg1"/>
                </a:solidFill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</a:rPr>
              <a:t>na</a:t>
            </a:r>
            <a:r>
              <a:rPr lang="en-US" altLang="en-US" sz="2000" dirty="0">
                <a:solidFill>
                  <a:schemeClr val="bg1"/>
                </a:solidFill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</a:rPr>
              <a:t>teritoriji</a:t>
            </a:r>
            <a:r>
              <a:rPr lang="en-US" altLang="en-US" sz="2000" dirty="0">
                <a:solidFill>
                  <a:schemeClr val="bg1"/>
                </a:solidFill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</a:rPr>
              <a:t>Srbije</a:t>
            </a:r>
            <a:r>
              <a:rPr lang="en-US" altLang="en-US" sz="2000" dirty="0">
                <a:solidFill>
                  <a:schemeClr val="bg1"/>
                </a:solidFill>
              </a:rPr>
              <a:t> u </a:t>
            </a:r>
            <a:r>
              <a:rPr lang="en-US" altLang="en-US" sz="2000" dirty="0" err="1">
                <a:solidFill>
                  <a:schemeClr val="bg1"/>
                </a:solidFill>
              </a:rPr>
              <a:t>proteklom</a:t>
            </a:r>
            <a:r>
              <a:rPr lang="en-US" altLang="en-US" sz="2000" dirty="0">
                <a:solidFill>
                  <a:schemeClr val="bg1"/>
                </a:solidFill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</a:rPr>
              <a:t>devetogodišnjem</a:t>
            </a:r>
            <a:r>
              <a:rPr lang="en-US" altLang="en-US" sz="2000" dirty="0">
                <a:solidFill>
                  <a:schemeClr val="bg1"/>
                </a:solidFill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</a:rPr>
              <a:t>periodu</a:t>
            </a:r>
            <a:r>
              <a:rPr lang="en-US" altLang="en-US" sz="2000" dirty="0">
                <a:solidFill>
                  <a:schemeClr val="bg1"/>
                </a:solidFill>
              </a:rPr>
              <a:t> (2007-2015).</a:t>
            </a:r>
            <a:r>
              <a:rPr lang="en-US" alt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230945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8"/>
          <p:cNvSpPr>
            <a:spLocks noChangeArrowheads="1"/>
          </p:cNvSpPr>
          <p:nvPr/>
        </p:nvSpPr>
        <p:spPr bwMode="auto">
          <a:xfrm>
            <a:off x="228600" y="457200"/>
            <a:ext cx="86868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I</a:t>
            </a:r>
            <a:r>
              <a:rPr lang="sr-Latn-CS" altLang="en-US" sz="2400" dirty="0">
                <a:solidFill>
                  <a:schemeClr val="bg1"/>
                </a:solidFill>
              </a:rPr>
              <a:t>zolati</a:t>
            </a:r>
            <a:r>
              <a:rPr lang="en-US" altLang="en-US" sz="2400" dirty="0">
                <a:solidFill>
                  <a:schemeClr val="bg1"/>
                </a:solidFill>
              </a:rPr>
              <a:t> DNK</a:t>
            </a:r>
            <a:r>
              <a:rPr lang="sr-Latn-CS" altLang="en-US" sz="2400" dirty="0">
                <a:solidFill>
                  <a:schemeClr val="bg1"/>
                </a:solidFill>
              </a:rPr>
              <a:t> (uskladišteni na -20</a:t>
            </a:r>
            <a:r>
              <a:rPr lang="sr-Latn-CS" altLang="en-US" sz="2400" dirty="0">
                <a:solidFill>
                  <a:schemeClr val="bg1"/>
                </a:solidFill>
                <a:sym typeface="Symbol" panose="05050102010706020507" pitchFamily="18" charset="2"/>
              </a:rPr>
              <a:t></a:t>
            </a:r>
            <a:r>
              <a:rPr lang="sr-Latn-CS" altLang="en-US" sz="2400" dirty="0">
                <a:solidFill>
                  <a:schemeClr val="bg1"/>
                </a:solidFill>
              </a:rPr>
              <a:t>C) primarno namenjeni ispitivanju prisustva </a:t>
            </a:r>
            <a:r>
              <a:rPr lang="en-US" altLang="en-US" sz="2400" dirty="0" err="1">
                <a:solidFill>
                  <a:schemeClr val="bg1"/>
                </a:solidFill>
              </a:rPr>
              <a:t>mikrosporidi</a:t>
            </a:r>
            <a:r>
              <a:rPr lang="sr-Latn-CS" altLang="en-US" sz="2400" dirty="0">
                <a:solidFill>
                  <a:schemeClr val="bg1"/>
                </a:solidFill>
              </a:rPr>
              <a:t>j</a:t>
            </a:r>
            <a:r>
              <a:rPr lang="en-US" altLang="en-US" sz="2400" dirty="0">
                <a:solidFill>
                  <a:schemeClr val="bg1"/>
                </a:solidFill>
              </a:rPr>
              <a:t>a </a:t>
            </a:r>
            <a:r>
              <a:rPr lang="sr-Latn-CS" altLang="en-US" sz="2400" dirty="0">
                <a:solidFill>
                  <a:schemeClr val="bg1"/>
                </a:solidFill>
              </a:rPr>
              <a:t>i identifikaciji vrste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Nosema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sr-Latn-CS" altLang="en-US" sz="2400" dirty="0">
                <a:solidFill>
                  <a:schemeClr val="bg1"/>
                </a:solidFill>
              </a:rPr>
              <a:t>parazita </a:t>
            </a:r>
            <a:r>
              <a:rPr lang="sr-Latn-CS" altLang="en-US" sz="1800" dirty="0">
                <a:solidFill>
                  <a:schemeClr val="bg1"/>
                </a:solidFill>
              </a:rPr>
              <a:t>(</a:t>
            </a:r>
            <a:r>
              <a:rPr lang="sr-Latn-CS" altLang="en-US" sz="2000" dirty="0">
                <a:solidFill>
                  <a:srgbClr val="00CCFF"/>
                </a:solidFill>
              </a:rPr>
              <a:t>Stevanovic i sar., 2011, 2013</a:t>
            </a:r>
            <a:r>
              <a:rPr lang="sr-Latn-CS" altLang="en-US" sz="2000" dirty="0">
                <a:solidFill>
                  <a:schemeClr val="bg1"/>
                </a:solidFill>
              </a:rPr>
              <a:t>)</a:t>
            </a:r>
            <a:endParaRPr lang="en-US" altLang="en-US" sz="2000" dirty="0">
              <a:solidFill>
                <a:schemeClr val="bg1"/>
              </a:solidFill>
            </a:endParaRPr>
          </a:p>
        </p:txBody>
      </p:sp>
      <p:pic>
        <p:nvPicPr>
          <p:cNvPr id="53251" name="Picture 11" descr="DNA_Isolates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66" y="1752600"/>
            <a:ext cx="864788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91564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0" y="4419600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solidFill>
                  <a:schemeClr val="bg1"/>
                </a:solidFill>
              </a:rPr>
              <a:t>Jasno obeležavanje uzoraka, izolata, PCR produkata ...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28600"/>
            <a:ext cx="3105150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94106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4B541EB-AA04-406D-8C88-31E8296DB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304800"/>
            <a:ext cx="8026400" cy="60198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70632" y="1484388"/>
            <a:ext cx="3809999" cy="39014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B5C653B1-CD11-483E-880D-7EE08D394878}"/>
              </a:ext>
            </a:extLst>
          </p:cNvPr>
          <p:cNvGrpSpPr/>
          <p:nvPr/>
        </p:nvGrpSpPr>
        <p:grpSpPr>
          <a:xfrm>
            <a:off x="152400" y="2667000"/>
            <a:ext cx="8382000" cy="4100277"/>
            <a:chOff x="1801176" y="2096626"/>
            <a:chExt cx="5590224" cy="4555863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xmlns="" id="{85E6E23F-E07A-45A4-B8D6-0B62D3532A9C}"/>
                </a:ext>
              </a:extLst>
            </p:cNvPr>
            <p:cNvSpPr/>
            <p:nvPr/>
          </p:nvSpPr>
          <p:spPr>
            <a:xfrm>
              <a:off x="1801176" y="2121480"/>
              <a:ext cx="4800600" cy="4377813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4F01C43E-8B64-4161-BAA1-8C865FC753CE}"/>
                </a:ext>
              </a:extLst>
            </p:cNvPr>
            <p:cNvSpPr/>
            <p:nvPr/>
          </p:nvSpPr>
          <p:spPr>
            <a:xfrm>
              <a:off x="2169942" y="2096626"/>
              <a:ext cx="5221458" cy="45558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14350" indent="-514350">
                <a:lnSpc>
                  <a:spcPct val="150000"/>
                </a:lnSpc>
                <a:buFont typeface="+mj-lt"/>
                <a:buAutoNum type="arabicPeriod"/>
              </a:pPr>
              <a:r>
                <a:rPr lang="sr-Latn-RS" sz="2800" dirty="0">
                  <a:latin typeface="Arial" panose="020B0604020202020204" pitchFamily="34" charset="0"/>
                  <a:cs typeface="Arial" panose="020B0604020202020204" pitchFamily="34" charset="0"/>
                </a:rPr>
                <a:t>vatra</a:t>
              </a:r>
            </a:p>
            <a:p>
              <a:pPr marL="514350" indent="-514350">
                <a:lnSpc>
                  <a:spcPct val="150000"/>
                </a:lnSpc>
                <a:buFont typeface="+mj-lt"/>
                <a:buAutoNum type="arabicPeriod"/>
              </a:pPr>
              <a:r>
                <a:rPr lang="sr-Latn-RS" sz="2800" dirty="0">
                  <a:latin typeface="Arial" panose="020B0604020202020204" pitchFamily="34" charset="0"/>
                  <a:cs typeface="Arial" panose="020B0604020202020204" pitchFamily="34" charset="0"/>
                </a:rPr>
                <a:t>toksična isparenja</a:t>
              </a:r>
            </a:p>
            <a:p>
              <a:pPr marL="514350" indent="-514350">
                <a:lnSpc>
                  <a:spcPct val="150000"/>
                </a:lnSpc>
                <a:buFont typeface="+mj-lt"/>
                <a:buAutoNum type="arabicPeriod"/>
              </a:pPr>
              <a:r>
                <a:rPr lang="sr-Latn-RS" sz="2800" dirty="0">
                  <a:latin typeface="Arial" panose="020B0604020202020204" pitchFamily="34" charset="0"/>
                  <a:cs typeface="Arial" panose="020B0604020202020204" pitchFamily="34" charset="0"/>
                </a:rPr>
                <a:t>rasprskavanje sudova pod pritiskom</a:t>
              </a:r>
            </a:p>
            <a:p>
              <a:pPr marL="514350" indent="-514350">
                <a:lnSpc>
                  <a:spcPct val="150000"/>
                </a:lnSpc>
                <a:buFont typeface="+mj-lt"/>
                <a:buAutoNum type="arabicPeriod"/>
              </a:pPr>
              <a:r>
                <a:rPr lang="sr-Latn-RS" sz="2800" dirty="0">
                  <a:latin typeface="Arial" panose="020B0604020202020204" pitchFamily="34" charset="0"/>
                  <a:cs typeface="Arial" panose="020B0604020202020204" pitchFamily="34" charset="0"/>
                </a:rPr>
                <a:t>otrovne supstance</a:t>
              </a:r>
            </a:p>
            <a:p>
              <a:pPr marL="514350" indent="-514350">
                <a:lnSpc>
                  <a:spcPct val="150000"/>
                </a:lnSpc>
                <a:buFont typeface="+mj-lt"/>
                <a:buAutoNum type="arabicPeriod"/>
              </a:pPr>
              <a:r>
                <a:rPr lang="sr-Latn-RS" sz="2800" dirty="0">
                  <a:latin typeface="Arial" panose="020B0604020202020204" pitchFamily="34" charset="0"/>
                  <a:cs typeface="Arial" panose="020B0604020202020204" pitchFamily="34" charset="0"/>
                </a:rPr>
                <a:t>slomljeno staklo</a:t>
              </a:r>
            </a:p>
            <a:p>
              <a:pPr marL="514350" indent="-514350">
                <a:lnSpc>
                  <a:spcPct val="150000"/>
                </a:lnSpc>
                <a:buFont typeface="+mj-lt"/>
                <a:buAutoNum type="arabicPeriod"/>
              </a:pPr>
              <a:r>
                <a:rPr lang="sr-Latn-RS" sz="2800" dirty="0">
                  <a:latin typeface="Arial" panose="020B0604020202020204" pitchFamily="34" charset="0"/>
                  <a:cs typeface="Arial" panose="020B0604020202020204" pitchFamily="34" charset="0"/>
                </a:rPr>
                <a:t>korozivne materije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F9BDA17-9593-4D41-BEA0-D5ECB2AE5EBA}"/>
              </a:ext>
            </a:extLst>
          </p:cNvPr>
          <p:cNvSpPr txBox="1"/>
          <p:nvPr/>
        </p:nvSpPr>
        <p:spPr>
          <a:xfrm>
            <a:off x="762000" y="1066800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5400" b="1" dirty="0">
                <a:solidFill>
                  <a:srgbClr val="FF0000"/>
                </a:solidFill>
                <a:latin typeface="Garamond" panose="02020404030301010803" pitchFamily="18" charset="0"/>
              </a:rPr>
              <a:t>!</a:t>
            </a:r>
            <a:r>
              <a:rPr lang="sr-Latn-RS" sz="2800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sr-Latn-RS" sz="3600" b="1" dirty="0">
                <a:solidFill>
                  <a:schemeClr val="bg1"/>
                </a:solidFill>
                <a:latin typeface="Garamond" panose="02020404030301010803" pitchFamily="18" charset="0"/>
              </a:rPr>
              <a:t>Opasnosti</a:t>
            </a:r>
            <a:r>
              <a:rPr lang="sr-Latn-RS" sz="2800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sr-Latn-RS" sz="5400" b="1" dirty="0">
                <a:solidFill>
                  <a:srgbClr val="FF0000"/>
                </a:solidFill>
                <a:latin typeface="Garamond" panose="02020404030301010803" pitchFamily="18" charset="0"/>
              </a:rPr>
              <a:t>!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0F50650F-3676-445F-8DCE-7C2715297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939" y="183400"/>
            <a:ext cx="4049661" cy="26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62346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C310A56-1214-4CED-B4CC-11F95BD49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275" y="266700"/>
            <a:ext cx="4743450" cy="6324600"/>
          </a:xfrm>
          <a:prstGeom prst="rect">
            <a:avLst/>
          </a:prstGeom>
        </p:spPr>
      </p:pic>
      <p:pic>
        <p:nvPicPr>
          <p:cNvPr id="4" name="object 4">
            <a:extLst>
              <a:ext uri="{FF2B5EF4-FFF2-40B4-BE49-F238E27FC236}">
                <a16:creationId xmlns:a16="http://schemas.microsoft.com/office/drawing/2014/main" xmlns="" id="{BE7A17A4-2AC3-43C1-9D0D-74F79BEF77D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70632" y="1484388"/>
            <a:ext cx="3809999" cy="390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58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EF8B6E1-FB38-4754-8744-18FAF9E17C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7300" y="942975"/>
            <a:ext cx="6629400" cy="497205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528" y="405384"/>
            <a:ext cx="9110471" cy="6120371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3184318" y="1661242"/>
            <a:ext cx="3146425" cy="3694429"/>
          </a:xfrm>
          <a:custGeom>
            <a:avLst/>
            <a:gdLst/>
            <a:ahLst/>
            <a:cxnLst/>
            <a:rect l="l" t="t" r="r" b="b"/>
            <a:pathLst>
              <a:path w="3146425" h="3694429">
                <a:moveTo>
                  <a:pt x="3145866" y="0"/>
                </a:moveTo>
                <a:lnTo>
                  <a:pt x="2607500" y="0"/>
                </a:lnTo>
                <a:lnTo>
                  <a:pt x="1590306" y="1500987"/>
                </a:lnTo>
                <a:lnTo>
                  <a:pt x="595439" y="0"/>
                </a:lnTo>
                <a:lnTo>
                  <a:pt x="29768" y="0"/>
                </a:lnTo>
                <a:lnTo>
                  <a:pt x="1287627" y="1848319"/>
                </a:lnTo>
                <a:lnTo>
                  <a:pt x="0" y="3694150"/>
                </a:lnTo>
                <a:lnTo>
                  <a:pt x="535889" y="3694150"/>
                </a:lnTo>
                <a:lnTo>
                  <a:pt x="1567967" y="2173325"/>
                </a:lnTo>
                <a:lnTo>
                  <a:pt x="2575242" y="3694150"/>
                </a:lnTo>
                <a:lnTo>
                  <a:pt x="3143389" y="3694150"/>
                </a:lnTo>
                <a:lnTo>
                  <a:pt x="1870646" y="1825993"/>
                </a:lnTo>
                <a:lnTo>
                  <a:pt x="314586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31975" y="0"/>
            <a:ext cx="6336791" cy="685800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3184317" y="1661242"/>
            <a:ext cx="3146425" cy="3694429"/>
          </a:xfrm>
          <a:custGeom>
            <a:avLst/>
            <a:gdLst/>
            <a:ahLst/>
            <a:cxnLst/>
            <a:rect l="l" t="t" r="r" b="b"/>
            <a:pathLst>
              <a:path w="3146425" h="3694429">
                <a:moveTo>
                  <a:pt x="3145866" y="0"/>
                </a:moveTo>
                <a:lnTo>
                  <a:pt x="2607500" y="0"/>
                </a:lnTo>
                <a:lnTo>
                  <a:pt x="1590306" y="1500987"/>
                </a:lnTo>
                <a:lnTo>
                  <a:pt x="595439" y="0"/>
                </a:lnTo>
                <a:lnTo>
                  <a:pt x="29768" y="0"/>
                </a:lnTo>
                <a:lnTo>
                  <a:pt x="1287627" y="1848319"/>
                </a:lnTo>
                <a:lnTo>
                  <a:pt x="0" y="3694150"/>
                </a:lnTo>
                <a:lnTo>
                  <a:pt x="535889" y="3694150"/>
                </a:lnTo>
                <a:lnTo>
                  <a:pt x="1567967" y="2173325"/>
                </a:lnTo>
                <a:lnTo>
                  <a:pt x="2575242" y="3694150"/>
                </a:lnTo>
                <a:lnTo>
                  <a:pt x="3143389" y="3694150"/>
                </a:lnTo>
                <a:lnTo>
                  <a:pt x="1870646" y="1825993"/>
                </a:lnTo>
                <a:lnTo>
                  <a:pt x="314586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E80C772-DDF6-4E78-A41F-8575C36967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292100"/>
            <a:ext cx="4705350" cy="6273800"/>
          </a:xfrm>
          <a:prstGeom prst="rect">
            <a:avLst/>
          </a:prstGeom>
        </p:spPr>
      </p:pic>
      <p:sp>
        <p:nvSpPr>
          <p:cNvPr id="4" name="object 4">
            <a:extLst>
              <a:ext uri="{FF2B5EF4-FFF2-40B4-BE49-F238E27FC236}">
                <a16:creationId xmlns:a16="http://schemas.microsoft.com/office/drawing/2014/main" xmlns="" id="{B035EBF1-B8F4-4DCC-89AC-93A120EDE127}"/>
              </a:ext>
            </a:extLst>
          </p:cNvPr>
          <p:cNvSpPr/>
          <p:nvPr/>
        </p:nvSpPr>
        <p:spPr>
          <a:xfrm>
            <a:off x="3200400" y="1447800"/>
            <a:ext cx="3146425" cy="3694429"/>
          </a:xfrm>
          <a:custGeom>
            <a:avLst/>
            <a:gdLst/>
            <a:ahLst/>
            <a:cxnLst/>
            <a:rect l="l" t="t" r="r" b="b"/>
            <a:pathLst>
              <a:path w="3146425" h="3694429">
                <a:moveTo>
                  <a:pt x="3145866" y="0"/>
                </a:moveTo>
                <a:lnTo>
                  <a:pt x="2607500" y="0"/>
                </a:lnTo>
                <a:lnTo>
                  <a:pt x="1590306" y="1500987"/>
                </a:lnTo>
                <a:lnTo>
                  <a:pt x="595439" y="0"/>
                </a:lnTo>
                <a:lnTo>
                  <a:pt x="29768" y="0"/>
                </a:lnTo>
                <a:lnTo>
                  <a:pt x="1287627" y="1848319"/>
                </a:lnTo>
                <a:lnTo>
                  <a:pt x="0" y="3694150"/>
                </a:lnTo>
                <a:lnTo>
                  <a:pt x="535889" y="3694150"/>
                </a:lnTo>
                <a:lnTo>
                  <a:pt x="1567967" y="2173325"/>
                </a:lnTo>
                <a:lnTo>
                  <a:pt x="2575242" y="3694150"/>
                </a:lnTo>
                <a:lnTo>
                  <a:pt x="3143389" y="3694150"/>
                </a:lnTo>
                <a:lnTo>
                  <a:pt x="1870646" y="1825993"/>
                </a:lnTo>
                <a:lnTo>
                  <a:pt x="314586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525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48383" y="115823"/>
            <a:ext cx="6553199" cy="655319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BED7C52F-B28F-488D-A679-51BA3E8B6CA8}"/>
              </a:ext>
            </a:extLst>
          </p:cNvPr>
          <p:cNvSpPr/>
          <p:nvPr/>
        </p:nvSpPr>
        <p:spPr>
          <a:xfrm>
            <a:off x="609600" y="935702"/>
            <a:ext cx="7924800" cy="498659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bject 8"/>
          <p:cNvSpPr txBox="1"/>
          <p:nvPr/>
        </p:nvSpPr>
        <p:spPr>
          <a:xfrm>
            <a:off x="1219200" y="1295400"/>
            <a:ext cx="7065010" cy="337592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715">
              <a:lnSpc>
                <a:spcPct val="100000"/>
              </a:lnSpc>
              <a:spcBef>
                <a:spcPts val="105"/>
              </a:spcBef>
              <a:buClr>
                <a:srgbClr val="1D2937"/>
              </a:buClr>
              <a:tabLst>
                <a:tab pos="357505" algn="l"/>
              </a:tabLst>
            </a:pPr>
            <a:r>
              <a:rPr lang="en-US" sz="2400" b="1" spc="-5" dirty="0" err="1">
                <a:latin typeface="Arial" panose="020B0604020202020204" pitchFamily="34" charset="0"/>
                <a:cs typeface="Arial" panose="020B0604020202020204" pitchFamily="34" charset="0"/>
              </a:rPr>
              <a:t>Osnovna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namena</a:t>
            </a:r>
            <a:r>
              <a:rPr lang="sr-Latn-RS" sz="2400" b="1" dirty="0">
                <a:latin typeface="Arial" panose="020B0604020202020204" pitchFamily="34" charset="0"/>
                <a:cs typeface="Arial" panose="020B0604020202020204" pitchFamily="34" charset="0"/>
              </a:rPr>
              <a:t> ovog predavanja:</a:t>
            </a:r>
          </a:p>
          <a:p>
            <a:pPr marL="469265" marR="5715" indent="-457200">
              <a:lnSpc>
                <a:spcPct val="100000"/>
              </a:lnSpc>
              <a:spcBef>
                <a:spcPts val="105"/>
              </a:spcBef>
              <a:buClr>
                <a:srgbClr val="1D2937"/>
              </a:buClr>
              <a:buFont typeface="Arial" panose="020B0604020202020204" pitchFamily="34" charset="0"/>
              <a:buChar char="•"/>
              <a:tabLst>
                <a:tab pos="357505" algn="l"/>
              </a:tabLst>
            </a:pPr>
            <a:r>
              <a:rPr lang="en-US" sz="2400" spc="-5" dirty="0" err="1">
                <a:uFill>
                  <a:solidFill>
                    <a:srgbClr val="1D2937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upućivanje</a:t>
            </a:r>
            <a:r>
              <a:rPr lang="en-US" sz="2400" dirty="0">
                <a:uFill>
                  <a:solidFill>
                    <a:srgbClr val="1D2937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" dirty="0">
                <a:uFill>
                  <a:solidFill>
                    <a:srgbClr val="1D2937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studenta</a:t>
            </a:r>
            <a:r>
              <a:rPr lang="en-US" sz="2400" spc="-5" dirty="0">
                <a:uFill>
                  <a:solidFill>
                    <a:srgbClr val="1D2937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uFill>
                  <a:solidFill>
                    <a:srgbClr val="1D2937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400" spc="5" dirty="0">
                <a:uFill>
                  <a:solidFill>
                    <a:srgbClr val="1D2937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20" dirty="0">
                <a:uFill>
                  <a:solidFill>
                    <a:srgbClr val="1D2937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opšta </a:t>
            </a:r>
            <a:r>
              <a:rPr lang="en-US" sz="24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5" dirty="0">
                <a:uFill>
                  <a:solidFill>
                    <a:srgbClr val="1D2937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pravila </a:t>
            </a:r>
            <a:r>
              <a:rPr lang="en-US" sz="2400" spc="-5" dirty="0">
                <a:uFill>
                  <a:solidFill>
                    <a:srgbClr val="1D2937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ponašanja </a:t>
            </a:r>
            <a:r>
              <a:rPr sz="2400" dirty="0">
                <a:uFill>
                  <a:solidFill>
                    <a:srgbClr val="1D2937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sz="2400" spc="-10" dirty="0" err="1">
                <a:uFill>
                  <a:solidFill>
                    <a:srgbClr val="1D2937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laboratoriji</a:t>
            </a:r>
            <a:r>
              <a:rPr sz="2400" spc="-10" dirty="0">
                <a:uFill>
                  <a:solidFill>
                    <a:srgbClr val="1D2937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r-Latn-RS" sz="2400" spc="-10" dirty="0">
              <a:uFill>
                <a:solidFill>
                  <a:srgbClr val="1D2937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265" marR="5715" indent="-457200">
              <a:lnSpc>
                <a:spcPct val="100000"/>
              </a:lnSpc>
              <a:spcBef>
                <a:spcPts val="105"/>
              </a:spcBef>
              <a:buClr>
                <a:srgbClr val="1D2937"/>
              </a:buClr>
              <a:buFont typeface="Arial" panose="020B0604020202020204" pitchFamily="34" charset="0"/>
              <a:buChar char="•"/>
              <a:tabLst>
                <a:tab pos="357505" algn="l"/>
              </a:tabLst>
            </a:pPr>
            <a:r>
              <a:rPr sz="2400" spc="-10" dirty="0" err="1">
                <a:uFill>
                  <a:solidFill>
                    <a:srgbClr val="1D2937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skretanje</a:t>
            </a:r>
            <a:r>
              <a:rPr sz="2400" spc="-10" dirty="0">
                <a:uFill>
                  <a:solidFill>
                    <a:srgbClr val="1D2937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uFill>
                  <a:solidFill>
                    <a:srgbClr val="1D2937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pažnje </a:t>
            </a:r>
            <a:r>
              <a:rPr sz="2400" spc="-20" dirty="0" err="1">
                <a:uFill>
                  <a:solidFill>
                    <a:srgbClr val="1D2937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sz="2400" spc="-20" dirty="0">
                <a:uFill>
                  <a:solidFill>
                    <a:srgbClr val="1D2937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 err="1">
                <a:uFill>
                  <a:solidFill>
                    <a:srgbClr val="1D2937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moguće</a:t>
            </a:r>
            <a:r>
              <a:rPr sz="2400" spc="-35" dirty="0">
                <a:uFill>
                  <a:solidFill>
                    <a:srgbClr val="1D2937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uFill>
                  <a:solidFill>
                    <a:srgbClr val="1D2937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uzroke</a:t>
            </a:r>
            <a:r>
              <a:rPr sz="2400" spc="-60" dirty="0">
                <a:uFill>
                  <a:solidFill>
                    <a:srgbClr val="1D2937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 err="1">
                <a:uFill>
                  <a:solidFill>
                    <a:srgbClr val="1D2937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opasnosti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r-Latn-R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265" marR="5715" indent="-457200">
              <a:lnSpc>
                <a:spcPct val="100000"/>
              </a:lnSpc>
              <a:spcBef>
                <a:spcPts val="105"/>
              </a:spcBef>
              <a:buClr>
                <a:srgbClr val="1D2937"/>
              </a:buClr>
              <a:buFont typeface="Arial" panose="020B0604020202020204" pitchFamily="34" charset="0"/>
              <a:buChar char="•"/>
              <a:tabLst>
                <a:tab pos="357505" algn="l"/>
              </a:tabLst>
            </a:pP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65" marR="5080">
              <a:lnSpc>
                <a:spcPct val="100000"/>
              </a:lnSpc>
              <a:tabLst>
                <a:tab pos="357505" algn="l"/>
              </a:tabLst>
            </a:pPr>
            <a:r>
              <a:rPr sz="2400" spc="-10" dirty="0" err="1">
                <a:latin typeface="Arial" panose="020B0604020202020204" pitchFamily="34" charset="0"/>
                <a:cs typeface="Arial" panose="020B0604020202020204" pitchFamily="34" charset="0"/>
              </a:rPr>
              <a:t>Navedena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20" dirty="0">
                <a:latin typeface="Arial" panose="020B0604020202020204" pitchFamily="34" charset="0"/>
                <a:cs typeface="Arial" panose="020B0604020202020204" pitchFamily="34" charset="0"/>
              </a:rPr>
              <a:t>pravila</a:t>
            </a:r>
            <a:r>
              <a:rPr sz="24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ponašanja,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sugestije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24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primeri</a:t>
            </a:r>
            <a:r>
              <a:rPr 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sz="2400" spc="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5" dirty="0">
                <a:latin typeface="Arial" panose="020B0604020202020204" pitchFamily="34" charset="0"/>
                <a:cs typeface="Arial" panose="020B0604020202020204" pitchFamily="34" charset="0"/>
              </a:rPr>
              <a:t>ne </a:t>
            </a:r>
            <a:r>
              <a:rPr sz="24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5" dirty="0">
                <a:latin typeface="Arial" panose="020B0604020202020204" pitchFamily="34" charset="0"/>
                <a:cs typeface="Arial" panose="020B0604020202020204" pitchFamily="34" charset="0"/>
              </a:rPr>
              <a:t>obuhvataju </a:t>
            </a:r>
            <a:r>
              <a:rPr sz="2400" spc="-25" dirty="0">
                <a:latin typeface="Arial" panose="020B0604020202020204" pitchFamily="34" charset="0"/>
                <a:cs typeface="Arial" panose="020B0604020202020204" pitchFamily="34" charset="0"/>
              </a:rPr>
              <a:t>sve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realne opasne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situacije u 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laboratoriji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(niti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sz="2400" spc="-5" dirty="0" err="1">
                <a:latin typeface="Arial" panose="020B0604020202020204" pitchFamily="34" charset="0"/>
                <a:cs typeface="Arial" panose="020B0604020202020204" pitchFamily="34" charset="0"/>
              </a:rPr>
              <a:t>mogu</a:t>
            </a:r>
            <a:r>
              <a:rPr sz="2400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sr-Latn-RS" sz="2400" spc="-5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sz="2400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5" dirty="0">
                <a:latin typeface="Arial" panose="020B0604020202020204" pitchFamily="34" charset="0"/>
                <a:cs typeface="Arial" panose="020B0604020202020204" pitchFamily="34" charset="0"/>
              </a:rPr>
              <a:t>ali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imaju </a:t>
            </a:r>
            <a:r>
              <a:rPr sz="2400" spc="-20" dirty="0">
                <a:latin typeface="Arial" panose="020B0604020202020204" pitchFamily="34" charset="0"/>
                <a:cs typeface="Arial" panose="020B0604020202020204" pitchFamily="34" charset="0"/>
              </a:rPr>
              <a:t>za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cilj </a:t>
            </a:r>
            <a:r>
              <a:rPr sz="2400" spc="5" dirty="0">
                <a:latin typeface="Arial" panose="020B0604020202020204" pitchFamily="34" charset="0"/>
                <a:cs typeface="Arial" panose="020B0604020202020204" pitchFamily="34" charset="0"/>
              </a:rPr>
              <a:t>da </a:t>
            </a:r>
            <a:r>
              <a:rPr sz="2400" dirty="0" err="1">
                <a:latin typeface="Arial" panose="020B0604020202020204" pitchFamily="34" charset="0"/>
                <a:cs typeface="Arial" panose="020B0604020202020204" pitchFamily="34" charset="0"/>
              </a:rPr>
              <a:t>smanje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verovatnoću</a:t>
            </a:r>
            <a:r>
              <a:rPr sz="2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5" dirty="0">
                <a:latin typeface="Arial" panose="020B0604020202020204" pitchFamily="34" charset="0"/>
                <a:cs typeface="Arial" panose="020B0604020202020204" pitchFamily="34" charset="0"/>
              </a:rPr>
              <a:t>da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5" dirty="0"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sz="24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5" dirty="0">
                <a:latin typeface="Arial" panose="020B0604020202020204" pitchFamily="34" charset="0"/>
                <a:cs typeface="Arial" panose="020B0604020202020204" pitchFamily="34" charset="0"/>
              </a:rPr>
              <a:t>njih</a:t>
            </a:r>
            <a:r>
              <a:rPr sz="24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5" dirty="0">
                <a:latin typeface="Arial" panose="020B0604020202020204" pitchFamily="34" charset="0"/>
                <a:cs typeface="Arial" panose="020B0604020202020204" pitchFamily="34" charset="0"/>
              </a:rPr>
              <a:t>dođe.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8852" y="232029"/>
            <a:ext cx="7979409" cy="1139190"/>
            <a:chOff x="728852" y="232029"/>
            <a:chExt cx="7979409" cy="1139190"/>
          </a:xfrm>
        </p:grpSpPr>
        <p:sp>
          <p:nvSpPr>
            <p:cNvPr id="3" name="object 3"/>
            <p:cNvSpPr/>
            <p:nvPr/>
          </p:nvSpPr>
          <p:spPr>
            <a:xfrm>
              <a:off x="757427" y="260604"/>
              <a:ext cx="7922259" cy="1082040"/>
            </a:xfrm>
            <a:custGeom>
              <a:avLst/>
              <a:gdLst/>
              <a:ahLst/>
              <a:cxnLst/>
              <a:rect l="l" t="t" r="r" b="b"/>
              <a:pathLst>
                <a:path w="7922259" h="1082040">
                  <a:moveTo>
                    <a:pt x="7921752" y="0"/>
                  </a:moveTo>
                  <a:lnTo>
                    <a:pt x="0" y="0"/>
                  </a:lnTo>
                  <a:lnTo>
                    <a:pt x="0" y="1082039"/>
                  </a:lnTo>
                  <a:lnTo>
                    <a:pt x="7921752" y="1082039"/>
                  </a:lnTo>
                  <a:lnTo>
                    <a:pt x="7921752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28852" y="232029"/>
              <a:ext cx="7979409" cy="1139190"/>
            </a:xfrm>
            <a:custGeom>
              <a:avLst/>
              <a:gdLst/>
              <a:ahLst/>
              <a:cxnLst/>
              <a:rect l="l" t="t" r="r" b="b"/>
              <a:pathLst>
                <a:path w="7979409" h="1139190">
                  <a:moveTo>
                    <a:pt x="28574" y="0"/>
                  </a:moveTo>
                  <a:lnTo>
                    <a:pt x="20993" y="0"/>
                  </a:lnTo>
                  <a:lnTo>
                    <a:pt x="13728" y="3009"/>
                  </a:lnTo>
                  <a:lnTo>
                    <a:pt x="3009" y="13728"/>
                  </a:lnTo>
                  <a:lnTo>
                    <a:pt x="0" y="20993"/>
                  </a:lnTo>
                  <a:lnTo>
                    <a:pt x="0" y="1118196"/>
                  </a:lnTo>
                  <a:lnTo>
                    <a:pt x="3009" y="1125461"/>
                  </a:lnTo>
                  <a:lnTo>
                    <a:pt x="13728" y="1136180"/>
                  </a:lnTo>
                  <a:lnTo>
                    <a:pt x="20993" y="1139189"/>
                  </a:lnTo>
                  <a:lnTo>
                    <a:pt x="7957908" y="1139189"/>
                  </a:lnTo>
                  <a:lnTo>
                    <a:pt x="7965173" y="1136180"/>
                  </a:lnTo>
                  <a:lnTo>
                    <a:pt x="7973593" y="1127759"/>
                  </a:lnTo>
                  <a:lnTo>
                    <a:pt x="24028" y="1127759"/>
                  </a:lnTo>
                  <a:lnTo>
                    <a:pt x="19672" y="1125956"/>
                  </a:lnTo>
                  <a:lnTo>
                    <a:pt x="13233" y="1119517"/>
                  </a:lnTo>
                  <a:lnTo>
                    <a:pt x="11429" y="1115161"/>
                  </a:lnTo>
                  <a:lnTo>
                    <a:pt x="11429" y="24028"/>
                  </a:lnTo>
                  <a:lnTo>
                    <a:pt x="13233" y="19672"/>
                  </a:lnTo>
                  <a:lnTo>
                    <a:pt x="19672" y="13233"/>
                  </a:lnTo>
                  <a:lnTo>
                    <a:pt x="24028" y="11429"/>
                  </a:lnTo>
                  <a:lnTo>
                    <a:pt x="28574" y="11429"/>
                  </a:lnTo>
                  <a:lnTo>
                    <a:pt x="28574" y="0"/>
                  </a:lnTo>
                  <a:close/>
                </a:path>
                <a:path w="7979409" h="1139190">
                  <a:moveTo>
                    <a:pt x="7957908" y="0"/>
                  </a:moveTo>
                  <a:lnTo>
                    <a:pt x="28574" y="0"/>
                  </a:lnTo>
                  <a:lnTo>
                    <a:pt x="28574" y="11429"/>
                  </a:lnTo>
                  <a:lnTo>
                    <a:pt x="7954873" y="11429"/>
                  </a:lnTo>
                  <a:lnTo>
                    <a:pt x="7959229" y="13233"/>
                  </a:lnTo>
                  <a:lnTo>
                    <a:pt x="7965668" y="19672"/>
                  </a:lnTo>
                  <a:lnTo>
                    <a:pt x="7967472" y="24028"/>
                  </a:lnTo>
                  <a:lnTo>
                    <a:pt x="7967472" y="1115161"/>
                  </a:lnTo>
                  <a:lnTo>
                    <a:pt x="7965668" y="1119517"/>
                  </a:lnTo>
                  <a:lnTo>
                    <a:pt x="7959229" y="1125956"/>
                  </a:lnTo>
                  <a:lnTo>
                    <a:pt x="7954873" y="1127759"/>
                  </a:lnTo>
                  <a:lnTo>
                    <a:pt x="7973593" y="1127759"/>
                  </a:lnTo>
                  <a:lnTo>
                    <a:pt x="7975892" y="1125461"/>
                  </a:lnTo>
                  <a:lnTo>
                    <a:pt x="7978902" y="1118196"/>
                  </a:lnTo>
                  <a:lnTo>
                    <a:pt x="7978902" y="20993"/>
                  </a:lnTo>
                  <a:lnTo>
                    <a:pt x="7975892" y="13728"/>
                  </a:lnTo>
                  <a:lnTo>
                    <a:pt x="7965173" y="3009"/>
                  </a:lnTo>
                  <a:lnTo>
                    <a:pt x="7957908" y="0"/>
                  </a:lnTo>
                  <a:close/>
                </a:path>
                <a:path w="7979409" h="1139190">
                  <a:moveTo>
                    <a:pt x="7943405" y="22859"/>
                  </a:moveTo>
                  <a:lnTo>
                    <a:pt x="35483" y="22859"/>
                  </a:lnTo>
                  <a:lnTo>
                    <a:pt x="31076" y="24688"/>
                  </a:lnTo>
                  <a:lnTo>
                    <a:pt x="24688" y="31076"/>
                  </a:lnTo>
                  <a:lnTo>
                    <a:pt x="22859" y="35483"/>
                  </a:lnTo>
                  <a:lnTo>
                    <a:pt x="22859" y="1103693"/>
                  </a:lnTo>
                  <a:lnTo>
                    <a:pt x="24688" y="1108113"/>
                  </a:lnTo>
                  <a:lnTo>
                    <a:pt x="31076" y="1114501"/>
                  </a:lnTo>
                  <a:lnTo>
                    <a:pt x="35483" y="1116329"/>
                  </a:lnTo>
                  <a:lnTo>
                    <a:pt x="7943405" y="1116329"/>
                  </a:lnTo>
                  <a:lnTo>
                    <a:pt x="7947825" y="1114501"/>
                  </a:lnTo>
                  <a:lnTo>
                    <a:pt x="7954213" y="1108113"/>
                  </a:lnTo>
                  <a:lnTo>
                    <a:pt x="7956041" y="1103693"/>
                  </a:lnTo>
                  <a:lnTo>
                    <a:pt x="7956041" y="1099184"/>
                  </a:lnTo>
                  <a:lnTo>
                    <a:pt x="40004" y="1099184"/>
                  </a:lnTo>
                  <a:lnTo>
                    <a:pt x="40004" y="1082039"/>
                  </a:lnTo>
                  <a:lnTo>
                    <a:pt x="57149" y="1082039"/>
                  </a:lnTo>
                  <a:lnTo>
                    <a:pt x="57149" y="57149"/>
                  </a:lnTo>
                  <a:lnTo>
                    <a:pt x="40004" y="57149"/>
                  </a:lnTo>
                  <a:lnTo>
                    <a:pt x="40004" y="40004"/>
                  </a:lnTo>
                  <a:lnTo>
                    <a:pt x="7956041" y="40004"/>
                  </a:lnTo>
                  <a:lnTo>
                    <a:pt x="7956041" y="35483"/>
                  </a:lnTo>
                  <a:lnTo>
                    <a:pt x="7954213" y="31076"/>
                  </a:lnTo>
                  <a:lnTo>
                    <a:pt x="7947825" y="24688"/>
                  </a:lnTo>
                  <a:lnTo>
                    <a:pt x="7943405" y="22859"/>
                  </a:lnTo>
                  <a:close/>
                </a:path>
                <a:path w="7979409" h="1139190">
                  <a:moveTo>
                    <a:pt x="57149" y="1082039"/>
                  </a:moveTo>
                  <a:lnTo>
                    <a:pt x="40004" y="1082039"/>
                  </a:lnTo>
                  <a:lnTo>
                    <a:pt x="40004" y="1099184"/>
                  </a:lnTo>
                  <a:lnTo>
                    <a:pt x="57149" y="1099184"/>
                  </a:lnTo>
                  <a:lnTo>
                    <a:pt x="57149" y="1082039"/>
                  </a:lnTo>
                  <a:close/>
                </a:path>
                <a:path w="7979409" h="1139190">
                  <a:moveTo>
                    <a:pt x="7921752" y="1082039"/>
                  </a:moveTo>
                  <a:lnTo>
                    <a:pt x="57149" y="1082039"/>
                  </a:lnTo>
                  <a:lnTo>
                    <a:pt x="57149" y="1099184"/>
                  </a:lnTo>
                  <a:lnTo>
                    <a:pt x="7921752" y="1099184"/>
                  </a:lnTo>
                  <a:lnTo>
                    <a:pt x="7921752" y="1082039"/>
                  </a:lnTo>
                  <a:close/>
                </a:path>
                <a:path w="7979409" h="1139190">
                  <a:moveTo>
                    <a:pt x="7938897" y="40004"/>
                  </a:moveTo>
                  <a:lnTo>
                    <a:pt x="7921752" y="40004"/>
                  </a:lnTo>
                  <a:lnTo>
                    <a:pt x="7921752" y="1099184"/>
                  </a:lnTo>
                  <a:lnTo>
                    <a:pt x="7938897" y="1099184"/>
                  </a:lnTo>
                  <a:lnTo>
                    <a:pt x="7938897" y="1082039"/>
                  </a:lnTo>
                  <a:lnTo>
                    <a:pt x="7956041" y="1082039"/>
                  </a:lnTo>
                  <a:lnTo>
                    <a:pt x="7956041" y="57149"/>
                  </a:lnTo>
                  <a:lnTo>
                    <a:pt x="7938897" y="57149"/>
                  </a:lnTo>
                  <a:lnTo>
                    <a:pt x="7938897" y="40004"/>
                  </a:lnTo>
                  <a:close/>
                </a:path>
                <a:path w="7979409" h="1139190">
                  <a:moveTo>
                    <a:pt x="7956041" y="1082039"/>
                  </a:moveTo>
                  <a:lnTo>
                    <a:pt x="7938897" y="1082039"/>
                  </a:lnTo>
                  <a:lnTo>
                    <a:pt x="7938897" y="1099184"/>
                  </a:lnTo>
                  <a:lnTo>
                    <a:pt x="7956041" y="1099184"/>
                  </a:lnTo>
                  <a:lnTo>
                    <a:pt x="7956041" y="1082039"/>
                  </a:lnTo>
                  <a:close/>
                </a:path>
                <a:path w="7979409" h="1139190">
                  <a:moveTo>
                    <a:pt x="57149" y="40004"/>
                  </a:moveTo>
                  <a:lnTo>
                    <a:pt x="40004" y="40004"/>
                  </a:lnTo>
                  <a:lnTo>
                    <a:pt x="40004" y="57149"/>
                  </a:lnTo>
                  <a:lnTo>
                    <a:pt x="57149" y="57149"/>
                  </a:lnTo>
                  <a:lnTo>
                    <a:pt x="57149" y="40004"/>
                  </a:lnTo>
                  <a:close/>
                </a:path>
                <a:path w="7979409" h="1139190">
                  <a:moveTo>
                    <a:pt x="7921752" y="40004"/>
                  </a:moveTo>
                  <a:lnTo>
                    <a:pt x="57149" y="40004"/>
                  </a:lnTo>
                  <a:lnTo>
                    <a:pt x="57149" y="57149"/>
                  </a:lnTo>
                  <a:lnTo>
                    <a:pt x="7921752" y="57149"/>
                  </a:lnTo>
                  <a:lnTo>
                    <a:pt x="7921752" y="40004"/>
                  </a:lnTo>
                  <a:close/>
                </a:path>
                <a:path w="7979409" h="1139190">
                  <a:moveTo>
                    <a:pt x="7956041" y="40004"/>
                  </a:moveTo>
                  <a:lnTo>
                    <a:pt x="7938897" y="40004"/>
                  </a:lnTo>
                  <a:lnTo>
                    <a:pt x="7938897" y="57149"/>
                  </a:lnTo>
                  <a:lnTo>
                    <a:pt x="7956041" y="57149"/>
                  </a:lnTo>
                  <a:lnTo>
                    <a:pt x="7956041" y="40004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944497" y="437673"/>
            <a:ext cx="5542280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NAŠA</a:t>
            </a:r>
            <a:r>
              <a:rPr spc="-10" dirty="0"/>
              <a:t> </a:t>
            </a:r>
            <a:r>
              <a:rPr spc="-5" dirty="0"/>
              <a:t>LABORATORIJA</a:t>
            </a:r>
            <a:r>
              <a:rPr spc="-35" dirty="0"/>
              <a:t> </a:t>
            </a:r>
            <a:r>
              <a:rPr spc="-15" dirty="0"/>
              <a:t>2008.</a:t>
            </a:r>
            <a:r>
              <a:rPr spc="40" dirty="0"/>
              <a:t> </a:t>
            </a:r>
            <a:r>
              <a:rPr spc="-5" dirty="0"/>
              <a:t>god.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8600" y="0"/>
              <a:ext cx="8659368" cy="675741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9392" y="0"/>
              <a:ext cx="7943075" cy="683056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91439"/>
              <a:ext cx="9143999" cy="643432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8600" y="45719"/>
              <a:ext cx="8686800" cy="681228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9143999" cy="683056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613</TotalTime>
  <Words>1250</Words>
  <Application>Microsoft Office PowerPoint</Application>
  <PresentationFormat>On-screen Show (4:3)</PresentationFormat>
  <Paragraphs>135</Paragraphs>
  <Slides>75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3" baseType="lpstr">
      <vt:lpstr>Arial</vt:lpstr>
      <vt:lpstr>Calibri</vt:lpstr>
      <vt:lpstr>Comic Sans MS</vt:lpstr>
      <vt:lpstr>Garamond</vt:lpstr>
      <vt:lpstr>Symbol</vt:lpstr>
      <vt:lpstr>Times New Roman</vt:lpstr>
      <vt:lpstr>Wingdings</vt:lpstr>
      <vt:lpstr>Office Theme</vt:lpstr>
      <vt:lpstr>Pravila rada i ponašanja u laboratoriji za molekularnu genetiku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NAŠA LABORATORIJA 2008. god.</vt:lpstr>
      <vt:lpstr>PowerPoint Presentation</vt:lpstr>
      <vt:lpstr>PowerPoint Presentation</vt:lpstr>
      <vt:lpstr>PowerPoint Presentation</vt:lpstr>
      <vt:lpstr>PowerPoint Presentation</vt:lpstr>
      <vt:lpstr>OPŠTA PRAVILA PONAŠANJA U  LABORATORIJI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Sve hemikalije treba da  budu jasno označene!!!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PRAVILA RADA U LABORATORIJI</dc:title>
  <dc:creator>Dragica Minić</dc:creator>
  <cp:lastModifiedBy>Biolog 133b</cp:lastModifiedBy>
  <cp:revision>78</cp:revision>
  <dcterms:created xsi:type="dcterms:W3CDTF">2022-02-24T08:23:07Z</dcterms:created>
  <dcterms:modified xsi:type="dcterms:W3CDTF">2026-04-17T11:12:57Z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2021-04-09T00:00:00Z</vt:filetime>
  </property>
  <property fmtid="{D5CDD505-2E9C-101B-9397-08002B2CF9AE}" pid="3" name="Creator">
    <vt:lpwstr>Acrobat PDFMaker 11 for PowerPoint</vt:lpwstr>
  </property>
  <property fmtid="{D5CDD505-2E9C-101B-9397-08002B2CF9AE}" pid="4" name="LastSaved">
    <vt:filetime>2022-02-24T00:00:00Z</vt:filetime>
  </property>
</Properties>
</file>