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333" r:id="rId4"/>
    <p:sldId id="277" r:id="rId5"/>
    <p:sldId id="275" r:id="rId6"/>
    <p:sldId id="301" r:id="rId7"/>
    <p:sldId id="278" r:id="rId8"/>
    <p:sldId id="279" r:id="rId9"/>
    <p:sldId id="280" r:id="rId10"/>
    <p:sldId id="281" r:id="rId11"/>
    <p:sldId id="283" r:id="rId12"/>
    <p:sldId id="285" r:id="rId13"/>
    <p:sldId id="28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7C79-BCA1-4870-B52D-A56DC7BF6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FCD7D-8E2A-4400-A6EA-C066DBBDE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763BD-8E66-4FDD-B4BB-B552FAFE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9C682-5A47-48E6-86FC-5A49691B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8C81F-7D9C-4BC6-A21C-A599E40E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2858-EDFF-4B18-810C-4CDD0B71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63F25-3CE8-4AB7-92E5-9658FBCD7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A5053-00A8-416A-B465-8012DC9A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53350-3475-4E1F-9F54-76AE6B24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941F2-8E9B-4AEE-B253-7072A59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BE303-3C18-457B-9728-CA65BE94B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3C505-EDD2-459A-8A7F-ADEEE9803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11A6-CBF6-4D6C-8125-039E11BE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80755-F920-4C23-B692-BEF95581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40679-26B3-481C-8C28-A1943DEE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23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35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0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44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DCBF-2D37-4E67-8E97-6D914E04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8B06-68C2-4CE4-93EF-A52CD327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FC3C-2874-4059-80DF-BDB7A5B2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40381-19DB-4012-AF6B-9A56F5E9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0D219-2661-4FFB-8573-24F19E47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7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0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5766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686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6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7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8195-908A-4B26-A332-EB1386CC6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2CA5F-5692-4D38-A6D0-2D763C9CE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659CD-7F11-4531-B530-45218F45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3F7EC-BF71-4F9C-80C2-1D895A6D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CBB2-3EA3-4AA3-ABBB-7E4BAF9D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5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66A5-706D-4565-B7A1-AF4B1D43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D5283-7561-406A-8803-D496C3E0F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C4637-16F5-4ED2-8096-029FE3EB6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2CD71-AB46-4969-A7ED-E2696A64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A9A90-3B35-4F69-957E-09A5D98D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4DC5F-94CE-4016-930D-26AA5D7C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48DD-2AA3-40F4-A2A9-7F1C711A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82A65-53A7-43A8-88D2-826313FEB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D1810-BC19-4D6C-BE1C-E9E17C37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B948E-4272-4B54-A1B3-8B9DAC943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E19E6-C774-4357-A863-5303D0C11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CF78C-E46D-473A-99D7-78E574DA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49969-3231-4E54-AD46-9C628F33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D033D-03E7-4D3F-BC12-4C46987E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3CAF-46AC-446C-94AE-59236CA8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F9EC3-43B0-470B-9EDB-C77D1B3D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69E87-8E98-408E-B009-F1606277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615A5-6B26-483C-A547-1E84C218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3E3D7-544F-486C-800C-0960C41E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D55E9-B148-4D14-934C-8ECAC193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4CA7C-0292-42CD-9244-EE750CA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7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21FE-B9CB-4E31-8088-E32DC4CB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44AA-EA0E-45E1-B14B-FA40AAEB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EAA31-C2C7-4EBF-BB08-2CD585C56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31B8A-8108-424A-BEAD-DD405F7B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1806-371D-4F52-BFA4-05B06C7A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F5B8C-2B14-45B5-B2AF-579CE3F6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D317-AEF3-431B-8BDC-0453D812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0C330-112C-47CF-820F-ABEEF381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7EAC1-E499-4A8C-91B9-6EEDE1A8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24F37-B8E7-4244-AD91-F254A000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BF3EF-A472-4DB9-88F4-4E6CF212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AD5E3-5E9A-4346-9627-148C448D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F80CE-A6AF-4A5E-9B55-3599D85C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76977-1600-4A6B-A08B-40CBAF41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CE8AB-40E5-4734-8F56-25D93D7D1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598-877B-4693-8584-4F0DC8987D2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328FC-512E-448D-BA09-5E349886B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70A1-C384-4773-9093-DD6462450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6117-3F75-467E-AA42-1DEB018B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979B-B51B-4980-98D6-47EFF97B398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F9D269-0457-4ED4-BC1B-9D616530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600" b="1" dirty="0">
                <a:solidFill>
                  <a:schemeClr val="bg1"/>
                </a:solidFill>
              </a:rPr>
              <a:t>Кошница</a:t>
            </a:r>
          </a:p>
        </p:txBody>
      </p:sp>
    </p:spTree>
    <p:extLst>
      <p:ext uri="{BB962C8B-B14F-4D97-AF65-F5344CB8AC3E}">
        <p14:creationId xmlns:p14="http://schemas.microsoft.com/office/powerpoint/2010/main" val="150668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08" y="1461896"/>
            <a:ext cx="10728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Стандардна Дадант-Блатова кошница састоји се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 следећих делова: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подњача са регулатором или затварачем лета,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плодиште (корпус, тело)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два медишта (полунаставци)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збег са поклопном даском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   кров кошнице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276" y="196146"/>
            <a:ext cx="4786361" cy="6340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5414" y="5647235"/>
            <a:ext cx="1160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подњача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3820" y="4542261"/>
            <a:ext cx="136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плодиште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2551" y="3010599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медиште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4099" y="1961416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медиште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0878" y="1153256"/>
            <a:ext cx="178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збег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0896" y="652323"/>
            <a:ext cx="185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кров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674" y="285111"/>
            <a:ext cx="58790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Дадант-Блатова кошница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5811" y="6315189"/>
            <a:ext cx="310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ДБ кошница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9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636" y="2263068"/>
            <a:ext cx="5938120" cy="453878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8000" b="1" dirty="0"/>
              <a:t>Стандардна ЛР кошница састоји се из следећих делова:</a:t>
            </a:r>
          </a:p>
          <a:p>
            <a:pPr marL="0" indent="0" algn="just">
              <a:buNone/>
            </a:pPr>
            <a:endParaRPr lang="ru-RU" sz="4000" b="1" dirty="0"/>
          </a:p>
          <a:p>
            <a:pPr>
              <a:buFontTx/>
              <a:buChar char="-"/>
            </a:pPr>
            <a:r>
              <a:rPr lang="ru-RU" sz="8000" b="1" dirty="0"/>
              <a:t>подњача са регулатором или затварачем лета</a:t>
            </a:r>
          </a:p>
          <a:p>
            <a:pPr>
              <a:buFontTx/>
              <a:buChar char="-"/>
            </a:pPr>
            <a:r>
              <a:rPr lang="ru-RU" sz="8000" b="1" dirty="0"/>
              <a:t>наставци (исте величине – плодишта/медишта) 3 ком</a:t>
            </a:r>
          </a:p>
          <a:p>
            <a:pPr>
              <a:buFontTx/>
              <a:buChar char="-"/>
            </a:pPr>
            <a:r>
              <a:rPr lang="ru-RU" sz="8000" b="1" dirty="0"/>
              <a:t>рамови (оквири) 30 ком. (стандардно)</a:t>
            </a:r>
          </a:p>
          <a:p>
            <a:pPr>
              <a:buFontTx/>
              <a:buChar char="-"/>
            </a:pPr>
            <a:r>
              <a:rPr lang="ru-RU" sz="8000" b="1" dirty="0"/>
              <a:t>поклопна даска или збег са поклопном даском</a:t>
            </a:r>
          </a:p>
          <a:p>
            <a:pPr>
              <a:buFontTx/>
              <a:buChar char="-"/>
            </a:pPr>
            <a:r>
              <a:rPr lang="ru-RU" sz="8000" b="1" dirty="0"/>
              <a:t>кров кошнице</a:t>
            </a:r>
          </a:p>
          <a:p>
            <a:pPr>
              <a:buFontTx/>
              <a:buChar char="-"/>
            </a:pPr>
            <a:r>
              <a:rPr lang="ru-RU" sz="8000" b="1" dirty="0"/>
              <a:t>полунаставак (опционо)</a:t>
            </a:r>
          </a:p>
          <a:p>
            <a:pPr>
              <a:buFontTx/>
              <a:buChar char="-"/>
            </a:pPr>
            <a:r>
              <a:rPr lang="ru-RU" sz="8000" b="1" dirty="0"/>
              <a:t>матична решетка (опционо)</a:t>
            </a:r>
          </a:p>
          <a:p>
            <a:pPr>
              <a:buFontTx/>
              <a:buChar char="-"/>
            </a:pPr>
            <a:endParaRPr lang="ru-RU" sz="2800" b="1" dirty="0"/>
          </a:p>
          <a:p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18" y="1268361"/>
            <a:ext cx="5556161" cy="5604386"/>
          </a:xfrm>
        </p:spPr>
      </p:pic>
      <p:sp>
        <p:nvSpPr>
          <p:cNvPr id="6" name="Rectangle 5"/>
          <p:cNvSpPr/>
          <p:nvPr/>
        </p:nvSpPr>
        <p:spPr>
          <a:xfrm>
            <a:off x="139860" y="147568"/>
            <a:ext cx="5972183" cy="1056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5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Лангстрот-Рутова кошница</a:t>
            </a:r>
            <a:br>
              <a:rPr kumimoji="0" lang="ru-RU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ru-RU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US" sz="2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6632" y="6457890"/>
            <a:ext cx="202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ЛР кошница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03341" y="1492833"/>
            <a:ext cx="4011560" cy="5059833"/>
            <a:chOff x="8303342" y="1492833"/>
            <a:chExt cx="4011547" cy="5059833"/>
          </a:xfrm>
        </p:grpSpPr>
        <p:sp>
          <p:nvSpPr>
            <p:cNvPr id="9" name="TextBox 8"/>
            <p:cNvSpPr txBox="1"/>
            <p:nvPr/>
          </p:nvSpPr>
          <p:spPr>
            <a:xfrm>
              <a:off x="8470300" y="5271666"/>
              <a:ext cx="1514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наставак-плодиште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3342" y="4145077"/>
              <a:ext cx="1504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наставак-медиште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38645" y="3095399"/>
              <a:ext cx="1251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наставак-медиште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9293" y="6183334"/>
              <a:ext cx="1470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подњача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30693" y="1972293"/>
              <a:ext cx="26841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поклопна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даска са вентилационом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мрежицом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24850" y="1492833"/>
              <a:ext cx="735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Cyrl-R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кров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9651253" y="2551471"/>
              <a:ext cx="820091" cy="48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15797" y="1214368"/>
            <a:ext cx="6044371" cy="105606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-15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КОШНИЦА НАСТАВЉАЧА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СА РАМОВИМА ЈЕДНАКЕ ВЕЛИЧИНЕ У</a:t>
            </a:r>
            <a:b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ru-RU" sz="1800" b="1" i="0" u="none" strike="noStrike" kern="1200" cap="none" spc="-15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ПЛОДИШТУ И У МЕДИШТУ</a:t>
            </a:r>
            <a:br>
              <a:rPr kumimoji="0" lang="ru-RU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br>
              <a:rPr kumimoji="0" lang="ru-RU" sz="1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US" sz="1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845" y="425002"/>
            <a:ext cx="7160654" cy="6053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Фараров</a:t>
            </a: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систем кошница</a:t>
            </a:r>
          </a:p>
        </p:txBody>
      </p:sp>
      <p:sp>
        <p:nvSpPr>
          <p:cNvPr id="4" name="Rectangle 3"/>
          <p:cNvSpPr/>
          <p:nvPr/>
        </p:nvSpPr>
        <p:spPr>
          <a:xfrm>
            <a:off x="930440" y="1558344"/>
            <a:ext cx="635267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Фараров систем кошница укљчује следеће делове: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подњачу са регулатором или затварачем лета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 и више наставака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рамове (10 по наставку)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поклопну даску или збег са поклопном даском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матичне решетке (опционо)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  кров кошнице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7" y="1255692"/>
            <a:ext cx="3438659" cy="4951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1894" y="6224452"/>
            <a:ext cx="277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Фараров систем кошница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6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8135" y="1548581"/>
            <a:ext cx="39052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АЖ кошница је „ормарић“ који се састоји из плодишног и медишног дела који се дели преградом у који се увлачи Ханеманова решетка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Рамови у кошницу стављају (увлаче) са задње стране након отварања врата са хранилицом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7735" y="341290"/>
            <a:ext cx="8461419" cy="71477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Алберт-Жнидершићева кошница</a:t>
            </a: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80" y="1150374"/>
            <a:ext cx="7905356" cy="5270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6358" y="6392416"/>
            <a:ext cx="319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АЖ кошница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7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25002"/>
            <a:ext cx="12295031" cy="72830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Савремена кошница, трмка (вршкара), плетара, дубина и дашчара (просто сандуче) су станишта која је израдио човек, a представљају мање или веће шупљине неправилног или правилног облика, у којима пчеле стално живе, гаје легло, излежу се, раде и складиште храну неопходну за живот, развитак и презимљавање.</a:t>
            </a:r>
          </a:p>
        </p:txBody>
      </p:sp>
      <p:sp>
        <p:nvSpPr>
          <p:cNvPr id="3" name="Rectangle 2"/>
          <p:cNvSpPr/>
          <p:nvPr/>
        </p:nvSpPr>
        <p:spPr>
          <a:xfrm>
            <a:off x="906156" y="-230918"/>
            <a:ext cx="10084158" cy="8886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ТИПОВИ КОШНИЦ</a:t>
            </a: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5775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" y="373487"/>
            <a:ext cx="1147507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Постоје следеће кошнице: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са непокретним саћем: трмке, вршкаре, плетаре,  дубине (одсечена шупља стабла), дашчаре (просто сандуче) и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C42F1A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са покретним саћем: кошнице различитих типова: полошка, Алберт-Жнидершичева (АЖ), АЖ ГРОМ, Дадан-Блатова кошница (ДБ), Лангстрот-Рутова кошница (ЛР) и Фараров кошнички систем.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759852" y="528034"/>
            <a:ext cx="10084158" cy="8886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ТИПОВИ КОШНИЦ</a:t>
            </a: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394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4" y="0"/>
            <a:ext cx="5706351" cy="6834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1" y="103031"/>
            <a:ext cx="4340181" cy="5447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7508" y="5653824"/>
            <a:ext cx="436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Кошнице са непокретним саћем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а-вршкара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б-трмка</a:t>
            </a:r>
            <a:endParaRPr kumimoji="0" lang="sr-Cyrl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18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46" y="-1"/>
            <a:ext cx="472225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Трмке на пчелињаку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45878" y="400109"/>
            <a:ext cx="3585090" cy="27766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607808" y="400109"/>
            <a:ext cx="2423160" cy="33032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48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3" y="172414"/>
            <a:ext cx="11243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Кошнице са непокретним саћем најбоље је населити природним (стрешеним) ројевима у време ројења пчелињих заједница.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Стрешени рој са собом носи резерве хране за два дана и исти ће се без пчелареве помоћи стабилизовати, изградити саће и накупити довољне количине хране за одгајање легла, развој и презимљење.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9" y="2205877"/>
            <a:ext cx="3584888" cy="4520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2205877"/>
            <a:ext cx="4621369" cy="364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01" y="2609349"/>
            <a:ext cx="3342372" cy="2717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2907" y="6001555"/>
            <a:ext cx="763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Изглед пчелињег гнезда саграђеног у плетари (а,б) и деблу (ц)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7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275" y="3904218"/>
            <a:ext cx="2117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Изглед пчелињег гнезда саграђеног у трмки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0" y="75473"/>
            <a:ext cx="3966693" cy="6718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21" y="90152"/>
            <a:ext cx="6079961" cy="67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5533" y="51210"/>
            <a:ext cx="10251583" cy="6568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C42F1A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КОШНИЦЕ СА ПОКРЕТНИМ САЋЕМ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42F1A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2876" y="760257"/>
            <a:ext cx="5729286" cy="1868644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Кошницу са покретним саћем најбоље је правити од меког и лаког дрвета (чамове, јелове, тополине и липове даске која је сува и без чворова).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319837" y="714375"/>
            <a:ext cx="5872163" cy="1643062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 новије време кошнице се праве од пластичних материјала и тврдог стиропора.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7" y="2651274"/>
            <a:ext cx="5430466" cy="4136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60" y="2523541"/>
            <a:ext cx="5119261" cy="42609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9866" y="2854310"/>
            <a:ext cx="383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Кошница од дрвета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8598" y="2623163"/>
            <a:ext cx="450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Кошница од стиропора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0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3" y="207676"/>
            <a:ext cx="3739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" y="1480774"/>
            <a:ext cx="5839705" cy="3887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92" y="3078050"/>
            <a:ext cx="5161240" cy="3573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821" y="5938870"/>
            <a:ext cx="5813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Полошке</a:t>
            </a:r>
            <a:endParaRPr kumimoji="0" lang="en-US" sz="24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48" y="425513"/>
            <a:ext cx="4156928" cy="2368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8642" y="171821"/>
            <a:ext cx="510003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ПОЛОШКА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468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Uros</dc:creator>
  <cp:lastModifiedBy>Uros</cp:lastModifiedBy>
  <cp:revision>1</cp:revision>
  <dcterms:created xsi:type="dcterms:W3CDTF">2019-03-11T07:42:06Z</dcterms:created>
  <dcterms:modified xsi:type="dcterms:W3CDTF">2019-03-11T07:43:48Z</dcterms:modified>
</cp:coreProperties>
</file>