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  <p:sldMasterId id="2147483780" r:id="rId5"/>
  </p:sldMasterIdLst>
  <p:notesMasterIdLst>
    <p:notesMasterId r:id="rId6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80" r:id="rId13"/>
    <p:sldId id="281" r:id="rId14"/>
    <p:sldId id="296" r:id="rId15"/>
    <p:sldId id="263" r:id="rId16"/>
    <p:sldId id="264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24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25" r:id="rId34"/>
    <p:sldId id="326" r:id="rId35"/>
    <p:sldId id="327" r:id="rId36"/>
    <p:sldId id="328" r:id="rId37"/>
    <p:sldId id="329" r:id="rId38"/>
    <p:sldId id="265" r:id="rId39"/>
    <p:sldId id="266" r:id="rId40"/>
    <p:sldId id="267" r:id="rId41"/>
    <p:sldId id="268" r:id="rId42"/>
    <p:sldId id="271" r:id="rId43"/>
    <p:sldId id="272" r:id="rId44"/>
    <p:sldId id="273" r:id="rId45"/>
    <p:sldId id="303" r:id="rId46"/>
    <p:sldId id="304" r:id="rId47"/>
    <p:sldId id="305" r:id="rId48"/>
    <p:sldId id="277" r:id="rId49"/>
    <p:sldId id="274" r:id="rId50"/>
    <p:sldId id="286" r:id="rId51"/>
    <p:sldId id="284" r:id="rId52"/>
    <p:sldId id="315" r:id="rId53"/>
    <p:sldId id="285" r:id="rId54"/>
    <p:sldId id="306" r:id="rId55"/>
    <p:sldId id="314" r:id="rId56"/>
    <p:sldId id="307" r:id="rId57"/>
    <p:sldId id="309" r:id="rId58"/>
    <p:sldId id="282" r:id="rId59"/>
    <p:sldId id="295" r:id="rId60"/>
    <p:sldId id="316" r:id="rId61"/>
    <p:sldId id="294" r:id="rId62"/>
    <p:sldId id="278" r:id="rId63"/>
    <p:sldId id="311" r:id="rId64"/>
    <p:sldId id="301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F177AD-DA3B-4892-8EE4-6250202A12F0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7AB40D-66E6-4A7F-A143-A107F462EC2E}">
      <dgm:prSet phldrT="[Text]"/>
      <dgm:spPr/>
      <dgm:t>
        <a:bodyPr/>
        <a:lstStyle/>
        <a:p>
          <a:r>
            <a:rPr lang="sr-Latn-RS" dirty="0" smtClean="0"/>
            <a:t>restrikcione endonukleaze</a:t>
          </a:r>
          <a:endParaRPr lang="en-US" dirty="0"/>
        </a:p>
      </dgm:t>
    </dgm:pt>
    <dgm:pt modelId="{086B3D07-8FE8-4FF3-A669-ECC6E78BA1F9}" type="parTrans" cxnId="{36BB74A0-3448-4A47-9FF3-E7932BAA52CD}">
      <dgm:prSet/>
      <dgm:spPr/>
      <dgm:t>
        <a:bodyPr/>
        <a:lstStyle/>
        <a:p>
          <a:endParaRPr lang="en-US"/>
        </a:p>
      </dgm:t>
    </dgm:pt>
    <dgm:pt modelId="{07CB716E-AB8E-4D6A-8FF2-AF2544433B16}" type="sibTrans" cxnId="{36BB74A0-3448-4A47-9FF3-E7932BAA52CD}">
      <dgm:prSet/>
      <dgm:spPr/>
      <dgm:t>
        <a:bodyPr/>
        <a:lstStyle/>
        <a:p>
          <a:endParaRPr lang="en-US"/>
        </a:p>
      </dgm:t>
    </dgm:pt>
    <dgm:pt modelId="{C89D6DBF-3495-4209-8B51-9EE45C8F22C7}">
      <dgm:prSet phldrT="[Text]"/>
      <dgm:spPr/>
      <dgm:t>
        <a:bodyPr/>
        <a:lstStyle/>
        <a:p>
          <a:r>
            <a:rPr lang="sr-Latn-RS" dirty="0" smtClean="0"/>
            <a:t>kloniranje DNK</a:t>
          </a:r>
          <a:endParaRPr lang="en-US" dirty="0"/>
        </a:p>
      </dgm:t>
    </dgm:pt>
    <dgm:pt modelId="{2003B0F8-89DE-4C63-8736-9B620EA8F264}" type="parTrans" cxnId="{ADE46098-A636-4CA4-93BE-D674C470A413}">
      <dgm:prSet/>
      <dgm:spPr/>
      <dgm:t>
        <a:bodyPr/>
        <a:lstStyle/>
        <a:p>
          <a:endParaRPr lang="en-US"/>
        </a:p>
      </dgm:t>
    </dgm:pt>
    <dgm:pt modelId="{7B466540-90FC-4497-9127-B176733564BE}" type="sibTrans" cxnId="{ADE46098-A636-4CA4-93BE-D674C470A413}">
      <dgm:prSet/>
      <dgm:spPr/>
      <dgm:t>
        <a:bodyPr/>
        <a:lstStyle/>
        <a:p>
          <a:endParaRPr lang="en-US"/>
        </a:p>
      </dgm:t>
    </dgm:pt>
    <dgm:pt modelId="{37C1B19B-1E17-4E3E-B1A4-3C18F48BF4D7}">
      <dgm:prSet phldrT="[Text]"/>
      <dgm:spPr/>
      <dgm:t>
        <a:bodyPr/>
        <a:lstStyle/>
        <a:p>
          <a:r>
            <a:rPr lang="sr-Latn-RS" dirty="0" smtClean="0"/>
            <a:t>hibridizacija nukleinskih kiselina</a:t>
          </a:r>
          <a:endParaRPr lang="en-US" dirty="0"/>
        </a:p>
      </dgm:t>
    </dgm:pt>
    <dgm:pt modelId="{E380C91C-A7F1-4862-A2A5-AA74F2C1F3A4}" type="parTrans" cxnId="{E68DB7C0-47D0-4980-BEFA-9C7D4BE4919D}">
      <dgm:prSet/>
      <dgm:spPr/>
      <dgm:t>
        <a:bodyPr/>
        <a:lstStyle/>
        <a:p>
          <a:endParaRPr lang="en-US"/>
        </a:p>
      </dgm:t>
    </dgm:pt>
    <dgm:pt modelId="{AAF51579-36A5-41F4-85CA-0ECAEE07FBFF}" type="sibTrans" cxnId="{E68DB7C0-47D0-4980-BEFA-9C7D4BE4919D}">
      <dgm:prSet/>
      <dgm:spPr/>
      <dgm:t>
        <a:bodyPr/>
        <a:lstStyle/>
        <a:p>
          <a:endParaRPr lang="en-US"/>
        </a:p>
      </dgm:t>
    </dgm:pt>
    <dgm:pt modelId="{3CD6BEC0-B240-4CC6-A418-67401E8FCCC3}">
      <dgm:prSet phldrT="[Text]"/>
      <dgm:spPr/>
      <dgm:t>
        <a:bodyPr/>
        <a:lstStyle/>
        <a:p>
          <a:r>
            <a:rPr lang="sr-Latn-RS" dirty="0" smtClean="0"/>
            <a:t>sekvencioniranje DNK</a:t>
          </a:r>
          <a:endParaRPr lang="en-US" dirty="0"/>
        </a:p>
      </dgm:t>
    </dgm:pt>
    <dgm:pt modelId="{F3735ED0-3024-4B6D-936A-3C3A80A7AAD7}" type="parTrans" cxnId="{A461B612-63ED-41D4-A764-CA18532AE062}">
      <dgm:prSet/>
      <dgm:spPr/>
      <dgm:t>
        <a:bodyPr/>
        <a:lstStyle/>
        <a:p>
          <a:endParaRPr lang="en-US"/>
        </a:p>
      </dgm:t>
    </dgm:pt>
    <dgm:pt modelId="{3CE90B53-07AA-4BA3-8156-3E9FD38C49CE}" type="sibTrans" cxnId="{A461B612-63ED-41D4-A764-CA18532AE062}">
      <dgm:prSet/>
      <dgm:spPr/>
      <dgm:t>
        <a:bodyPr/>
        <a:lstStyle/>
        <a:p>
          <a:endParaRPr lang="en-US"/>
        </a:p>
      </dgm:t>
    </dgm:pt>
    <dgm:pt modelId="{61F98F44-15CC-4392-AAA4-100A550B4276}">
      <dgm:prSet phldrT="[Text]"/>
      <dgm:spPr/>
      <dgm:t>
        <a:bodyPr/>
        <a:lstStyle/>
        <a:p>
          <a:r>
            <a:rPr lang="sr-Latn-RS" dirty="0" smtClean="0"/>
            <a:t>genetsko inženjerstvo</a:t>
          </a:r>
          <a:endParaRPr lang="en-US" dirty="0"/>
        </a:p>
      </dgm:t>
    </dgm:pt>
    <dgm:pt modelId="{8CD3A954-6FB8-4F0E-9B43-64CA013C7F8B}" type="parTrans" cxnId="{FAE0D749-4C5D-4991-AF1E-DAEA174D5B91}">
      <dgm:prSet/>
      <dgm:spPr/>
      <dgm:t>
        <a:bodyPr/>
        <a:lstStyle/>
        <a:p>
          <a:endParaRPr lang="en-US"/>
        </a:p>
      </dgm:t>
    </dgm:pt>
    <dgm:pt modelId="{A3B147AC-E1EE-4277-9230-B3E8EC921F3E}" type="sibTrans" cxnId="{FAE0D749-4C5D-4991-AF1E-DAEA174D5B91}">
      <dgm:prSet/>
      <dgm:spPr/>
      <dgm:t>
        <a:bodyPr/>
        <a:lstStyle/>
        <a:p>
          <a:endParaRPr lang="en-US"/>
        </a:p>
      </dgm:t>
    </dgm:pt>
    <dgm:pt modelId="{F6E51CE8-98F1-42D2-A098-45D095814D8F}" type="pres">
      <dgm:prSet presAssocID="{05F177AD-DA3B-4892-8EE4-6250202A12F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914F47-B34A-46BF-8399-C93E118FD655}" type="pres">
      <dgm:prSet presAssocID="{AA7AB40D-66E6-4A7F-A143-A107F462EC2E}" presName="node" presStyleLbl="node1" presStyleIdx="0" presStyleCnt="5" custLinFactNeighborY="20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8A9A62-98B0-468A-BE1E-AA0AA9F1C9A9}" type="pres">
      <dgm:prSet presAssocID="{07CB716E-AB8E-4D6A-8FF2-AF2544433B16}" presName="sibTrans" presStyleCnt="0"/>
      <dgm:spPr/>
    </dgm:pt>
    <dgm:pt modelId="{C170F5E2-036D-452F-82FF-52162857BC85}" type="pres">
      <dgm:prSet presAssocID="{C89D6DBF-3495-4209-8B51-9EE45C8F22C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E2C869-12AD-4B99-A803-2DE76549837D}" type="pres">
      <dgm:prSet presAssocID="{7B466540-90FC-4497-9127-B176733564BE}" presName="sibTrans" presStyleCnt="0"/>
      <dgm:spPr/>
    </dgm:pt>
    <dgm:pt modelId="{6085E636-6EA8-4143-BEF7-D4EFF1756BED}" type="pres">
      <dgm:prSet presAssocID="{37C1B19B-1E17-4E3E-B1A4-3C18F48BF4D7}" presName="node" presStyleLbl="node1" presStyleIdx="2" presStyleCnt="5" custLinFactNeighborX="1782" custLinFactNeighborY="15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0E3B8-FB27-4A7F-B18B-AF4A51BBBB55}" type="pres">
      <dgm:prSet presAssocID="{AAF51579-36A5-41F4-85CA-0ECAEE07FBFF}" presName="sibTrans" presStyleCnt="0"/>
      <dgm:spPr/>
    </dgm:pt>
    <dgm:pt modelId="{372B9350-4430-469A-95CF-EFAEB17DE382}" type="pres">
      <dgm:prSet presAssocID="{3CD6BEC0-B240-4CC6-A418-67401E8FCCC3}" presName="node" presStyleLbl="node1" presStyleIdx="3" presStyleCnt="5" custLinFactNeighborX="5198" custLinFactNeighborY="145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3101E-1392-4885-81AC-1D37DE8EE5FA}" type="pres">
      <dgm:prSet presAssocID="{3CE90B53-07AA-4BA3-8156-3E9FD38C49CE}" presName="sibTrans" presStyleCnt="0"/>
      <dgm:spPr/>
    </dgm:pt>
    <dgm:pt modelId="{01B157DF-A2CA-4EA5-A029-FFB84E1C6972}" type="pres">
      <dgm:prSet presAssocID="{61F98F44-15CC-4392-AAA4-100A550B4276}" presName="node" presStyleLbl="node1" presStyleIdx="4" presStyleCnt="5" custLinFactNeighborX="25099" custLinFactNeighborY="145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1526CC-14CF-4E72-97E8-61A6C6479A09}" type="presOf" srcId="{05F177AD-DA3B-4892-8EE4-6250202A12F0}" destId="{F6E51CE8-98F1-42D2-A098-45D095814D8F}" srcOrd="0" destOrd="0" presId="urn:microsoft.com/office/officeart/2005/8/layout/default#1"/>
    <dgm:cxn modelId="{5DEAC525-C7D9-4A7A-9E91-22AAE1427621}" type="presOf" srcId="{3CD6BEC0-B240-4CC6-A418-67401E8FCCC3}" destId="{372B9350-4430-469A-95CF-EFAEB17DE382}" srcOrd="0" destOrd="0" presId="urn:microsoft.com/office/officeart/2005/8/layout/default#1"/>
    <dgm:cxn modelId="{D278D73A-B389-4249-A0DD-CDABFC2EDAC0}" type="presOf" srcId="{C89D6DBF-3495-4209-8B51-9EE45C8F22C7}" destId="{C170F5E2-036D-452F-82FF-52162857BC85}" srcOrd="0" destOrd="0" presId="urn:microsoft.com/office/officeart/2005/8/layout/default#1"/>
    <dgm:cxn modelId="{E68DB7C0-47D0-4980-BEFA-9C7D4BE4919D}" srcId="{05F177AD-DA3B-4892-8EE4-6250202A12F0}" destId="{37C1B19B-1E17-4E3E-B1A4-3C18F48BF4D7}" srcOrd="2" destOrd="0" parTransId="{E380C91C-A7F1-4862-A2A5-AA74F2C1F3A4}" sibTransId="{AAF51579-36A5-41F4-85CA-0ECAEE07FBFF}"/>
    <dgm:cxn modelId="{7D873884-F4AE-44A2-A3D9-43D44E265F39}" type="presOf" srcId="{37C1B19B-1E17-4E3E-B1A4-3C18F48BF4D7}" destId="{6085E636-6EA8-4143-BEF7-D4EFF1756BED}" srcOrd="0" destOrd="0" presId="urn:microsoft.com/office/officeart/2005/8/layout/default#1"/>
    <dgm:cxn modelId="{3565073E-2493-4CC2-87F3-3AE764D7B3C1}" type="presOf" srcId="{61F98F44-15CC-4392-AAA4-100A550B4276}" destId="{01B157DF-A2CA-4EA5-A029-FFB84E1C6972}" srcOrd="0" destOrd="0" presId="urn:microsoft.com/office/officeart/2005/8/layout/default#1"/>
    <dgm:cxn modelId="{ADE46098-A636-4CA4-93BE-D674C470A413}" srcId="{05F177AD-DA3B-4892-8EE4-6250202A12F0}" destId="{C89D6DBF-3495-4209-8B51-9EE45C8F22C7}" srcOrd="1" destOrd="0" parTransId="{2003B0F8-89DE-4C63-8736-9B620EA8F264}" sibTransId="{7B466540-90FC-4497-9127-B176733564BE}"/>
    <dgm:cxn modelId="{E9D96E72-F0FE-4F22-AD63-7A9796CC40BE}" type="presOf" srcId="{AA7AB40D-66E6-4A7F-A143-A107F462EC2E}" destId="{DD914F47-B34A-46BF-8399-C93E118FD655}" srcOrd="0" destOrd="0" presId="urn:microsoft.com/office/officeart/2005/8/layout/default#1"/>
    <dgm:cxn modelId="{FAE0D749-4C5D-4991-AF1E-DAEA174D5B91}" srcId="{05F177AD-DA3B-4892-8EE4-6250202A12F0}" destId="{61F98F44-15CC-4392-AAA4-100A550B4276}" srcOrd="4" destOrd="0" parTransId="{8CD3A954-6FB8-4F0E-9B43-64CA013C7F8B}" sibTransId="{A3B147AC-E1EE-4277-9230-B3E8EC921F3E}"/>
    <dgm:cxn modelId="{A461B612-63ED-41D4-A764-CA18532AE062}" srcId="{05F177AD-DA3B-4892-8EE4-6250202A12F0}" destId="{3CD6BEC0-B240-4CC6-A418-67401E8FCCC3}" srcOrd="3" destOrd="0" parTransId="{F3735ED0-3024-4B6D-936A-3C3A80A7AAD7}" sibTransId="{3CE90B53-07AA-4BA3-8156-3E9FD38C49CE}"/>
    <dgm:cxn modelId="{36BB74A0-3448-4A47-9FF3-E7932BAA52CD}" srcId="{05F177AD-DA3B-4892-8EE4-6250202A12F0}" destId="{AA7AB40D-66E6-4A7F-A143-A107F462EC2E}" srcOrd="0" destOrd="0" parTransId="{086B3D07-8FE8-4FF3-A669-ECC6E78BA1F9}" sibTransId="{07CB716E-AB8E-4D6A-8FF2-AF2544433B16}"/>
    <dgm:cxn modelId="{44A58F91-F81A-4F05-8851-8DF90C602708}" type="presParOf" srcId="{F6E51CE8-98F1-42D2-A098-45D095814D8F}" destId="{DD914F47-B34A-46BF-8399-C93E118FD655}" srcOrd="0" destOrd="0" presId="urn:microsoft.com/office/officeart/2005/8/layout/default#1"/>
    <dgm:cxn modelId="{69CB4AAC-2FBF-47AD-BA47-8CC99BD6F0C1}" type="presParOf" srcId="{F6E51CE8-98F1-42D2-A098-45D095814D8F}" destId="{078A9A62-98B0-468A-BE1E-AA0AA9F1C9A9}" srcOrd="1" destOrd="0" presId="urn:microsoft.com/office/officeart/2005/8/layout/default#1"/>
    <dgm:cxn modelId="{CE230E4B-4521-4D20-B5AD-7827B4F9494F}" type="presParOf" srcId="{F6E51CE8-98F1-42D2-A098-45D095814D8F}" destId="{C170F5E2-036D-452F-82FF-52162857BC85}" srcOrd="2" destOrd="0" presId="urn:microsoft.com/office/officeart/2005/8/layout/default#1"/>
    <dgm:cxn modelId="{7D6AAFE8-1DDB-47A3-B9FC-BAEEA67A392E}" type="presParOf" srcId="{F6E51CE8-98F1-42D2-A098-45D095814D8F}" destId="{1AE2C869-12AD-4B99-A803-2DE76549837D}" srcOrd="3" destOrd="0" presId="urn:microsoft.com/office/officeart/2005/8/layout/default#1"/>
    <dgm:cxn modelId="{1793773B-93B5-4910-8BB1-67C5032DD396}" type="presParOf" srcId="{F6E51CE8-98F1-42D2-A098-45D095814D8F}" destId="{6085E636-6EA8-4143-BEF7-D4EFF1756BED}" srcOrd="4" destOrd="0" presId="urn:microsoft.com/office/officeart/2005/8/layout/default#1"/>
    <dgm:cxn modelId="{276C6FED-8704-4D6F-9C7F-ECA8FBA8391C}" type="presParOf" srcId="{F6E51CE8-98F1-42D2-A098-45D095814D8F}" destId="{7050E3B8-FB27-4A7F-B18B-AF4A51BBBB55}" srcOrd="5" destOrd="0" presId="urn:microsoft.com/office/officeart/2005/8/layout/default#1"/>
    <dgm:cxn modelId="{F810FAEC-3783-46EA-8161-69449C9A5499}" type="presParOf" srcId="{F6E51CE8-98F1-42D2-A098-45D095814D8F}" destId="{372B9350-4430-469A-95CF-EFAEB17DE382}" srcOrd="6" destOrd="0" presId="urn:microsoft.com/office/officeart/2005/8/layout/default#1"/>
    <dgm:cxn modelId="{94D96C0F-D266-46DA-9E9D-310C5C90A724}" type="presParOf" srcId="{F6E51CE8-98F1-42D2-A098-45D095814D8F}" destId="{8203101E-1392-4885-81AC-1D37DE8EE5FA}" srcOrd="7" destOrd="0" presId="urn:microsoft.com/office/officeart/2005/8/layout/default#1"/>
    <dgm:cxn modelId="{A049B28B-27C9-48BD-969B-51CC2EF7714E}" type="presParOf" srcId="{F6E51CE8-98F1-42D2-A098-45D095814D8F}" destId="{01B157DF-A2CA-4EA5-A029-FFB84E1C6972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14F47-B34A-46BF-8399-C93E118FD655}">
      <dsp:nvSpPr>
        <dsp:cNvPr id="0" name=""/>
        <dsp:cNvSpPr/>
      </dsp:nvSpPr>
      <dsp:spPr>
        <a:xfrm>
          <a:off x="0" y="533406"/>
          <a:ext cx="2405062" cy="1443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600" kern="1200" dirty="0" smtClean="0"/>
            <a:t>restrikcione endonukleaze</a:t>
          </a:r>
          <a:endParaRPr lang="en-US" sz="2600" kern="1200" dirty="0"/>
        </a:p>
      </dsp:txBody>
      <dsp:txXfrm>
        <a:off x="0" y="533406"/>
        <a:ext cx="2405062" cy="1443037"/>
      </dsp:txXfrm>
    </dsp:sp>
    <dsp:sp modelId="{C170F5E2-036D-452F-82FF-52162857BC85}">
      <dsp:nvSpPr>
        <dsp:cNvPr id="0" name=""/>
        <dsp:cNvSpPr/>
      </dsp:nvSpPr>
      <dsp:spPr>
        <a:xfrm>
          <a:off x="2645568" y="240109"/>
          <a:ext cx="2405062" cy="1443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600" kern="1200" dirty="0" smtClean="0"/>
            <a:t>kloniranje DNK</a:t>
          </a:r>
          <a:endParaRPr lang="en-US" sz="2600" kern="1200" dirty="0"/>
        </a:p>
      </dsp:txBody>
      <dsp:txXfrm>
        <a:off x="2645568" y="240109"/>
        <a:ext cx="2405062" cy="1443037"/>
      </dsp:txXfrm>
    </dsp:sp>
    <dsp:sp modelId="{6085E636-6EA8-4143-BEF7-D4EFF1756BED}">
      <dsp:nvSpPr>
        <dsp:cNvPr id="0" name=""/>
        <dsp:cNvSpPr/>
      </dsp:nvSpPr>
      <dsp:spPr>
        <a:xfrm>
          <a:off x="5291137" y="457199"/>
          <a:ext cx="2405062" cy="1443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600" kern="1200" dirty="0" smtClean="0"/>
            <a:t>hibridizacija nukleinskih kiselina</a:t>
          </a:r>
          <a:endParaRPr lang="en-US" sz="2600" kern="1200" dirty="0"/>
        </a:p>
      </dsp:txBody>
      <dsp:txXfrm>
        <a:off x="5291137" y="457199"/>
        <a:ext cx="2405062" cy="1443037"/>
      </dsp:txXfrm>
    </dsp:sp>
    <dsp:sp modelId="{372B9350-4430-469A-95CF-EFAEB17DE382}">
      <dsp:nvSpPr>
        <dsp:cNvPr id="0" name=""/>
        <dsp:cNvSpPr/>
      </dsp:nvSpPr>
      <dsp:spPr>
        <a:xfrm>
          <a:off x="1447799" y="2133600"/>
          <a:ext cx="2405062" cy="1443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600" kern="1200" dirty="0" smtClean="0"/>
            <a:t>sekvencioniranje DNK</a:t>
          </a:r>
          <a:endParaRPr lang="en-US" sz="2600" kern="1200" dirty="0"/>
        </a:p>
      </dsp:txBody>
      <dsp:txXfrm>
        <a:off x="1447799" y="2133600"/>
        <a:ext cx="2405062" cy="1443037"/>
      </dsp:txXfrm>
    </dsp:sp>
    <dsp:sp modelId="{01B157DF-A2CA-4EA5-A029-FFB84E1C6972}">
      <dsp:nvSpPr>
        <dsp:cNvPr id="0" name=""/>
        <dsp:cNvSpPr/>
      </dsp:nvSpPr>
      <dsp:spPr>
        <a:xfrm>
          <a:off x="4571999" y="2133600"/>
          <a:ext cx="2405062" cy="1443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600" kern="1200" dirty="0" smtClean="0"/>
            <a:t>genetsko inženjerstvo</a:t>
          </a:r>
          <a:endParaRPr lang="en-US" sz="2600" kern="1200" dirty="0"/>
        </a:p>
      </dsp:txBody>
      <dsp:txXfrm>
        <a:off x="4571999" y="2133600"/>
        <a:ext cx="2405062" cy="1443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76108-4A9C-4F35-840F-407A20191852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2AB7D-51D5-4948-A9FF-FA56687E37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6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CEC7-25B9-40E0-A66E-15F4EB93FE7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1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CEC7-25B9-40E0-A66E-15F4EB93FE7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B559086-D893-4C2B-9E53-EEAE990A38E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5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D2025D-6981-4D10-9AF1-21C25CBB5D9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81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EB761B-1319-4F56-B668-4D73B4A71BC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7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65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81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28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8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06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03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4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9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28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56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819400"/>
            <a:ext cx="5486400" cy="669926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658" y="3429000"/>
            <a:ext cx="50292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57C0-DFD7-4E83-9434-8FB945BDC0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F04FD-7D26-435D-8926-7E4AB5D19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9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76400"/>
            <a:ext cx="8839200" cy="72327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8392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552B2-C7BE-4C58-82C3-D81807FD79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FF5D6-966D-49C5-9E61-3D066D000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94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8D21-6222-4469-AB85-A936F1E08E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87BC8-A0BF-4498-B4CB-8BA54C1C9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66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4BB5B-C91D-49FF-AC67-35997D100A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0056C-E80B-4170-8F45-28A869751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41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ED4D-D069-4C3D-9A20-EEFFD31974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B133-1336-4B27-8E0B-796F38F08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07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98806-4592-4589-B9D4-4CBDB08E4B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E92D-1567-4E15-84A2-E25494AE3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18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297D-366A-425E-81B5-A9873AA6F6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8DD2F-DA11-4999-AFAF-B3235893F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3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E2271-44B0-420E-8FD9-72F0C47F48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323F5-E571-4BF5-BC65-E1B65FB30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1F34-81B5-4525-966F-813FF1795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4EEF5-B912-465A-8FE6-54FA94D98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30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001-D6DE-4515-AAC8-CB0A266BAD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551D8-5E2F-4528-BCBC-81FBFDF3E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86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D8E49-BADB-4683-9C31-6C96A53A36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2CA0E-6D37-43BB-AD6B-706679E56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7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44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47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9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89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84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4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4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57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70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47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67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819400"/>
            <a:ext cx="5486400" cy="669926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658" y="3429000"/>
            <a:ext cx="50292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3D77C-41CE-44FA-B9CE-6980F18C4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DDC30-D032-4988-97FC-0474E7260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06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76400"/>
            <a:ext cx="8839200" cy="72327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8392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B92D-0C78-46E8-9E5E-D55F7196B3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56245-82F6-4763-8DAB-28384FAEA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12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26463-5378-4336-9AA9-2FF3029466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FF910-27E2-41D8-A191-0F547EC83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39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2A44D-B40E-477E-A65C-59A2E18A1C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713F2-B27B-4471-AF16-B5541A1BD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0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9CE7A-1A52-4FFF-82C3-6847ED5AD9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60810-CD63-40BE-97BB-B1D73EF2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9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39BC-83AB-4723-922A-E09369D741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821AB-4DF4-417C-9256-09C7D4C88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81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84164-F7FA-46AA-9080-8C763692C3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5AD38-377E-4196-AE4D-B53E39FFA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84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A400-B1F5-46B5-85FF-8830DDECA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202F2-23A7-4A02-B297-FFF64C4F4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10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40A97-00D7-4FD3-A34B-B63A8ABBAD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1909-AE31-4AAD-A15A-1032CF516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302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8425-94AB-413B-A64A-C5093464B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C8080-94C3-4B2D-B670-5B40BEFBA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11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F0101-3C37-4536-8642-BE48F2BC82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D320-CE0A-41A6-8F8A-479D93748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9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DF615B1-FF28-4BB3-B3CD-5E875A54FE8A}" type="datetimeFigureOut">
              <a:rPr lang="en-US" smtClean="0"/>
              <a:pPr/>
              <a:t>11-Apr-22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BDC06CD-651F-4D49-97BF-CFB310B36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5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Master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5EC172-BBBC-46A6-97C1-6E16A6E5BE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91282-D573-433A-8D67-BDB0221A3F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1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BF367-125D-4401-A4A2-95BDD79B9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F0981-3B88-488D-8ADF-1508AEA3F0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3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Master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02761-2E62-47E0-AD21-0AD39548A3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390E91-DB33-448A-8A79-48850721BE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4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3429000"/>
          </a:xfrm>
        </p:spPr>
        <p:txBody>
          <a:bodyPr>
            <a:normAutofit/>
          </a:bodyPr>
          <a:lstStyle/>
          <a:p>
            <a:r>
              <a:rPr lang="sr-Latn-R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br>
              <a:rPr lang="sr-Latn-R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sr-Latn-R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GENOMIKA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181600"/>
            <a:ext cx="9525000" cy="9144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</a:rPr>
              <a:t>Katedra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za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biologiju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Proizvodnja</a:t>
            </a:r>
            <a:r>
              <a:rPr lang="en-US" dirty="0" smtClean="0"/>
              <a:t> </a:t>
            </a:r>
            <a:r>
              <a:rPr lang="en-US" dirty="0" err="1" smtClean="0"/>
              <a:t>insuina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Humani</a:t>
            </a:r>
            <a:r>
              <a:rPr lang="en-US" dirty="0"/>
              <a:t> insulin je </a:t>
            </a:r>
            <a:r>
              <a:rPr lang="en-US" dirty="0" err="1"/>
              <a:t>pomoću</a:t>
            </a:r>
            <a:r>
              <a:rPr lang="en-US" dirty="0"/>
              <a:t> </a:t>
            </a:r>
            <a:r>
              <a:rPr lang="en-US" dirty="0" err="1" smtClean="0"/>
              <a:t>bakterije</a:t>
            </a:r>
            <a:r>
              <a:rPr lang="en-US" dirty="0" smtClean="0"/>
              <a:t> </a:t>
            </a:r>
            <a:r>
              <a:rPr lang="en-US" i="1" dirty="0" smtClean="0"/>
              <a:t>Escherichia coli </a:t>
            </a:r>
            <a:r>
              <a:rPr lang="en-US" dirty="0" err="1" smtClean="0"/>
              <a:t>proizveden</a:t>
            </a:r>
            <a:r>
              <a:rPr lang="en-US" dirty="0" smtClean="0"/>
              <a:t> 1978. a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/>
              <a:t>terapeutske</a:t>
            </a:r>
            <a:r>
              <a:rPr lang="en-US" dirty="0"/>
              <a:t> </a:t>
            </a:r>
            <a:r>
              <a:rPr lang="en-US" dirty="0" err="1"/>
              <a:t>svrhe</a:t>
            </a:r>
            <a:r>
              <a:rPr lang="en-US" dirty="0"/>
              <a:t> je </a:t>
            </a:r>
            <a:r>
              <a:rPr lang="en-US" dirty="0" err="1"/>
              <a:t>odobren</a:t>
            </a:r>
            <a:r>
              <a:rPr lang="en-US" dirty="0"/>
              <a:t> </a:t>
            </a:r>
            <a:r>
              <a:rPr lang="en-US" dirty="0" smtClean="0"/>
              <a:t>1982.</a:t>
            </a:r>
          </a:p>
          <a:p>
            <a:r>
              <a:rPr lang="en-US" dirty="0" err="1"/>
              <a:t>Z</a:t>
            </a:r>
            <a:r>
              <a:rPr lang="en-US" dirty="0" err="1" smtClean="0"/>
              <a:t>a</a:t>
            </a:r>
            <a:r>
              <a:rPr lang="en-US" dirty="0" smtClean="0"/>
              <a:t> 42 </a:t>
            </a:r>
            <a:r>
              <a:rPr lang="en-US" dirty="0"/>
              <a:t>gr. </a:t>
            </a:r>
            <a:r>
              <a:rPr lang="en-US" dirty="0" err="1"/>
              <a:t>goveđeg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svinjskog</a:t>
            </a:r>
            <a:r>
              <a:rPr lang="en-US" dirty="0"/>
              <a:t> </a:t>
            </a:r>
            <a:r>
              <a:rPr lang="en-US" dirty="0" err="1"/>
              <a:t>insulina</a:t>
            </a:r>
            <a:r>
              <a:rPr lang="en-US" dirty="0"/>
              <a:t> </a:t>
            </a:r>
            <a:r>
              <a:rPr lang="en-US" dirty="0" err="1"/>
              <a:t>potrebno</a:t>
            </a:r>
            <a:r>
              <a:rPr lang="en-US" dirty="0"/>
              <a:t> je </a:t>
            </a:r>
            <a:r>
              <a:rPr lang="en-US" dirty="0" err="1"/>
              <a:t>žrtvovati</a:t>
            </a:r>
            <a:r>
              <a:rPr lang="en-US" dirty="0"/>
              <a:t> </a:t>
            </a:r>
            <a:r>
              <a:rPr lang="en-US" dirty="0" err="1"/>
              <a:t>preko</a:t>
            </a:r>
            <a:r>
              <a:rPr lang="en-US" dirty="0"/>
              <a:t> </a:t>
            </a:r>
            <a:r>
              <a:rPr lang="en-US" b="1" dirty="0"/>
              <a:t>3000 </a:t>
            </a:r>
            <a:r>
              <a:rPr lang="en-US" dirty="0" err="1"/>
              <a:t>goveda</a:t>
            </a:r>
            <a:r>
              <a:rPr lang="en-US" dirty="0"/>
              <a:t> (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od </a:t>
            </a:r>
            <a:r>
              <a:rPr lang="en-US" b="1" dirty="0"/>
              <a:t>6000</a:t>
            </a:r>
            <a:r>
              <a:rPr lang="en-US" dirty="0"/>
              <a:t> </a:t>
            </a:r>
            <a:r>
              <a:rPr lang="en-US" dirty="0" err="1"/>
              <a:t>svinja</a:t>
            </a:r>
            <a:r>
              <a:rPr lang="en-US" dirty="0"/>
              <a:t>) da se </a:t>
            </a:r>
            <a:r>
              <a:rPr lang="en-US" dirty="0" err="1"/>
              <a:t>tehnološkim</a:t>
            </a:r>
            <a:r>
              <a:rPr lang="en-US" dirty="0"/>
              <a:t> </a:t>
            </a:r>
            <a:r>
              <a:rPr lang="en-US" dirty="0" err="1"/>
              <a:t>postupkom</a:t>
            </a:r>
            <a:r>
              <a:rPr lang="en-US" dirty="0"/>
              <a:t> </a:t>
            </a:r>
            <a:r>
              <a:rPr lang="en-US" dirty="0" err="1"/>
              <a:t>ekstrakcijom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njihovih</a:t>
            </a:r>
            <a:r>
              <a:rPr lang="en-US" dirty="0"/>
              <a:t> </a:t>
            </a:r>
            <a:r>
              <a:rPr lang="en-US" dirty="0" err="1"/>
              <a:t>pankreasa</a:t>
            </a:r>
            <a:r>
              <a:rPr lang="en-US" dirty="0"/>
              <a:t> </a:t>
            </a:r>
            <a:r>
              <a:rPr lang="en-US" dirty="0" err="1"/>
              <a:t>dobije</a:t>
            </a:r>
            <a:r>
              <a:rPr lang="en-US" dirty="0"/>
              <a:t> 41,6 gr. </a:t>
            </a:r>
            <a:r>
              <a:rPr lang="en-US" dirty="0" err="1"/>
              <a:t>insulina</a:t>
            </a:r>
            <a:r>
              <a:rPr lang="en-US" dirty="0"/>
              <a:t>. </a:t>
            </a:r>
          </a:p>
          <a:p>
            <a:r>
              <a:rPr lang="en-US" dirty="0" err="1" smtClean="0"/>
              <a:t>Poređenja</a:t>
            </a:r>
            <a:r>
              <a:rPr lang="en-US" dirty="0" smtClean="0"/>
              <a:t> </a:t>
            </a:r>
            <a:r>
              <a:rPr lang="en-US" dirty="0" err="1"/>
              <a:t>radi</a:t>
            </a:r>
            <a:r>
              <a:rPr lang="en-US" dirty="0"/>
              <a:t>, </a:t>
            </a:r>
            <a:r>
              <a:rPr lang="en-US" dirty="0" err="1"/>
              <a:t>istovremeno</a:t>
            </a:r>
            <a:r>
              <a:rPr lang="en-US" dirty="0"/>
              <a:t> </a:t>
            </a:r>
            <a:r>
              <a:rPr lang="en-US" dirty="0" err="1"/>
              <a:t>potrebna</a:t>
            </a:r>
            <a:r>
              <a:rPr lang="en-US" dirty="0"/>
              <a:t> je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jedina</a:t>
            </a:r>
            <a:r>
              <a:rPr lang="en-US" dirty="0"/>
              <a:t> </a:t>
            </a:r>
            <a:r>
              <a:rPr lang="en-US" dirty="0" err="1"/>
              <a:t>bakterija</a:t>
            </a:r>
            <a:r>
              <a:rPr lang="en-US" dirty="0"/>
              <a:t> s </a:t>
            </a:r>
            <a:r>
              <a:rPr lang="en-US" dirty="0" err="1"/>
              <a:t>genom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humani</a:t>
            </a:r>
            <a:r>
              <a:rPr lang="en-US" dirty="0"/>
              <a:t> insulin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razmnoži</a:t>
            </a:r>
            <a:r>
              <a:rPr lang="en-US" dirty="0"/>
              <a:t> </a:t>
            </a:r>
            <a:r>
              <a:rPr lang="en-US" dirty="0" smtClean="0"/>
              <a:t>u </a:t>
            </a:r>
            <a:r>
              <a:rPr lang="en-US" dirty="0" err="1" smtClean="0"/>
              <a:t>bioreaktoru</a:t>
            </a:r>
            <a:r>
              <a:rPr lang="en-US" dirty="0"/>
              <a:t> </a:t>
            </a:r>
            <a:r>
              <a:rPr lang="en-US" dirty="0" err="1"/>
              <a:t>zapremnine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1000 l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b="1" dirty="0"/>
              <a:t>72 </a:t>
            </a:r>
            <a:r>
              <a:rPr lang="en-US" b="1" dirty="0" err="1"/>
              <a:t>sata</a:t>
            </a:r>
            <a:r>
              <a:rPr lang="en-US" b="1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 smtClean="0"/>
              <a:t>njega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izoluje</a:t>
            </a:r>
            <a:r>
              <a:rPr lang="en-US" dirty="0"/>
              <a:t> 41,6 gr. </a:t>
            </a:r>
            <a:r>
              <a:rPr lang="en-US" dirty="0" err="1"/>
              <a:t>humanog</a:t>
            </a:r>
            <a:r>
              <a:rPr lang="en-US" dirty="0"/>
              <a:t> </a:t>
            </a:r>
            <a:r>
              <a:rPr lang="en-US" dirty="0" err="1"/>
              <a:t>insulina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4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109229" cy="132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0" y="1753673"/>
            <a:ext cx="5553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PCR</a:t>
            </a:r>
            <a:r>
              <a:rPr lang="sr-Latn-R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- Polymerase chain reaction</a:t>
            </a:r>
          </a:p>
          <a:p>
            <a:pPr algn="ctr"/>
            <a:r>
              <a:rPr lang="sr-Latn-R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„Lančana reakcija polimeraze“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9600" y="2707780"/>
            <a:ext cx="0" cy="231868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5257800" y="3344587"/>
            <a:ext cx="3276600" cy="16818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/>
              <a:t>simuliranje normalne replikacije u ćeliji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2944053" y="5181599"/>
            <a:ext cx="3886200" cy="15388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800" dirty="0"/>
              <a:t>u</a:t>
            </a:r>
            <a:r>
              <a:rPr lang="sr-Latn-RS" sz="2800" dirty="0" smtClean="0"/>
              <a:t>množavanje delova DNK pomoću egzogene polimeraze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629400" y="2707780"/>
            <a:ext cx="0" cy="57180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05366"/>
            <a:ext cx="2466975" cy="284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87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458200" cy="52741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5231"/>
            <a:ext cx="4860692" cy="3645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350808" y="1428719"/>
            <a:ext cx="4364661" cy="322172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24619" y="1565173"/>
            <a:ext cx="5521713" cy="7900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dirty="0">
                <a:solidFill>
                  <a:prstClr val="black"/>
                </a:solidFill>
                <a:latin typeface="Garamond" panose="02020404030301010803" pitchFamily="18" charset="0"/>
              </a:rPr>
              <a:t>PCR – Polymerase Chain Reaction  </a:t>
            </a:r>
            <a:endParaRPr lang="en-US" sz="3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17" y="2813566"/>
            <a:ext cx="4702031" cy="333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81" y="1324302"/>
            <a:ext cx="3027928" cy="539197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6418" y="1034613"/>
            <a:ext cx="4800600" cy="922283"/>
          </a:xfrm>
          <a:prstGeom prst="roundRect">
            <a:avLst/>
          </a:pr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3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KOMPONENTE PCR-a</a:t>
            </a:r>
            <a:endParaRPr lang="en-US" sz="33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8" y="2270320"/>
            <a:ext cx="3499943" cy="34999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32999" y="2529111"/>
            <a:ext cx="1797153" cy="1109439"/>
            <a:chOff x="6542690" y="2640804"/>
            <a:chExt cx="2396204" cy="14792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690" y="2640804"/>
              <a:ext cx="2091404" cy="11744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090" y="2793204"/>
              <a:ext cx="2091404" cy="117445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490" y="2945604"/>
              <a:ext cx="2091404" cy="117445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977648" y="3354676"/>
            <a:ext cx="933086" cy="658280"/>
            <a:chOff x="6494963" y="3666042"/>
            <a:chExt cx="1170062" cy="752922"/>
          </a:xfrm>
        </p:grpSpPr>
        <p:sp>
          <p:nvSpPr>
            <p:cNvPr id="13" name="Pie 12"/>
            <p:cNvSpPr/>
            <p:nvPr/>
          </p:nvSpPr>
          <p:spPr>
            <a:xfrm rot="2808753" flipH="1" flipV="1">
              <a:off x="7086465" y="3634751"/>
              <a:ext cx="547269" cy="609851"/>
            </a:xfrm>
            <a:prstGeom prst="pi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Pie 13"/>
            <p:cNvSpPr/>
            <p:nvPr/>
          </p:nvSpPr>
          <p:spPr>
            <a:xfrm rot="2808753" flipH="1" flipV="1">
              <a:off x="6526254" y="3840404"/>
              <a:ext cx="547269" cy="609851"/>
            </a:xfrm>
            <a:prstGeom prst="pi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47" y="4012956"/>
            <a:ext cx="1182867" cy="758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42" y="4700170"/>
            <a:ext cx="1172720" cy="11109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75816" y="2976753"/>
            <a:ext cx="624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DNK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0081" y="3517894"/>
            <a:ext cx="1805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Enzim – Taq polmeraza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78019" y="4253580"/>
            <a:ext cx="7725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Prajmeri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78019" y="5152666"/>
            <a:ext cx="8734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Nukleotidi</a:t>
            </a: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142" y="3253753"/>
            <a:ext cx="2425713" cy="2498474"/>
          </a:xfrm>
          <a:prstGeom prst="rect">
            <a:avLst/>
          </a:prstGeom>
        </p:spPr>
      </p:pic>
      <p:sp>
        <p:nvSpPr>
          <p:cNvPr id="25" name="Flowchart: Delay 24"/>
          <p:cNvSpPr/>
          <p:nvPr/>
        </p:nvSpPr>
        <p:spPr>
          <a:xfrm rot="5400000">
            <a:off x="1949355" y="5328401"/>
            <a:ext cx="393452" cy="295604"/>
          </a:xfrm>
          <a:prstGeom prst="flowChartDelay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73" y="1273945"/>
            <a:ext cx="28883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1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3625 0.4023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2011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36302 0.2946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472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38007 0.1481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740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37422 -0.019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0.4888 -0.1398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-710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5" grpId="0" animBg="1"/>
      <p:bldP spid="25" grpId="1" animBg="1"/>
      <p:bldP spid="2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449317" y="2382565"/>
            <a:ext cx="9896803" cy="815865"/>
          </a:xfrm>
          <a:prstGeom prst="roundRect">
            <a:avLst/>
          </a:pr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5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TOK PCR REAKCIJE</a:t>
            </a:r>
            <a:endParaRPr lang="en-US" sz="45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039"/>
            <a:ext cx="3511613" cy="2633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32387" y="3198430"/>
            <a:ext cx="3511613" cy="263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63" y="-251146"/>
            <a:ext cx="3511613" cy="26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24" y="2267929"/>
            <a:ext cx="3233486" cy="323348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226519" y="3520706"/>
            <a:ext cx="6653497" cy="688702"/>
            <a:chOff x="2940399" y="3200400"/>
            <a:chExt cx="8871329" cy="918269"/>
          </a:xfrm>
        </p:grpSpPr>
        <p:grpSp>
          <p:nvGrpSpPr>
            <p:cNvPr id="16" name="Group 15"/>
            <p:cNvGrpSpPr/>
            <p:nvPr/>
          </p:nvGrpSpPr>
          <p:grpSpPr>
            <a:xfrm>
              <a:off x="4682367" y="3200402"/>
              <a:ext cx="3634793" cy="918267"/>
              <a:chOff x="4682367" y="3200402"/>
              <a:chExt cx="3634793" cy="91826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164330" y="2718439"/>
                <a:ext cx="918267" cy="188219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916930" y="2718439"/>
                <a:ext cx="918267" cy="1882193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flipH="1">
                <a:off x="6492766" y="3373208"/>
                <a:ext cx="2831" cy="654882"/>
              </a:xfrm>
              <a:prstGeom prst="line">
                <a:avLst/>
              </a:prstGeom>
              <a:ln w="381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22362" y="2718438"/>
              <a:ext cx="918267" cy="1882193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8176935" y="3200400"/>
              <a:ext cx="3634793" cy="918267"/>
              <a:chOff x="4682367" y="3200402"/>
              <a:chExt cx="3634793" cy="91826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164330" y="2718439"/>
                <a:ext cx="918267" cy="1882193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916930" y="2718439"/>
                <a:ext cx="918267" cy="1882193"/>
              </a:xfrm>
              <a:prstGeom prst="rect">
                <a:avLst/>
              </a:prstGeom>
            </p:spPr>
          </p:pic>
          <p:cxnSp>
            <p:nvCxnSpPr>
              <p:cNvPr id="24" name="Straight Connector 23"/>
              <p:cNvCxnSpPr/>
              <p:nvPr/>
            </p:nvCxnSpPr>
            <p:spPr>
              <a:xfrm flipH="1">
                <a:off x="6492766" y="3373208"/>
                <a:ext cx="2831" cy="654882"/>
              </a:xfrm>
              <a:prstGeom prst="line">
                <a:avLst/>
              </a:prstGeom>
              <a:ln w="381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 flipH="1">
              <a:off x="4755979" y="3373206"/>
              <a:ext cx="2831" cy="654882"/>
            </a:xfrm>
            <a:prstGeom prst="line">
              <a:avLst/>
            </a:prstGeom>
            <a:ln w="381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243067" y="3373206"/>
              <a:ext cx="2831" cy="654882"/>
            </a:xfrm>
            <a:prstGeom prst="line">
              <a:avLst/>
            </a:prstGeom>
            <a:ln w="381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ounded Rectangle 27"/>
          <p:cNvSpPr/>
          <p:nvPr/>
        </p:nvSpPr>
        <p:spPr>
          <a:xfrm>
            <a:off x="764500" y="1025890"/>
            <a:ext cx="1731364" cy="62958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1</a:t>
            </a:r>
            <a:endParaRPr lang="en-US" sz="2400" dirty="0">
              <a:solidFill>
                <a:prstClr val="black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552079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Denaturacija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°C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553268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Vezivanje prajmera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55-65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°C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554444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Elongacija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°C</a:t>
            </a:r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1401581" y="1611933"/>
            <a:ext cx="457200" cy="304800"/>
          </a:xfrm>
          <a:prstGeom prst="triangle">
            <a:avLst/>
          </a:prstGeom>
          <a:solidFill>
            <a:schemeClr val="tx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226518" y="3578851"/>
            <a:ext cx="6653497" cy="13316"/>
          </a:xfrm>
          <a:prstGeom prst="line">
            <a:avLst/>
          </a:prstGeom>
          <a:ln w="76200">
            <a:solidFill>
              <a:srgbClr val="0071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226517" y="4143175"/>
            <a:ext cx="6653497" cy="13316"/>
          </a:xfrm>
          <a:prstGeom prst="line">
            <a:avLst/>
          </a:prstGeom>
          <a:ln w="76200">
            <a:solidFill>
              <a:srgbClr val="0071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1248234" y="5177737"/>
            <a:ext cx="6653497" cy="13316"/>
            <a:chOff x="1752244" y="5395397"/>
            <a:chExt cx="8871329" cy="17755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1248234" y="2467742"/>
            <a:ext cx="6653497" cy="13316"/>
            <a:chOff x="1752244" y="5395397"/>
            <a:chExt cx="8871329" cy="17755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/>
          <p:cNvCxnSpPr/>
          <p:nvPr/>
        </p:nvCxnSpPr>
        <p:spPr>
          <a:xfrm>
            <a:off x="3736724" y="2588333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123617" y="5067265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890458" y="2584927"/>
            <a:ext cx="4011273" cy="2924"/>
            <a:chOff x="5187277" y="2303569"/>
            <a:chExt cx="5348364" cy="3898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248234" y="5065989"/>
            <a:ext cx="3875383" cy="1864"/>
            <a:chOff x="1664312" y="5611652"/>
            <a:chExt cx="5167177" cy="2485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Pie 74"/>
          <p:cNvSpPr/>
          <p:nvPr/>
        </p:nvSpPr>
        <p:spPr>
          <a:xfrm rot="2418562">
            <a:off x="3703404" y="2347956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6" name="Pie 75"/>
          <p:cNvSpPr/>
          <p:nvPr/>
        </p:nvSpPr>
        <p:spPr>
          <a:xfrm rot="19181438" flipH="1">
            <a:off x="4977713" y="4940770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20859 0.0004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2" dur="1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3.33333E-6 -0.215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0.2018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59 0.00046 L 0.4276 0.00023 " pathEditMode="relative" rAng="0" ptsTypes="AA">
                                      <p:cBhvr>
                                        <p:cTn id="51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76 0.00023 L 0.64466 -0.00093 " pathEditMode="relative" rAng="0" ptsTypes="AA">
                                      <p:cBhvr>
                                        <p:cTn id="67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-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42838 -0.00116 " pathEditMode="relative" rAng="0" ptsTypes="AA">
                                      <p:cBhvr>
                                        <p:cTn id="81" dur="6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-6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43633 -0.00208 " pathEditMode="relative" rAng="0" ptsTypes="AA">
                                      <p:cBhvr>
                                        <p:cTn id="83" dur="6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-11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89" y="4578259"/>
            <a:ext cx="1086764" cy="10867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71" y="2001292"/>
            <a:ext cx="1086764" cy="1086764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761115" y="1025890"/>
            <a:ext cx="1731364" cy="62958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1</a:t>
            </a:r>
            <a:endParaRPr lang="en-US" sz="2400" dirty="0">
              <a:solidFill>
                <a:prstClr val="black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1115" y="1023458"/>
            <a:ext cx="1731364" cy="62958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2</a:t>
            </a:r>
            <a:endParaRPr lang="en-US" sz="2400" dirty="0">
              <a:solidFill>
                <a:prstClr val="black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2079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Denaturacija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°C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53268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Vezivanje prajmera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55-65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°C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54444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Elongacija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°C</a:t>
            </a:r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298330" y="1599365"/>
            <a:ext cx="457200" cy="304800"/>
          </a:xfrm>
          <a:prstGeom prst="triangle">
            <a:avLst/>
          </a:prstGeom>
          <a:solidFill>
            <a:schemeClr val="tx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48234" y="2467742"/>
            <a:ext cx="6653497" cy="13316"/>
            <a:chOff x="1752244" y="5395397"/>
            <a:chExt cx="8871329" cy="17755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736724" y="2584927"/>
            <a:ext cx="4165007" cy="3407"/>
            <a:chOff x="4982299" y="2303569"/>
            <a:chExt cx="5553342" cy="454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982299" y="2308111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248234" y="5177737"/>
            <a:ext cx="6653497" cy="13316"/>
            <a:chOff x="1752244" y="5395397"/>
            <a:chExt cx="8871329" cy="17755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248235" y="5065989"/>
            <a:ext cx="4029116" cy="1864"/>
            <a:chOff x="1664312" y="5611652"/>
            <a:chExt cx="5372155" cy="2485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6831489" y="5613353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257156" y="2190593"/>
            <a:ext cx="6653497" cy="13316"/>
            <a:chOff x="1752244" y="5395397"/>
            <a:chExt cx="8871329" cy="17755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257156" y="5554800"/>
            <a:ext cx="6653497" cy="13316"/>
            <a:chOff x="1752244" y="5395397"/>
            <a:chExt cx="8871329" cy="17755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248235" y="4572382"/>
            <a:ext cx="4029116" cy="1864"/>
            <a:chOff x="1664312" y="5611652"/>
            <a:chExt cx="5372155" cy="2485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6831489" y="5613353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736724" y="3269635"/>
            <a:ext cx="4165007" cy="3407"/>
            <a:chOff x="4982299" y="2303569"/>
            <a:chExt cx="5553342" cy="454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982299" y="2308111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>
            <a:off x="3736724" y="2318278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123617" y="3153548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736724" y="4687806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130502" y="5450923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889581" y="2316554"/>
            <a:ext cx="4023863" cy="3120"/>
            <a:chOff x="5187277" y="2303309"/>
            <a:chExt cx="5365151" cy="4160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5187277" y="2305388"/>
              <a:ext cx="1898774" cy="2081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7054718" y="2303309"/>
              <a:ext cx="3497710" cy="2079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Pie 61"/>
          <p:cNvSpPr/>
          <p:nvPr/>
        </p:nvSpPr>
        <p:spPr>
          <a:xfrm rot="2418562">
            <a:off x="3674238" y="2076508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3736724" y="3154878"/>
            <a:ext cx="1386893" cy="122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1257156" y="5450922"/>
            <a:ext cx="3879272" cy="1864"/>
            <a:chOff x="1676207" y="6124896"/>
            <a:chExt cx="5172363" cy="2485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4994194" y="6124898"/>
              <a:ext cx="1854376" cy="2483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676207" y="6124896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Pie 67"/>
          <p:cNvSpPr/>
          <p:nvPr/>
        </p:nvSpPr>
        <p:spPr>
          <a:xfrm rot="19181438" flipH="1">
            <a:off x="4949372" y="5299799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3890457" y="4685944"/>
            <a:ext cx="1386893" cy="122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e 69"/>
          <p:cNvSpPr/>
          <p:nvPr/>
        </p:nvSpPr>
        <p:spPr>
          <a:xfrm rot="19181438" flipH="1">
            <a:off x="4943447" y="3030077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5" name="Pie 54"/>
          <p:cNvSpPr/>
          <p:nvPr/>
        </p:nvSpPr>
        <p:spPr>
          <a:xfrm rot="2418562">
            <a:off x="3657700" y="4419296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486 L -0.43698 -0.0032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00013 0.1328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6 L 0.00013 0.07315 " pathEditMode="relative" rAng="0" ptsTypes="AA">
                                      <p:cBhvr>
                                        <p:cTn id="3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0091 -0.05393 " pathEditMode="relative" rAng="0" ptsTypes="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70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65 -0.09584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98 -0.00324 L -0.22032 -0.00278 " pathEditMode="relative" rAng="0" ptsTypes="AA">
                                      <p:cBhvr>
                                        <p:cTn id="5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32 -0.00278 L 3.125E-6 5.20417E-18 " pathEditMode="relative" rAng="0" ptsTypes="AA">
                                      <p:cBhvr>
                                        <p:cTn id="8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18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44192 0.00023 " pathEditMode="relative" rAng="0" ptsTypes="AA">
                                      <p:cBhvr>
                                        <p:cTn id="106" dur="6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42422 -0.00115 " pathEditMode="relative" rAng="0" ptsTypes="AA">
                                      <p:cBhvr>
                                        <p:cTn id="111" dur="6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1" y="-6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15143 0.00023 " pathEditMode="relative" rAng="0" ptsTypes="AA">
                                      <p:cBhvr>
                                        <p:cTn id="116" dur="4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3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15664 -0.00139 " pathEditMode="relative" rAng="0" ptsTypes="AA">
                                      <p:cBhvr>
                                        <p:cTn id="121" dur="4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69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3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8" grpId="0" animBg="1"/>
      <p:bldP spid="8" grpId="1" animBg="1"/>
      <p:bldP spid="8" grpId="2" animBg="1"/>
      <p:bldP spid="62" grpId="0" animBg="1"/>
      <p:bldP spid="62" grpId="1" animBg="1"/>
      <p:bldP spid="62" grpId="2" animBg="1"/>
      <p:bldP spid="68" grpId="0" animBg="1"/>
      <p:bldP spid="68" grpId="1" animBg="1"/>
      <p:bldP spid="68" grpId="2" animBg="1"/>
      <p:bldP spid="70" grpId="0" animBg="1"/>
      <p:bldP spid="70" grpId="1" animBg="1"/>
      <p:bldP spid="70" grpId="2" animBg="1"/>
      <p:bldP spid="55" grpId="0" animBg="1"/>
      <p:bldP spid="55" grpId="1" animBg="1"/>
      <p:bldP spid="5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21" y="5000003"/>
            <a:ext cx="1086764" cy="10867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55" y="4111096"/>
            <a:ext cx="1086764" cy="10867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21" y="2678806"/>
            <a:ext cx="1086764" cy="10867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21" y="1711918"/>
            <a:ext cx="1086764" cy="10867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36724" y="3269635"/>
            <a:ext cx="4165007" cy="3407"/>
            <a:chOff x="4982299" y="2303569"/>
            <a:chExt cx="5553342" cy="454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982299" y="2308111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736724" y="3153548"/>
            <a:ext cx="1540626" cy="2550"/>
            <a:chOff x="4982299" y="3061730"/>
            <a:chExt cx="2054168" cy="34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831489" y="3061730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982299" y="3063503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257156" y="2190593"/>
            <a:ext cx="6653497" cy="13316"/>
            <a:chOff x="1752244" y="5395397"/>
            <a:chExt cx="8871329" cy="17755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3736725" y="2316554"/>
            <a:ext cx="4176719" cy="3120"/>
            <a:chOff x="4982299" y="1945738"/>
            <a:chExt cx="5568959" cy="416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982299" y="194803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186107" y="1945738"/>
              <a:ext cx="5365151" cy="4160"/>
              <a:chOff x="5187277" y="2303309"/>
              <a:chExt cx="5365151" cy="416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5187277" y="2305388"/>
                <a:ext cx="1898774" cy="2081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7054718" y="2303309"/>
                <a:ext cx="3497710" cy="2079"/>
              </a:xfrm>
              <a:prstGeom prst="line">
                <a:avLst/>
              </a:prstGeom>
              <a:ln w="762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1248235" y="4572382"/>
            <a:ext cx="4029116" cy="1864"/>
            <a:chOff x="1664312" y="5611652"/>
            <a:chExt cx="5372155" cy="2485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6831489" y="5613353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3736725" y="4685944"/>
            <a:ext cx="1540625" cy="1862"/>
            <a:chOff x="4982299" y="5104925"/>
            <a:chExt cx="2054167" cy="248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982299" y="5107408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187276" y="5104925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257156" y="5554800"/>
            <a:ext cx="6653497" cy="13316"/>
            <a:chOff x="1752244" y="5395397"/>
            <a:chExt cx="8871329" cy="17755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1752244" y="5395397"/>
              <a:ext cx="8871329" cy="1775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070231" y="5404274"/>
              <a:ext cx="205935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257155" y="5450922"/>
            <a:ext cx="4027080" cy="1864"/>
            <a:chOff x="1676207" y="6124896"/>
            <a:chExt cx="5369440" cy="2485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840669" y="612489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1676207" y="6124896"/>
              <a:ext cx="5172363" cy="2485"/>
              <a:chOff x="1676207" y="6124896"/>
              <a:chExt cx="5172363" cy="248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4994194" y="6124898"/>
                <a:ext cx="1854376" cy="2483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676207" y="6124896"/>
                <a:ext cx="3317987" cy="2485"/>
              </a:xfrm>
              <a:prstGeom prst="line">
                <a:avLst/>
              </a:prstGeom>
              <a:ln w="762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Rounded Rectangle 40"/>
          <p:cNvSpPr/>
          <p:nvPr/>
        </p:nvSpPr>
        <p:spPr>
          <a:xfrm>
            <a:off x="761115" y="1025890"/>
            <a:ext cx="1731364" cy="62958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2</a:t>
            </a:r>
            <a:endParaRPr lang="en-US" sz="2400" dirty="0">
              <a:solidFill>
                <a:prstClr val="black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61115" y="1025723"/>
            <a:ext cx="1731364" cy="62958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CIKLUS 3</a:t>
            </a:r>
            <a:endParaRPr lang="en-US" sz="2400" dirty="0">
              <a:solidFill>
                <a:prstClr val="black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552079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Denaturacija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°C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553268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Vezivanje prajmera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55-65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°C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54444" y="1025890"/>
            <a:ext cx="1944974" cy="629587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350" dirty="0">
                <a:solidFill>
                  <a:prstClr val="black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Elongacija</a:t>
            </a:r>
          </a:p>
          <a:p>
            <a:pPr algn="ctr"/>
            <a:r>
              <a:rPr lang="sr-Latn-R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°C</a:t>
            </a:r>
            <a:endParaRPr lang="en-US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>
            <a:off x="7298330" y="1595089"/>
            <a:ext cx="457200" cy="304800"/>
          </a:xfrm>
          <a:prstGeom prst="triangle">
            <a:avLst/>
          </a:prstGeom>
          <a:solidFill>
            <a:schemeClr val="tx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736724" y="3713185"/>
            <a:ext cx="4165007" cy="3407"/>
            <a:chOff x="4982299" y="2303569"/>
            <a:chExt cx="5553342" cy="454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982299" y="2308111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5187277" y="2305840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7036467" y="2303569"/>
              <a:ext cx="3499174" cy="1628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733056" y="2785325"/>
            <a:ext cx="4177597" cy="3120"/>
            <a:chOff x="4965512" y="2566889"/>
            <a:chExt cx="5570129" cy="4160"/>
          </a:xfrm>
        </p:grpSpPr>
        <p:grpSp>
          <p:nvGrpSpPr>
            <p:cNvPr id="60" name="Group 59"/>
            <p:cNvGrpSpPr/>
            <p:nvPr/>
          </p:nvGrpSpPr>
          <p:grpSpPr>
            <a:xfrm>
              <a:off x="5170490" y="2566889"/>
              <a:ext cx="5365151" cy="4160"/>
              <a:chOff x="5187277" y="2303309"/>
              <a:chExt cx="5365151" cy="416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V="1">
                <a:off x="5187277" y="2305388"/>
                <a:ext cx="1898774" cy="2081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7054718" y="2303309"/>
                <a:ext cx="3497710" cy="2079"/>
              </a:xfrm>
              <a:prstGeom prst="line">
                <a:avLst/>
              </a:prstGeom>
              <a:ln w="762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/>
            <p:cNvCxnSpPr/>
            <p:nvPr/>
          </p:nvCxnSpPr>
          <p:spPr>
            <a:xfrm>
              <a:off x="4965512" y="2566889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248233" y="4111096"/>
            <a:ext cx="4027080" cy="2557"/>
            <a:chOff x="1664312" y="5610728"/>
            <a:chExt cx="5369440" cy="3409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6828774" y="5610728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4982299" y="5611652"/>
              <a:ext cx="1849190" cy="162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64312" y="5611652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248233" y="5025029"/>
            <a:ext cx="4027080" cy="1864"/>
            <a:chOff x="1676207" y="6124896"/>
            <a:chExt cx="5369440" cy="2485"/>
          </a:xfrm>
        </p:grpSpPr>
        <p:grpSp>
          <p:nvGrpSpPr>
            <p:cNvPr id="75" name="Group 74"/>
            <p:cNvGrpSpPr/>
            <p:nvPr/>
          </p:nvGrpSpPr>
          <p:grpSpPr>
            <a:xfrm>
              <a:off x="1676207" y="6124896"/>
              <a:ext cx="5172363" cy="2485"/>
              <a:chOff x="1676207" y="6124896"/>
              <a:chExt cx="5172363" cy="2485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V="1">
                <a:off x="4994194" y="6124898"/>
                <a:ext cx="1854376" cy="2483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676207" y="6124896"/>
                <a:ext cx="3317987" cy="2485"/>
              </a:xfrm>
              <a:prstGeom prst="line">
                <a:avLst/>
              </a:prstGeom>
              <a:ln w="76200">
                <a:solidFill>
                  <a:srgbClr val="0071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/>
            <p:cNvCxnSpPr/>
            <p:nvPr/>
          </p:nvCxnSpPr>
          <p:spPr>
            <a:xfrm>
              <a:off x="6840669" y="612489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3745645" y="2316554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130502" y="5449188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3889872" y="2311553"/>
            <a:ext cx="4023863" cy="3120"/>
            <a:chOff x="5187277" y="2303309"/>
            <a:chExt cx="5365151" cy="4160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5187277" y="2305388"/>
              <a:ext cx="1898774" cy="2081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7054718" y="2303309"/>
              <a:ext cx="3497710" cy="2079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Pie 89"/>
          <p:cNvSpPr/>
          <p:nvPr/>
        </p:nvSpPr>
        <p:spPr>
          <a:xfrm rot="2418562">
            <a:off x="3672885" y="2069201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3733056" y="2666170"/>
            <a:ext cx="1405046" cy="1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86789" y="3272261"/>
            <a:ext cx="1394231" cy="60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3733055" y="3591826"/>
            <a:ext cx="1394451" cy="606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3880862" y="4228089"/>
            <a:ext cx="1394451" cy="606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3738761" y="4572996"/>
            <a:ext cx="1394451" cy="606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121580" y="4572382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130502" y="2666170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733055" y="3274123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121580" y="3591826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Pie 90"/>
          <p:cNvSpPr/>
          <p:nvPr/>
        </p:nvSpPr>
        <p:spPr>
          <a:xfrm rot="19181438" flipH="1">
            <a:off x="4971205" y="2534732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2" name="Pie 91"/>
          <p:cNvSpPr/>
          <p:nvPr/>
        </p:nvSpPr>
        <p:spPr>
          <a:xfrm rot="2418562">
            <a:off x="3676244" y="3027119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3" name="Pie 92"/>
          <p:cNvSpPr/>
          <p:nvPr/>
        </p:nvSpPr>
        <p:spPr>
          <a:xfrm rot="19181438" flipH="1">
            <a:off x="4958294" y="3454906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3733055" y="4228364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Pie 93"/>
          <p:cNvSpPr/>
          <p:nvPr/>
        </p:nvSpPr>
        <p:spPr>
          <a:xfrm rot="2418562">
            <a:off x="3663625" y="3986930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5" name="Pie 94"/>
          <p:cNvSpPr/>
          <p:nvPr/>
        </p:nvSpPr>
        <p:spPr>
          <a:xfrm rot="19181438" flipH="1">
            <a:off x="4958294" y="4444448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3880862" y="5153705"/>
            <a:ext cx="1394451" cy="606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738761" y="5153705"/>
            <a:ext cx="1537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1257156" y="5449188"/>
            <a:ext cx="3879272" cy="1864"/>
            <a:chOff x="1676207" y="6124896"/>
            <a:chExt cx="5172363" cy="2485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4994194" y="6124898"/>
              <a:ext cx="1854376" cy="2483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676207" y="6124896"/>
              <a:ext cx="3317987" cy="2485"/>
            </a:xfrm>
            <a:prstGeom prst="line">
              <a:avLst/>
            </a:prstGeom>
            <a:ln w="76200">
              <a:solidFill>
                <a:srgbClr val="0071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Pie 96"/>
          <p:cNvSpPr/>
          <p:nvPr/>
        </p:nvSpPr>
        <p:spPr>
          <a:xfrm rot="19181438" flipH="1">
            <a:off x="4971204" y="5320159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6" name="Pie 95"/>
          <p:cNvSpPr/>
          <p:nvPr/>
        </p:nvSpPr>
        <p:spPr>
          <a:xfrm rot="2418562">
            <a:off x="3672886" y="4903750"/>
            <a:ext cx="374108" cy="380307"/>
          </a:xfrm>
          <a:prstGeom prst="pi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486 L -0.43698 -0.0032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039 0.09074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5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0013 0.0865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00039 -0.08981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49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0104 -0.0831 " pathEditMode="relative" rAng="0" ptsTypes="AA">
                                      <p:cBhvr>
                                        <p:cTn id="4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98 -0.00324 L -0.21862 -0.00394 " pathEditMode="relative" rAng="0" ptsTypes="AA">
                                      <p:cBhvr>
                                        <p:cTn id="68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62 -0.00394 L 2.70833E-6 2.22222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44296 0.00093 " pathEditMode="relative" rAng="0" ptsTypes="AA">
                                      <p:cBhvr>
                                        <p:cTn id="134" dur="6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46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4276 -0.00046 " pathEditMode="relative" rAng="0" ptsTypes="AA">
                                      <p:cBhvr>
                                        <p:cTn id="139" dur="6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0" y="-23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5586 0.00023 " pathEditMode="relative" rAng="0" ptsTypes="AA">
                                      <p:cBhvr>
                                        <p:cTn id="144" dur="4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3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15507 0.00092 " pathEditMode="relative" rAng="0" ptsTypes="AA">
                                      <p:cBhvr>
                                        <p:cTn id="149" dur="4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4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3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15443 0.00023 " pathEditMode="relative" rAng="0" ptsTypes="AA">
                                      <p:cBhvr>
                                        <p:cTn id="154" dur="4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3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15651 -0.00069 " pathEditMode="relative" rAng="0" ptsTypes="AA">
                                      <p:cBhvr>
                                        <p:cTn id="159" dur="4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46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3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0.15443 0.00023 " pathEditMode="relative" rAng="0" ptsTypes="AA">
                                      <p:cBhvr>
                                        <p:cTn id="164" dur="4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3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5481 -0.00116 " pathEditMode="relative" rAng="0" ptsTypes="AA">
                                      <p:cBhvr>
                                        <p:cTn id="169" dur="4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69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3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6" grpId="0" animBg="1"/>
      <p:bldP spid="46" grpId="1" animBg="1"/>
      <p:bldP spid="46" grpId="2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7" grpId="0" animBg="1"/>
      <p:bldP spid="97" grpId="1" animBg="1"/>
      <p:bldP spid="96" grpId="0" animBg="1"/>
      <p:bldP spid="9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090432" y="2132059"/>
            <a:ext cx="1386893" cy="157385"/>
            <a:chOff x="4938053" y="2233747"/>
            <a:chExt cx="1849190" cy="209846"/>
          </a:xfrm>
        </p:grpSpPr>
        <p:grpSp>
          <p:nvGrpSpPr>
            <p:cNvPr id="13" name="Group 12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090432" y="2682550"/>
            <a:ext cx="1386893" cy="157385"/>
            <a:chOff x="4938053" y="2233747"/>
            <a:chExt cx="1849190" cy="209846"/>
          </a:xfrm>
        </p:grpSpPr>
        <p:grpSp>
          <p:nvGrpSpPr>
            <p:cNvPr id="19" name="Group 18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932015" y="2448760"/>
            <a:ext cx="1386893" cy="157385"/>
            <a:chOff x="4938053" y="2233747"/>
            <a:chExt cx="1849190" cy="209846"/>
          </a:xfrm>
        </p:grpSpPr>
        <p:grpSp>
          <p:nvGrpSpPr>
            <p:cNvPr id="25" name="Group 24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090432" y="3620752"/>
            <a:ext cx="1386893" cy="157385"/>
            <a:chOff x="4938053" y="2233747"/>
            <a:chExt cx="1849190" cy="209846"/>
          </a:xfrm>
        </p:grpSpPr>
        <p:grpSp>
          <p:nvGrpSpPr>
            <p:cNvPr id="31" name="Group 30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090432" y="4194181"/>
            <a:ext cx="1386893" cy="157385"/>
            <a:chOff x="4938053" y="2233747"/>
            <a:chExt cx="1849190" cy="209846"/>
          </a:xfrm>
        </p:grpSpPr>
        <p:grpSp>
          <p:nvGrpSpPr>
            <p:cNvPr id="37" name="Group 36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32015" y="3901111"/>
            <a:ext cx="1386893" cy="157385"/>
            <a:chOff x="4938053" y="2233747"/>
            <a:chExt cx="1849190" cy="209846"/>
          </a:xfrm>
        </p:grpSpPr>
        <p:grpSp>
          <p:nvGrpSpPr>
            <p:cNvPr id="43" name="Group 42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6547757" y="1816908"/>
            <a:ext cx="1386893" cy="157385"/>
            <a:chOff x="4938053" y="2233747"/>
            <a:chExt cx="1849190" cy="209846"/>
          </a:xfrm>
        </p:grpSpPr>
        <p:grpSp>
          <p:nvGrpSpPr>
            <p:cNvPr id="79" name="Group 78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" name="Straight Connector 79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6547757" y="2159635"/>
            <a:ext cx="1386893" cy="157385"/>
            <a:chOff x="4938053" y="2233747"/>
            <a:chExt cx="1849190" cy="209846"/>
          </a:xfrm>
        </p:grpSpPr>
        <p:grpSp>
          <p:nvGrpSpPr>
            <p:cNvPr id="85" name="Group 84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6547757" y="2488412"/>
            <a:ext cx="1386893" cy="157385"/>
            <a:chOff x="4938053" y="2233747"/>
            <a:chExt cx="1849190" cy="209846"/>
          </a:xfrm>
        </p:grpSpPr>
        <p:grpSp>
          <p:nvGrpSpPr>
            <p:cNvPr id="91" name="Group 90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6547757" y="2824177"/>
            <a:ext cx="1386893" cy="157385"/>
            <a:chOff x="4938053" y="2233747"/>
            <a:chExt cx="1849190" cy="209846"/>
          </a:xfrm>
        </p:grpSpPr>
        <p:grpSp>
          <p:nvGrpSpPr>
            <p:cNvPr id="97" name="Group 96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547757" y="3359958"/>
            <a:ext cx="1386893" cy="157385"/>
            <a:chOff x="4938053" y="2233747"/>
            <a:chExt cx="1849190" cy="209846"/>
          </a:xfrm>
        </p:grpSpPr>
        <p:grpSp>
          <p:nvGrpSpPr>
            <p:cNvPr id="103" name="Group 102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Straight Connector 103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6547757" y="3688349"/>
            <a:ext cx="1386893" cy="157385"/>
            <a:chOff x="4938053" y="2233747"/>
            <a:chExt cx="1849190" cy="2098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6547757" y="4023072"/>
            <a:ext cx="1386893" cy="157385"/>
            <a:chOff x="4938053" y="2233747"/>
            <a:chExt cx="1849190" cy="209846"/>
          </a:xfrm>
        </p:grpSpPr>
        <p:grpSp>
          <p:nvGrpSpPr>
            <p:cNvPr id="115" name="Group 114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Straight Connector 115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6547757" y="4352939"/>
            <a:ext cx="1386893" cy="157385"/>
            <a:chOff x="4938053" y="2233747"/>
            <a:chExt cx="1849190" cy="209846"/>
          </a:xfrm>
        </p:grpSpPr>
        <p:grpSp>
          <p:nvGrpSpPr>
            <p:cNvPr id="121" name="Group 120"/>
            <p:cNvGrpSpPr/>
            <p:nvPr/>
          </p:nvGrpSpPr>
          <p:grpSpPr>
            <a:xfrm>
              <a:off x="4938053" y="2233747"/>
              <a:ext cx="1849190" cy="209846"/>
              <a:chOff x="4938053" y="3100521"/>
              <a:chExt cx="1849190" cy="209846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V="1">
                <a:off x="4938053" y="3100521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4938053" y="3308740"/>
                <a:ext cx="1849190" cy="1627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2" name="Straight Connector 121"/>
            <p:cNvCxnSpPr/>
            <p:nvPr/>
          </p:nvCxnSpPr>
          <p:spPr>
            <a:xfrm>
              <a:off x="6582265" y="2233747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4938053" y="2441966"/>
              <a:ext cx="20497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/>
          <p:cNvSpPr/>
          <p:nvPr/>
        </p:nvSpPr>
        <p:spPr>
          <a:xfrm>
            <a:off x="3359412" y="2856624"/>
            <a:ext cx="1918990" cy="1318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dirty="0">
                <a:solidFill>
                  <a:prstClr val="black"/>
                </a:solidFill>
                <a:latin typeface="Garamond" panose="02020404030301010803" pitchFamily="18" charset="0"/>
              </a:rPr>
              <a:t>32</a:t>
            </a:r>
            <a:endParaRPr lang="en-US" sz="3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90018" y="1999771"/>
            <a:ext cx="1057778" cy="63205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prstClr val="black"/>
                </a:solidFill>
                <a:latin typeface="Garamond" panose="02020404030301010803" pitchFamily="18" charset="0"/>
              </a:rPr>
              <a:t>6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3790018" y="2004619"/>
            <a:ext cx="1057778" cy="63205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prstClr val="black"/>
                </a:solidFill>
                <a:latin typeface="Garamond" panose="02020404030301010803" pitchFamily="18" charset="0"/>
              </a:rPr>
              <a:t>7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3360672" y="2865420"/>
            <a:ext cx="1918990" cy="1318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dirty="0">
                <a:solidFill>
                  <a:prstClr val="black"/>
                </a:solidFill>
                <a:latin typeface="Garamond" panose="02020404030301010803" pitchFamily="18" charset="0"/>
              </a:rPr>
              <a:t>64</a:t>
            </a:r>
            <a:endParaRPr lang="en-US" sz="3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3360672" y="2856154"/>
            <a:ext cx="1918990" cy="1318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dirty="0">
                <a:solidFill>
                  <a:prstClr val="black"/>
                </a:solidFill>
                <a:latin typeface="Garamond" panose="02020404030301010803" pitchFamily="18" charset="0"/>
              </a:rPr>
              <a:t>128</a:t>
            </a:r>
            <a:endParaRPr lang="en-US" sz="3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3790018" y="1999770"/>
            <a:ext cx="1057778" cy="63205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prstClr val="black"/>
                </a:solidFill>
                <a:latin typeface="Garamond" panose="02020404030301010803" pitchFamily="18" charset="0"/>
              </a:rPr>
              <a:t>8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3359412" y="2864699"/>
            <a:ext cx="1918990" cy="1318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dirty="0">
                <a:solidFill>
                  <a:prstClr val="black"/>
                </a:solidFill>
                <a:latin typeface="Garamond" panose="02020404030301010803" pitchFamily="18" charset="0"/>
              </a:rPr>
              <a:t>256</a:t>
            </a:r>
            <a:endParaRPr lang="en-US" sz="3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3790018" y="1990681"/>
            <a:ext cx="1057778" cy="63205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prstClr val="black"/>
                </a:solidFill>
                <a:latin typeface="Garamond" panose="02020404030301010803" pitchFamily="18" charset="0"/>
              </a:rPr>
              <a:t>9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791011" y="1995509"/>
            <a:ext cx="1057778" cy="63205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prstClr val="black"/>
                </a:solidFill>
                <a:latin typeface="Garamond" panose="02020404030301010803" pitchFamily="18" charset="0"/>
              </a:rPr>
              <a:t>10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362362" y="2862423"/>
            <a:ext cx="1918990" cy="1318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dirty="0">
                <a:solidFill>
                  <a:prstClr val="black"/>
                </a:solidFill>
                <a:latin typeface="Garamond" panose="02020404030301010803" pitchFamily="18" charset="0"/>
              </a:rPr>
              <a:t>512</a:t>
            </a:r>
            <a:endParaRPr lang="en-US" sz="3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3790018" y="1985744"/>
            <a:ext cx="1057778" cy="63205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prstClr val="black"/>
                </a:solidFill>
                <a:latin typeface="Garamond" panose="02020404030301010803" pitchFamily="18" charset="0"/>
              </a:rPr>
              <a:t>20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3355964" y="2867260"/>
            <a:ext cx="1918990" cy="1318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dirty="0">
                <a:solidFill>
                  <a:prstClr val="black"/>
                </a:solidFill>
                <a:latin typeface="Garamond" panose="02020404030301010803" pitchFamily="18" charset="0"/>
              </a:rPr>
              <a:t>224.288</a:t>
            </a:r>
            <a:endParaRPr lang="en-US" sz="3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3790018" y="1994289"/>
            <a:ext cx="1057778" cy="63205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prstClr val="black"/>
                </a:solidFill>
                <a:latin typeface="Garamond" panose="02020404030301010803" pitchFamily="18" charset="0"/>
              </a:rPr>
              <a:t>30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3365746" y="2869299"/>
            <a:ext cx="1918990" cy="1318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700" dirty="0">
                <a:solidFill>
                  <a:prstClr val="black"/>
                </a:solidFill>
                <a:latin typeface="Garamond" panose="02020404030301010803" pitchFamily="18" charset="0"/>
              </a:rPr>
              <a:t>123.870.912</a:t>
            </a:r>
            <a:endParaRPr lang="en-US" sz="27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3790018" y="1995508"/>
            <a:ext cx="1057778" cy="63205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 dirty="0">
                <a:solidFill>
                  <a:prstClr val="black"/>
                </a:solidFill>
                <a:latin typeface="Garamond" panose="02020404030301010803" pitchFamily="18" charset="0"/>
              </a:rPr>
              <a:t>40</a:t>
            </a:r>
            <a:endParaRPr lang="en-US" sz="21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3374344" y="2864334"/>
            <a:ext cx="1918990" cy="13189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black"/>
                </a:solidFill>
                <a:latin typeface="Garamond" panose="02020404030301010803" pitchFamily="18" charset="0"/>
              </a:rPr>
              <a:t>1.755.813.888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1770" y="2128984"/>
            <a:ext cx="99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  <a:latin typeface="Cooper Black" panose="0208090404030B020404" pitchFamily="18" charset="0"/>
              </a:rPr>
              <a:t>Ciklus</a:t>
            </a:r>
            <a:endParaRPr lang="en-US" dirty="0">
              <a:solidFill>
                <a:prstClr val="black"/>
              </a:solidFill>
              <a:latin typeface="Cooper Black" panose="0208090404030B0204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634490" y="3321578"/>
            <a:ext cx="182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  <a:latin typeface="Cooper Black" panose="0208090404030B020404" pitchFamily="18" charset="0"/>
              </a:rPr>
              <a:t>Broj kopija</a:t>
            </a:r>
            <a:endParaRPr lang="en-US" dirty="0">
              <a:solidFill>
                <a:prstClr val="black"/>
              </a:solidFill>
              <a:latin typeface="Cooper Black" panose="0208090404030B020404" pitchFamily="18" charset="0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50" y="3394492"/>
            <a:ext cx="3511613" cy="2633711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8044" y="72000"/>
            <a:ext cx="3511613" cy="26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26133 0.07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38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26133 0.029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14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26054 -0.065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328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25976 -0.1071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25 -1.85185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25 1.48148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5 2.5925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5 4.81481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25 -1.85185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25 -7.40741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25 2.96296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5 2.59259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4" grpId="0"/>
      <p:bldP spid="1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Analiza i manipulacija genetskim materijalom - izvor brojnih otkrića:</a:t>
            </a:r>
          </a:p>
          <a:p>
            <a:pPr lvl="1"/>
            <a:r>
              <a:rPr lang="sr-Latn-RS" dirty="0" smtClean="0"/>
              <a:t>Proizvodnja insulina u industrijskim količinama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00400"/>
            <a:ext cx="51054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715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81961" y="2933988"/>
            <a:ext cx="7383067" cy="193461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423" y="1220186"/>
            <a:ext cx="3886378" cy="655322"/>
          </a:xfrm>
          <a:prstGeom prst="roundRect">
            <a:avLst/>
          </a:pr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Real time PCR</a:t>
            </a:r>
            <a:endParaRPr lang="en-US" sz="36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56472" y="3132364"/>
            <a:ext cx="3690435" cy="624296"/>
          </a:xfrm>
          <a:prstGeom prst="roundRect">
            <a:avLst/>
          </a:prstGeom>
          <a:solidFill>
            <a:srgbClr val="C0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End-point PCR</a:t>
            </a:r>
            <a:endParaRPr lang="en-US" sz="36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857250"/>
            <a:ext cx="9144000" cy="5143500"/>
          </a:xfrm>
          <a:prstGeom prst="line">
            <a:avLst/>
          </a:prstGeom>
          <a:ln w="984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3" y="2042501"/>
            <a:ext cx="3578974" cy="159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00" y="3958876"/>
            <a:ext cx="3231833" cy="18396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3896" y="2939713"/>
            <a:ext cx="735092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sr-Latn-RS" sz="1350" dirty="0">
                <a:solidFill>
                  <a:prstClr val="black"/>
                </a:solidFill>
                <a:latin typeface="Garamond" panose="02020404030301010803" pitchFamily="18" charset="0"/>
              </a:rPr>
              <a:t>Očitavanje reakcije moguće tek nakon završetka procesa amplifikacije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sr-Latn-RS" sz="1350" dirty="0">
                <a:solidFill>
                  <a:prstClr val="black"/>
                </a:solidFill>
                <a:latin typeface="Garamond" panose="02020404030301010803" pitchFamily="18" charset="0"/>
              </a:rPr>
              <a:t>Očitavanje se vrši na elektroforeznom gelu (agarozni gel)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sr-Latn-RS" sz="1350" dirty="0">
                <a:solidFill>
                  <a:prstClr val="black"/>
                </a:solidFill>
                <a:latin typeface="Garamond" panose="02020404030301010803" pitchFamily="18" charset="0"/>
              </a:rPr>
              <a:t>Elektroforeza obezbeđuje razdvajanje molekula različite dužine pod uticajem električnog polja prilikom njihovog kretanja kroz agarozni ili poliakrilamidni gel koji je potopljen u rastvor slabog elektrolita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sr-Latn-RS" sz="135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sr-Latn-RS" sz="1350" dirty="0">
                <a:solidFill>
                  <a:prstClr val="black"/>
                </a:solidFill>
                <a:latin typeface="Garamond" panose="02020404030301010803" pitchFamily="18" charset="0"/>
              </a:rPr>
              <a:t>Fragmenti DNK različite dužine imaju različitu elektropokretljivost te kroz gel putuju različitom brzinom (kraći fragmenti pređu duži put u odnosu na duže fragmente)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sr-Latn-RS" sz="1350" dirty="0">
                <a:solidFill>
                  <a:prstClr val="black"/>
                </a:solidFill>
                <a:latin typeface="Garamond" panose="02020404030301010803" pitchFamily="18" charset="0"/>
              </a:rPr>
              <a:t>Po završetku elektroforeze, fragmenti su razdvojeni ali još uvek nisu vidljivi, te je neophodno gel obojiti rastvorom etidijum bromida.</a:t>
            </a:r>
            <a:endParaRPr lang="en-US" sz="135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1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3375 -0.367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-18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2916 L 0.02578 -0.6129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7" y="1160370"/>
            <a:ext cx="8289620" cy="47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15875" y="685800"/>
            <a:ext cx="6689725" cy="3733800"/>
          </a:xfrm>
        </p:spPr>
        <p:txBody>
          <a:bodyPr/>
          <a:lstStyle/>
          <a:p>
            <a:r>
              <a:rPr lang="en-US" b="1" smtClean="0"/>
              <a:t>Polymerase chain reaction</a:t>
            </a:r>
            <a:r>
              <a:rPr lang="en-US" smtClean="0"/>
              <a:t> (</a:t>
            </a:r>
            <a:r>
              <a:rPr lang="en-US" b="1" smtClean="0"/>
              <a:t>PCR</a:t>
            </a:r>
            <a:r>
              <a:rPr lang="en-US" smtClean="0"/>
              <a:t>) je metoda za brzo umnožavanje miliona/milijardi kopija specifične sekvence DNK u </a:t>
            </a:r>
            <a:r>
              <a:rPr lang="en-US" i="1" smtClean="0"/>
              <a:t>in vitro</a:t>
            </a:r>
            <a:r>
              <a:rPr lang="en-US" smtClean="0"/>
              <a:t> uslovima.</a:t>
            </a:r>
          </a:p>
          <a:p>
            <a:endParaRPr lang="en-US" i="1" smtClean="0"/>
          </a:p>
          <a:p>
            <a:r>
              <a:rPr lang="en-US" i="1" smtClean="0"/>
              <a:t>In vitro </a:t>
            </a:r>
            <a:r>
              <a:rPr lang="en-US" smtClean="0"/>
              <a:t>amplifikacija RNK?</a:t>
            </a:r>
          </a:p>
          <a:p>
            <a:endParaRPr lang="en-US" smtClean="0"/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94075"/>
            <a:ext cx="3367088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5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8839200" cy="723900"/>
          </a:xfrm>
        </p:spPr>
        <p:txBody>
          <a:bodyPr/>
          <a:lstStyle/>
          <a:p>
            <a:r>
              <a:rPr lang="en-US" smtClean="0"/>
              <a:t>RNK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47650" y="1371600"/>
            <a:ext cx="6553200" cy="3733800"/>
          </a:xfrm>
        </p:spPr>
        <p:txBody>
          <a:bodyPr/>
          <a:lstStyle/>
          <a:p>
            <a:r>
              <a:rPr lang="en-US" smtClean="0"/>
              <a:t>Analizi eukariotske informacione RNK (iRNK) engl. messenger RNA (mRNA) – analizu genske ekspresije</a:t>
            </a:r>
          </a:p>
          <a:p>
            <a:r>
              <a:rPr lang="en-US" smtClean="0"/>
              <a:t>Amplifikaciju virusne RNK. 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16325"/>
            <a:ext cx="5719763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8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8839200" cy="723900"/>
          </a:xfrm>
        </p:spPr>
        <p:txBody>
          <a:bodyPr/>
          <a:lstStyle/>
          <a:p>
            <a:r>
              <a:rPr lang="en-US" smtClean="0"/>
              <a:t>PCR amplifikacija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DNK uzorak</a:t>
            </a:r>
          </a:p>
          <a:p>
            <a:r>
              <a:rPr lang="en-US" smtClean="0"/>
              <a:t>Polimeraza</a:t>
            </a:r>
          </a:p>
          <a:p>
            <a:r>
              <a:rPr lang="en-US" smtClean="0"/>
              <a:t>dNTP mix</a:t>
            </a:r>
          </a:p>
          <a:p>
            <a:r>
              <a:rPr lang="en-US" smtClean="0"/>
              <a:t>Prajmeri specifični za DNK sekvencu</a:t>
            </a:r>
          </a:p>
          <a:p>
            <a:r>
              <a:rPr lang="en-US" smtClean="0"/>
              <a:t>Puferi</a:t>
            </a:r>
          </a:p>
        </p:txBody>
      </p:sp>
    </p:spTree>
    <p:extLst>
      <p:ext uri="{BB962C8B-B14F-4D97-AF65-F5344CB8AC3E}">
        <p14:creationId xmlns:p14="http://schemas.microsoft.com/office/powerpoint/2010/main" val="39848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839200" cy="723900"/>
          </a:xfrm>
        </p:spPr>
        <p:txBody>
          <a:bodyPr/>
          <a:lstStyle/>
          <a:p>
            <a:r>
              <a:rPr lang="en-US" smtClean="0"/>
              <a:t>Reverzna transkripcija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82575" y="1219200"/>
            <a:ext cx="6499225" cy="3733800"/>
          </a:xfrm>
        </p:spPr>
        <p:txBody>
          <a:bodyPr/>
          <a:lstStyle/>
          <a:p>
            <a:r>
              <a:rPr lang="en-US" smtClean="0"/>
              <a:t>Enzim reverzna transkriptaza – retrovirusi</a:t>
            </a: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3086100"/>
            <a:ext cx="5892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6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10134600" cy="723900"/>
          </a:xfrm>
        </p:spPr>
        <p:txBody>
          <a:bodyPr/>
          <a:lstStyle/>
          <a:p>
            <a:r>
              <a:rPr lang="en-US" sz="2800" smtClean="0"/>
              <a:t>Koraci </a:t>
            </a:r>
            <a:r>
              <a:rPr lang="fr-FR" sz="2800" smtClean="0"/>
              <a:t>reverse transcription (</a:t>
            </a:r>
            <a:r>
              <a:rPr lang="en-US" sz="2800" smtClean="0"/>
              <a:t>RT)-PCR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2433638"/>
            <a:ext cx="8839200" cy="37338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P</a:t>
            </a:r>
            <a:r>
              <a:rPr lang="en-US" dirty="0" err="1" smtClean="0"/>
              <a:t>rvi</a:t>
            </a:r>
            <a:r>
              <a:rPr lang="en-US" dirty="0" smtClean="0"/>
              <a:t> </a:t>
            </a:r>
            <a:r>
              <a:rPr lang="en-US" dirty="0" err="1"/>
              <a:t>komplementarni</a:t>
            </a:r>
            <a:r>
              <a:rPr lang="en-US" dirty="0"/>
              <a:t> DNK </a:t>
            </a:r>
            <a:r>
              <a:rPr lang="en-US" dirty="0" err="1" smtClean="0"/>
              <a:t>lanac</a:t>
            </a:r>
            <a:endParaRPr lang="en-US" dirty="0"/>
          </a:p>
          <a:p>
            <a:pPr>
              <a:defRPr/>
            </a:pPr>
            <a:r>
              <a:rPr lang="en-US" dirty="0" err="1" smtClean="0"/>
              <a:t>Dvolančani</a:t>
            </a:r>
            <a:r>
              <a:rPr lang="en-US" dirty="0" smtClean="0"/>
              <a:t> </a:t>
            </a:r>
            <a:r>
              <a:rPr lang="en-US" dirty="0" err="1"/>
              <a:t>hibrid</a:t>
            </a:r>
            <a:r>
              <a:rPr lang="en-US" dirty="0"/>
              <a:t> RNK/DNK. 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Enzim</a:t>
            </a:r>
            <a:r>
              <a:rPr lang="en-US" dirty="0" smtClean="0"/>
              <a:t> RNK-</a:t>
            </a:r>
            <a:r>
              <a:rPr lang="en-US" dirty="0" err="1" smtClean="0"/>
              <a:t>aza</a:t>
            </a:r>
            <a:r>
              <a:rPr lang="en-US" dirty="0" smtClean="0"/>
              <a:t> </a:t>
            </a:r>
            <a:r>
              <a:rPr lang="en-US" dirty="0" err="1" smtClean="0"/>
              <a:t>razgrađuje</a:t>
            </a:r>
            <a:r>
              <a:rPr lang="en-US" dirty="0" smtClean="0"/>
              <a:t> RNK</a:t>
            </a:r>
          </a:p>
          <a:p>
            <a:pPr>
              <a:defRPr/>
            </a:pPr>
            <a:r>
              <a:rPr lang="en-US" dirty="0" err="1"/>
              <a:t>S</a:t>
            </a:r>
            <a:r>
              <a:rPr lang="en-US" dirty="0" err="1" smtClean="0"/>
              <a:t>intetiše</a:t>
            </a:r>
            <a:r>
              <a:rPr lang="en-US" dirty="0" smtClean="0"/>
              <a:t> </a:t>
            </a:r>
            <a:r>
              <a:rPr lang="en-US" dirty="0" err="1"/>
              <a:t>drugi</a:t>
            </a:r>
            <a:r>
              <a:rPr lang="en-US" dirty="0"/>
              <a:t> DNK </a:t>
            </a:r>
            <a:r>
              <a:rPr lang="en-US" dirty="0" smtClean="0"/>
              <a:t>–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 err="1" smtClean="0"/>
              <a:t>dvolančana</a:t>
            </a:r>
            <a:r>
              <a:rPr lang="en-US" dirty="0" smtClean="0"/>
              <a:t> DNK – </a:t>
            </a:r>
            <a:r>
              <a:rPr lang="en-US" dirty="0" err="1" smtClean="0"/>
              <a:t>cDNA</a:t>
            </a:r>
            <a:r>
              <a:rPr lang="en-US" dirty="0" smtClean="0"/>
              <a:t> (</a:t>
            </a:r>
            <a:r>
              <a:rPr lang="en-US" dirty="0" err="1" smtClean="0"/>
              <a:t>kDNK</a:t>
            </a:r>
            <a:r>
              <a:rPr lang="en-US" dirty="0" smtClean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PCR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839200" cy="723900"/>
          </a:xfrm>
        </p:spPr>
        <p:txBody>
          <a:bodyPr/>
          <a:lstStyle/>
          <a:p>
            <a:r>
              <a:rPr lang="en-US" smtClean="0"/>
              <a:t>Prajmeri za RT-PCR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52400" y="1104900"/>
            <a:ext cx="6629400" cy="3733800"/>
          </a:xfrm>
        </p:spPr>
        <p:txBody>
          <a:bodyPr/>
          <a:lstStyle/>
          <a:p>
            <a:pPr algn="just"/>
            <a:r>
              <a:rPr lang="en-US" b="1" u="sng" smtClean="0"/>
              <a:t>Oligo (dT)</a:t>
            </a:r>
            <a:r>
              <a:rPr lang="en-US" u="sng" smtClean="0"/>
              <a:t> </a:t>
            </a:r>
            <a:r>
              <a:rPr lang="en-US" b="1" u="sng" smtClean="0"/>
              <a:t>prajmeri </a:t>
            </a:r>
            <a:r>
              <a:rPr lang="en-US" smtClean="0"/>
              <a:t>nekoliko uzastopnih deoksitimina (dT) koji se po sistemu komplementarnosi lepe za 3’ poli A repu (EUKARIOTI)</a:t>
            </a:r>
          </a:p>
          <a:p>
            <a:endParaRPr lang="en-US" smtClean="0"/>
          </a:p>
          <a:p>
            <a:pPr algn="just"/>
            <a:r>
              <a:rPr lang="en-US" b="1" u="sng" smtClean="0"/>
              <a:t>Random prajmeri</a:t>
            </a:r>
            <a:r>
              <a:rPr lang="en-US" b="1" smtClean="0"/>
              <a:t> </a:t>
            </a:r>
            <a:r>
              <a:rPr lang="en-US" smtClean="0"/>
              <a:t>sekvence sa nasumičnim redosledom nukleotida – random heksameri </a:t>
            </a:r>
          </a:p>
          <a:p>
            <a:endParaRPr lang="en-US" smtClean="0"/>
          </a:p>
          <a:p>
            <a:pPr algn="just"/>
            <a:r>
              <a:rPr lang="en-US" b="1" smtClean="0"/>
              <a:t>Specifični prajmeri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64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839200" cy="3733800"/>
          </a:xfrm>
        </p:spPr>
        <p:txBody>
          <a:bodyPr/>
          <a:lstStyle/>
          <a:p>
            <a:pPr marL="639763" lvl="1" indent="-273050" eaLnBrk="1" hangingPunct="1"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defRPr/>
            </a:pPr>
            <a:r>
              <a:rPr lang="sr-Cyrl-RS" b="1" u="sng" dirty="0">
                <a:solidFill>
                  <a:prstClr val="black"/>
                </a:solidFill>
              </a:rPr>
              <a:t>RT-PCR</a:t>
            </a:r>
            <a:r>
              <a:rPr lang="sr-Cyrl-RS" b="1" dirty="0">
                <a:solidFill>
                  <a:prstClr val="black"/>
                </a:solidFill>
              </a:rPr>
              <a:t> </a:t>
            </a:r>
            <a:r>
              <a:rPr lang="sr-Latn-RS" b="1" dirty="0">
                <a:solidFill>
                  <a:prstClr val="black"/>
                </a:solidFill>
              </a:rPr>
              <a:t>- </a:t>
            </a:r>
            <a:r>
              <a:rPr lang="sr-Cyrl-RS" sz="2400" b="1" dirty="0">
                <a:solidFill>
                  <a:prstClr val="black"/>
                </a:solidFill>
              </a:rPr>
              <a:t>revers</a:t>
            </a:r>
            <a:r>
              <a:rPr lang="sr-Latn-RS" sz="2400" b="1" dirty="0">
                <a:solidFill>
                  <a:prstClr val="black"/>
                </a:solidFill>
              </a:rPr>
              <a:t>e transcription </a:t>
            </a:r>
          </a:p>
          <a:p>
            <a:pPr marL="366713" lvl="1" indent="0" eaLnBrk="1" hangingPunct="1">
              <a:spcBef>
                <a:spcPts val="550"/>
              </a:spcBef>
              <a:buClr>
                <a:srgbClr val="94B6D2"/>
              </a:buClr>
              <a:buSzPct val="70000"/>
              <a:buFont typeface="Arial" charset="0"/>
              <a:buNone/>
              <a:defRPr/>
            </a:pPr>
            <a:r>
              <a:rPr lang="sr-Latn-RS" sz="2400" b="1" dirty="0">
                <a:solidFill>
                  <a:prstClr val="black"/>
                </a:solidFill>
              </a:rPr>
              <a:t>polymerase chain reaction</a:t>
            </a:r>
            <a:endParaRPr lang="sr-Latn-R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2" eaLnBrk="1" hangingPunct="1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defRPr/>
            </a:pPr>
            <a:r>
              <a:rPr lang="sr-Latn-RS" b="1" dirty="0">
                <a:cs typeface="Times New Roman" pitchFamily="18" charset="0"/>
              </a:rPr>
              <a:t>OneStep RT-PCR</a:t>
            </a:r>
          </a:p>
          <a:p>
            <a:pPr marL="914400" lvl="2" eaLnBrk="1" hangingPunct="1"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defRPr/>
            </a:pPr>
            <a:r>
              <a:rPr lang="sr-Latn-RS" b="1" dirty="0">
                <a:cs typeface="Times New Roman" pitchFamily="18" charset="0"/>
              </a:rPr>
              <a:t>TwoStep RT-PCR</a:t>
            </a:r>
          </a:p>
          <a:p>
            <a:pPr marL="1943100" lvl="4" indent="-342900" eaLnBrk="1" hangingPunct="1">
              <a:spcBef>
                <a:spcPts val="400"/>
              </a:spcBef>
              <a:buSzPct val="75000"/>
              <a:buFont typeface="+mj-lt"/>
              <a:buAutoNum type="arabicPeriod"/>
              <a:defRPr/>
            </a:pPr>
            <a:r>
              <a:rPr lang="sr-Latn-RS" sz="1800" b="1" dirty="0">
                <a:cs typeface="Times New Roman" pitchFamily="18" charset="0"/>
              </a:rPr>
              <a:t>Reverzna transkripcija</a:t>
            </a:r>
          </a:p>
          <a:p>
            <a:pPr marL="1943100" lvl="4" indent="-342900" eaLnBrk="1" hangingPunct="1">
              <a:spcBef>
                <a:spcPts val="400"/>
              </a:spcBef>
              <a:buSzPct val="75000"/>
              <a:buFont typeface="+mj-lt"/>
              <a:buAutoNum type="arabicPeriod"/>
              <a:defRPr/>
            </a:pPr>
            <a:r>
              <a:rPr lang="sr-Latn-RS" sz="1800" b="1" dirty="0">
                <a:cs typeface="Times New Roman" pitchFamily="18" charset="0"/>
              </a:rPr>
              <a:t>Amplifikacija  </a:t>
            </a:r>
            <a:endParaRPr lang="en-US" sz="1800" b="1" dirty="0"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/>
          </a:p>
        </p:txBody>
      </p:sp>
      <p:pic>
        <p:nvPicPr>
          <p:cNvPr id="10244" name="Picture 4" descr="C:\Users\Drasko\Desktop\REAL TIME PCR\Fig6_Differenc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200400"/>
            <a:ext cx="91297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75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</p:spPr>
        <p:txBody>
          <a:bodyPr/>
          <a:lstStyle/>
          <a:p>
            <a:pPr algn="ctr" eaLnBrk="1" hangingPunct="1"/>
            <a:r>
              <a:rPr lang="sr-Latn-RS" smtClean="0">
                <a:solidFill>
                  <a:schemeClr val="tx1"/>
                </a:solidFill>
              </a:rPr>
              <a:t>Kako real-time PCR radi?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600200"/>
            <a:ext cx="65532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/>
                </a:solidFill>
              </a:rPr>
              <a:t>Razvijene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dve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različite</a:t>
            </a:r>
            <a:r>
              <a:rPr lang="en-US" sz="2000" dirty="0">
                <a:solidFill>
                  <a:schemeClr val="tx1"/>
                </a:solidFill>
              </a:rPr>
              <a:t> real-time PCR </a:t>
            </a:r>
            <a:r>
              <a:rPr lang="en-US" sz="2000" dirty="0" err="1">
                <a:solidFill>
                  <a:schemeClr val="tx1"/>
                </a:solidFill>
              </a:rPr>
              <a:t>tehnologije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r-Latn-CS" sz="2400" b="1" i="1" u="sng" dirty="0">
                <a:solidFill>
                  <a:srgbClr val="00B050"/>
                </a:solidFill>
                <a:latin typeface="Times New Roman"/>
                <a:ea typeface="Times New Roman"/>
              </a:rPr>
              <a:t>SYBR-Green</a:t>
            </a:r>
            <a:r>
              <a:rPr lang="sr-Latn-CS" sz="2400" b="1" i="1" u="sng" baseline="30000" dirty="0">
                <a:solidFill>
                  <a:srgbClr val="00B050"/>
                </a:solidFill>
                <a:latin typeface="Times New Roman"/>
                <a:ea typeface="Times New Roman"/>
              </a:rPr>
              <a:t>®</a:t>
            </a:r>
            <a:r>
              <a:rPr lang="sr-Latn-CS" sz="2400" b="1" u="sng" dirty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sr-Latn-CS" sz="2400" b="1" u="sng" dirty="0" smtClean="0">
                <a:solidFill>
                  <a:srgbClr val="00B050"/>
                </a:solidFill>
                <a:latin typeface="Times New Roman"/>
                <a:ea typeface="Times New Roman"/>
              </a:rPr>
              <a:t>tehnologija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sr-Latn-CS" sz="2400" b="1" i="1" u="sng" dirty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sr-Latn-CS" sz="2400" b="1" i="1" u="sng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sr-Latn-CS" sz="2400" b="1" i="1" u="sng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i="1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TaqMan</a:t>
            </a:r>
            <a:r>
              <a:rPr lang="en-US" sz="2400" b="1" i="1" u="sng" baseline="30000" dirty="0">
                <a:solidFill>
                  <a:srgbClr val="FF0000"/>
                </a:solidFill>
                <a:latin typeface="Times New Roman"/>
                <a:ea typeface="Times New Roman"/>
              </a:rPr>
              <a:t>®</a:t>
            </a:r>
            <a:r>
              <a:rPr lang="en-US" sz="2400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 probe </a:t>
            </a:r>
            <a:r>
              <a:rPr lang="en-US" sz="2400" b="1" u="sng" dirty="0" err="1">
                <a:solidFill>
                  <a:srgbClr val="FF0000"/>
                </a:solidFill>
                <a:latin typeface="Times New Roman"/>
                <a:ea typeface="Times New Roman"/>
              </a:rPr>
              <a:t>tehnologija</a:t>
            </a:r>
            <a:endParaRPr lang="en-US" sz="24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2438400"/>
            <a:ext cx="37052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4910138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8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47800" y="1601273"/>
            <a:ext cx="6477000" cy="1600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>
                <a:solidFill>
                  <a:schemeClr val="bg1"/>
                </a:solidFill>
              </a:rPr>
              <a:t>Sinestezija većeg broja biohemijskih, mikrobioloških i molekularnih tehnika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86620861"/>
              </p:ext>
            </p:extLst>
          </p:nvPr>
        </p:nvGraphicFramePr>
        <p:xfrm>
          <a:off x="685800" y="3048000"/>
          <a:ext cx="7696200" cy="36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17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381000"/>
            <a:ext cx="4273550" cy="1285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5737225" y="2001838"/>
            <a:ext cx="0" cy="639762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737225" y="3860800"/>
            <a:ext cx="0" cy="54610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000875" y="2130425"/>
            <a:ext cx="15065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sr-Latn-RS" sz="2000" b="1" kern="0" dirty="0">
                <a:solidFill>
                  <a:srgbClr val="808080"/>
                </a:solidFill>
                <a:latin typeface="Tahoma" pitchFamily="34" charset="0"/>
              </a:rPr>
              <a:t>Ekstenzija</a:t>
            </a:r>
            <a:endParaRPr lang="en-US" sz="2000" b="1" kern="0" dirty="0">
              <a:solidFill>
                <a:srgbClr val="808080"/>
              </a:solidFill>
              <a:latin typeface="Tahoma" pitchFamily="34" charset="0"/>
            </a:endParaRP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3340100" y="1752600"/>
            <a:ext cx="4794250" cy="217488"/>
            <a:chOff x="497" y="1130"/>
            <a:chExt cx="3020" cy="137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664" y="1200"/>
              <a:ext cx="268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97" y="1130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352" y="11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19463" name="Group 12"/>
          <p:cNvGrpSpPr>
            <a:grpSpLocks/>
          </p:cNvGrpSpPr>
          <p:nvPr/>
        </p:nvGrpSpPr>
        <p:grpSpPr bwMode="auto">
          <a:xfrm>
            <a:off x="3340100" y="1257300"/>
            <a:ext cx="4794250" cy="223838"/>
            <a:chOff x="497" y="1032"/>
            <a:chExt cx="3020" cy="141"/>
          </a:xfrm>
        </p:grpSpPr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664" y="1104"/>
              <a:ext cx="268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352" y="10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97" y="1038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19464" name="Group 16"/>
          <p:cNvGrpSpPr>
            <a:grpSpLocks/>
          </p:cNvGrpSpPr>
          <p:nvPr/>
        </p:nvGrpSpPr>
        <p:grpSpPr bwMode="auto">
          <a:xfrm>
            <a:off x="3749675" y="1397000"/>
            <a:ext cx="828675" cy="220663"/>
            <a:chOff x="750" y="880"/>
            <a:chExt cx="522" cy="139"/>
          </a:xfrm>
        </p:grpSpPr>
        <p:grpSp>
          <p:nvGrpSpPr>
            <p:cNvPr id="19826" name="Group 17"/>
            <p:cNvGrpSpPr>
              <a:grpSpLocks/>
            </p:cNvGrpSpPr>
            <p:nvPr/>
          </p:nvGrpSpPr>
          <p:grpSpPr bwMode="auto">
            <a:xfrm rot="-13224">
              <a:off x="750" y="882"/>
              <a:ext cx="522" cy="137"/>
              <a:chOff x="658" y="1474"/>
              <a:chExt cx="522" cy="137"/>
            </a:xfrm>
          </p:grpSpPr>
          <p:sp>
            <p:nvSpPr>
              <p:cNvPr id="27" name="Line 18"/>
              <p:cNvSpPr>
                <a:spLocks noChangeShapeType="1"/>
              </p:cNvSpPr>
              <p:nvPr/>
            </p:nvSpPr>
            <p:spPr bwMode="auto">
              <a:xfrm>
                <a:off x="762" y="1539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Text Box 19"/>
              <p:cNvSpPr txBox="1">
                <a:spLocks noChangeArrowheads="1"/>
              </p:cNvSpPr>
              <p:nvPr/>
            </p:nvSpPr>
            <p:spPr bwMode="auto">
              <a:xfrm>
                <a:off x="640" y="1456"/>
                <a:ext cx="16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800" kern="0">
                    <a:solidFill>
                      <a:srgbClr val="808080"/>
                    </a:solidFill>
                    <a:latin typeface="Tahoma" pitchFamily="34" charset="0"/>
                  </a:rPr>
                  <a:t>5’</a:t>
                </a:r>
              </a:p>
            </p:txBody>
          </p:sp>
          <p:sp>
            <p:nvSpPr>
              <p:cNvPr id="29" name="Text Box 20"/>
              <p:cNvSpPr txBox="1">
                <a:spLocks noChangeArrowheads="1"/>
              </p:cNvSpPr>
              <p:nvPr/>
            </p:nvSpPr>
            <p:spPr bwMode="auto">
              <a:xfrm>
                <a:off x="1015" y="1476"/>
                <a:ext cx="16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800" kern="0">
                    <a:solidFill>
                      <a:srgbClr val="808080"/>
                    </a:solidFill>
                    <a:latin typeface="Tahoma" pitchFamily="34" charset="0"/>
                  </a:rPr>
                  <a:t>3’</a:t>
                </a:r>
              </a:p>
            </p:txBody>
          </p:sp>
        </p:grpSp>
        <p:grpSp>
          <p:nvGrpSpPr>
            <p:cNvPr id="19827" name="Group 21"/>
            <p:cNvGrpSpPr>
              <a:grpSpLocks/>
            </p:cNvGrpSpPr>
            <p:nvPr/>
          </p:nvGrpSpPr>
          <p:grpSpPr bwMode="auto">
            <a:xfrm>
              <a:off x="881" y="880"/>
              <a:ext cx="231" cy="54"/>
              <a:chOff x="858" y="880"/>
              <a:chExt cx="231" cy="54"/>
            </a:xfrm>
          </p:grpSpPr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9465" name="Group 29"/>
          <p:cNvGrpSpPr>
            <a:grpSpLocks/>
          </p:cNvGrpSpPr>
          <p:nvPr/>
        </p:nvGrpSpPr>
        <p:grpSpPr bwMode="auto">
          <a:xfrm>
            <a:off x="6472238" y="1620838"/>
            <a:ext cx="842962" cy="228600"/>
            <a:chOff x="2465" y="1021"/>
            <a:chExt cx="531" cy="144"/>
          </a:xfrm>
        </p:grpSpPr>
        <p:grpSp>
          <p:nvGrpSpPr>
            <p:cNvPr id="19814" name="Group 30"/>
            <p:cNvGrpSpPr>
              <a:grpSpLocks/>
            </p:cNvGrpSpPr>
            <p:nvPr/>
          </p:nvGrpSpPr>
          <p:grpSpPr bwMode="auto">
            <a:xfrm rot="-23107">
              <a:off x="2465" y="1021"/>
              <a:ext cx="531" cy="135"/>
              <a:chOff x="658" y="1379"/>
              <a:chExt cx="531" cy="135"/>
            </a:xfrm>
          </p:grpSpPr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>
                <a:off x="779" y="1448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Text Box 32"/>
              <p:cNvSpPr txBox="1">
                <a:spLocks noChangeArrowheads="1"/>
              </p:cNvSpPr>
              <p:nvPr/>
            </p:nvSpPr>
            <p:spPr bwMode="auto">
              <a:xfrm>
                <a:off x="1006" y="1361"/>
                <a:ext cx="16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800" kern="0">
                    <a:solidFill>
                      <a:srgbClr val="808080"/>
                    </a:solidFill>
                    <a:latin typeface="Tahoma" pitchFamily="34" charset="0"/>
                  </a:rPr>
                  <a:t>5’</a:t>
                </a:r>
              </a:p>
            </p:txBody>
          </p:sp>
          <p:sp>
            <p:nvSpPr>
              <p:cNvPr id="42" name="Text Box 33"/>
              <p:cNvSpPr txBox="1">
                <a:spLocks noChangeArrowheads="1"/>
              </p:cNvSpPr>
              <p:nvPr/>
            </p:nvSpPr>
            <p:spPr bwMode="auto">
              <a:xfrm>
                <a:off x="658" y="1379"/>
                <a:ext cx="16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800" kern="0">
                    <a:solidFill>
                      <a:srgbClr val="808080"/>
                    </a:solidFill>
                    <a:latin typeface="Tahoma" pitchFamily="34" charset="0"/>
                  </a:rPr>
                  <a:t>3’</a:t>
                </a:r>
              </a:p>
            </p:txBody>
          </p:sp>
        </p:grpSp>
        <p:grpSp>
          <p:nvGrpSpPr>
            <p:cNvPr id="19815" name="Group 34"/>
            <p:cNvGrpSpPr>
              <a:grpSpLocks/>
            </p:cNvGrpSpPr>
            <p:nvPr/>
          </p:nvGrpSpPr>
          <p:grpSpPr bwMode="auto">
            <a:xfrm>
              <a:off x="2608" y="1111"/>
              <a:ext cx="231" cy="54"/>
              <a:chOff x="858" y="880"/>
              <a:chExt cx="231" cy="54"/>
            </a:xfrm>
          </p:grpSpPr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Line 36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Line 37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Line 38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Line 39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Line 40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Line 41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2185988" y="3886200"/>
            <a:ext cx="69024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sr-Latn-RS" sz="2000" b="1" kern="0" dirty="0">
                <a:solidFill>
                  <a:srgbClr val="808080"/>
                </a:solidFill>
                <a:latin typeface="Tahoma" pitchFamily="34" charset="0"/>
              </a:rPr>
              <a:t>Vezivanje Syber green boje za dvolančanu strukturu</a:t>
            </a:r>
            <a:endParaRPr lang="en-US" sz="2000" b="1" kern="0" dirty="0">
              <a:solidFill>
                <a:srgbClr val="808080"/>
              </a:solidFill>
              <a:latin typeface="Tahoma" pitchFamily="34" charset="0"/>
            </a:endParaRP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340100" y="3398838"/>
            <a:ext cx="4794250" cy="217487"/>
            <a:chOff x="497" y="1130"/>
            <a:chExt cx="3020" cy="137"/>
          </a:xfrm>
        </p:grpSpPr>
        <p:sp>
          <p:nvSpPr>
            <p:cNvPr id="45" name="Line 44"/>
            <p:cNvSpPr>
              <a:spLocks noChangeShapeType="1"/>
            </p:cNvSpPr>
            <p:nvPr/>
          </p:nvSpPr>
          <p:spPr bwMode="auto">
            <a:xfrm>
              <a:off x="664" y="1200"/>
              <a:ext cx="268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Text Box 45"/>
            <p:cNvSpPr txBox="1">
              <a:spLocks noChangeArrowheads="1"/>
            </p:cNvSpPr>
            <p:nvPr/>
          </p:nvSpPr>
          <p:spPr bwMode="auto">
            <a:xfrm>
              <a:off x="497" y="1130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47" name="Text Box 46"/>
            <p:cNvSpPr txBox="1">
              <a:spLocks noChangeArrowheads="1"/>
            </p:cNvSpPr>
            <p:nvPr/>
          </p:nvSpPr>
          <p:spPr bwMode="auto">
            <a:xfrm>
              <a:off x="3352" y="11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3340100" y="2903538"/>
            <a:ext cx="4794250" cy="223837"/>
            <a:chOff x="497" y="1032"/>
            <a:chExt cx="3020" cy="141"/>
          </a:xfrm>
        </p:grpSpPr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664" y="1104"/>
              <a:ext cx="268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Text Box 49"/>
            <p:cNvSpPr txBox="1">
              <a:spLocks noChangeArrowheads="1"/>
            </p:cNvSpPr>
            <p:nvPr/>
          </p:nvSpPr>
          <p:spPr bwMode="auto">
            <a:xfrm>
              <a:off x="3352" y="10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497" y="1038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3748088" y="3044825"/>
            <a:ext cx="1890712" cy="217488"/>
            <a:chOff x="749" y="1918"/>
            <a:chExt cx="1191" cy="137"/>
          </a:xfrm>
        </p:grpSpPr>
        <p:grpSp>
          <p:nvGrpSpPr>
            <p:cNvPr id="19772" name="Group 52"/>
            <p:cNvGrpSpPr>
              <a:grpSpLocks/>
            </p:cNvGrpSpPr>
            <p:nvPr/>
          </p:nvGrpSpPr>
          <p:grpSpPr bwMode="auto">
            <a:xfrm>
              <a:off x="749" y="1919"/>
              <a:ext cx="498" cy="136"/>
              <a:chOff x="726" y="1883"/>
              <a:chExt cx="498" cy="136"/>
            </a:xfrm>
          </p:grpSpPr>
          <p:sp>
            <p:nvSpPr>
              <p:cNvPr id="87" name="Text Box 53"/>
              <p:cNvSpPr txBox="1">
                <a:spLocks noChangeArrowheads="1"/>
              </p:cNvSpPr>
              <p:nvPr/>
            </p:nvSpPr>
            <p:spPr bwMode="auto">
              <a:xfrm rot="-13224">
                <a:off x="726" y="1883"/>
                <a:ext cx="16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800" kern="0">
                    <a:solidFill>
                      <a:srgbClr val="808080"/>
                    </a:solidFill>
                    <a:latin typeface="Tahoma" pitchFamily="34" charset="0"/>
                  </a:rPr>
                  <a:t>5’</a:t>
                </a:r>
              </a:p>
            </p:txBody>
          </p:sp>
          <p:sp>
            <p:nvSpPr>
              <p:cNvPr id="88" name="Text Box 54"/>
              <p:cNvSpPr txBox="1">
                <a:spLocks noChangeArrowheads="1"/>
              </p:cNvSpPr>
              <p:nvPr/>
            </p:nvSpPr>
            <p:spPr bwMode="auto">
              <a:xfrm rot="-13224">
                <a:off x="1108" y="1884"/>
                <a:ext cx="1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en-US" sz="800" kern="0">
                  <a:solidFill>
                    <a:srgbClr val="80808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 rot="-13224">
              <a:off x="871" y="1979"/>
              <a:ext cx="1069" cy="8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9774" name="Group 56"/>
            <p:cNvGrpSpPr>
              <a:grpSpLocks/>
            </p:cNvGrpSpPr>
            <p:nvPr/>
          </p:nvGrpSpPr>
          <p:grpSpPr bwMode="auto">
            <a:xfrm>
              <a:off x="881" y="1918"/>
              <a:ext cx="231" cy="54"/>
              <a:chOff x="858" y="880"/>
              <a:chExt cx="231" cy="54"/>
            </a:xfrm>
          </p:grpSpPr>
          <p:sp>
            <p:nvSpPr>
              <p:cNvPr id="80" name="Line 57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58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Line 59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Line 60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Line 61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Line 62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Line 63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75" name="Group 64"/>
            <p:cNvGrpSpPr>
              <a:grpSpLocks/>
            </p:cNvGrpSpPr>
            <p:nvPr/>
          </p:nvGrpSpPr>
          <p:grpSpPr bwMode="auto">
            <a:xfrm>
              <a:off x="1151" y="1918"/>
              <a:ext cx="231" cy="54"/>
              <a:chOff x="858" y="880"/>
              <a:chExt cx="231" cy="54"/>
            </a:xfrm>
          </p:grpSpPr>
          <p:sp>
            <p:nvSpPr>
              <p:cNvPr id="73" name="Line 65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Line 66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Line 67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68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Line 69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Line 70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Line 71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76" name="Group 72"/>
            <p:cNvGrpSpPr>
              <a:grpSpLocks/>
            </p:cNvGrpSpPr>
            <p:nvPr/>
          </p:nvGrpSpPr>
          <p:grpSpPr bwMode="auto">
            <a:xfrm>
              <a:off x="1420" y="1918"/>
              <a:ext cx="231" cy="54"/>
              <a:chOff x="858" y="880"/>
              <a:chExt cx="231" cy="54"/>
            </a:xfrm>
          </p:grpSpPr>
          <p:sp>
            <p:nvSpPr>
              <p:cNvPr id="66" name="Line 73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Line 74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Line 75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Line 76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Line 77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Line 78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Line 79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77" name="Group 80"/>
            <p:cNvGrpSpPr>
              <a:grpSpLocks/>
            </p:cNvGrpSpPr>
            <p:nvPr/>
          </p:nvGrpSpPr>
          <p:grpSpPr bwMode="auto">
            <a:xfrm>
              <a:off x="1678" y="1918"/>
              <a:ext cx="231" cy="54"/>
              <a:chOff x="858" y="880"/>
              <a:chExt cx="231" cy="54"/>
            </a:xfrm>
          </p:grpSpPr>
          <p:sp>
            <p:nvSpPr>
              <p:cNvPr id="59" name="Line 81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Line 82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Line 83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Line 84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Line 85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Line 86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Line 87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89" name="Group 88"/>
          <p:cNvGrpSpPr>
            <a:grpSpLocks/>
          </p:cNvGrpSpPr>
          <p:nvPr/>
        </p:nvGrpSpPr>
        <p:grpSpPr bwMode="auto">
          <a:xfrm>
            <a:off x="4951413" y="3263900"/>
            <a:ext cx="2362200" cy="231775"/>
            <a:chOff x="1507" y="2056"/>
            <a:chExt cx="1488" cy="146"/>
          </a:xfrm>
        </p:grpSpPr>
        <p:grpSp>
          <p:nvGrpSpPr>
            <p:cNvPr id="19728" name="Group 89"/>
            <p:cNvGrpSpPr>
              <a:grpSpLocks/>
            </p:cNvGrpSpPr>
            <p:nvPr/>
          </p:nvGrpSpPr>
          <p:grpSpPr bwMode="auto">
            <a:xfrm>
              <a:off x="1507" y="2056"/>
              <a:ext cx="1488" cy="138"/>
              <a:chOff x="1484" y="2020"/>
              <a:chExt cx="1488" cy="138"/>
            </a:xfrm>
          </p:grpSpPr>
          <p:sp>
            <p:nvSpPr>
              <p:cNvPr id="131" name="Line 90"/>
              <p:cNvSpPr>
                <a:spLocks noChangeShapeType="1"/>
              </p:cNvSpPr>
              <p:nvPr/>
            </p:nvSpPr>
            <p:spPr bwMode="auto">
              <a:xfrm rot="-23107">
                <a:off x="1484" y="2087"/>
                <a:ext cx="1366" cy="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2" name="Text Box 91"/>
              <p:cNvSpPr txBox="1">
                <a:spLocks noChangeArrowheads="1"/>
              </p:cNvSpPr>
              <p:nvPr/>
            </p:nvSpPr>
            <p:spPr bwMode="auto">
              <a:xfrm rot="-23107">
                <a:off x="2807" y="2020"/>
                <a:ext cx="16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800" kern="0">
                    <a:solidFill>
                      <a:srgbClr val="808080"/>
                    </a:solidFill>
                    <a:latin typeface="Tahoma" pitchFamily="34" charset="0"/>
                  </a:rPr>
                  <a:t>5’</a:t>
                </a:r>
              </a:p>
            </p:txBody>
          </p:sp>
          <p:sp>
            <p:nvSpPr>
              <p:cNvPr id="133" name="Text Box 92"/>
              <p:cNvSpPr txBox="1">
                <a:spLocks noChangeArrowheads="1"/>
              </p:cNvSpPr>
              <p:nvPr/>
            </p:nvSpPr>
            <p:spPr bwMode="auto">
              <a:xfrm rot="-23107">
                <a:off x="2466" y="2023"/>
                <a:ext cx="1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en-US" sz="800" kern="0">
                  <a:solidFill>
                    <a:srgbClr val="80808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9729" name="Group 93"/>
            <p:cNvGrpSpPr>
              <a:grpSpLocks/>
            </p:cNvGrpSpPr>
            <p:nvPr/>
          </p:nvGrpSpPr>
          <p:grpSpPr bwMode="auto">
            <a:xfrm>
              <a:off x="2608" y="2148"/>
              <a:ext cx="231" cy="54"/>
              <a:chOff x="858" y="880"/>
              <a:chExt cx="231" cy="54"/>
            </a:xfrm>
          </p:grpSpPr>
          <p:sp>
            <p:nvSpPr>
              <p:cNvPr id="124" name="Line 94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Line 95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Line 96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Line 97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Line 98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Line 99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Line 100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30" name="Group 101"/>
            <p:cNvGrpSpPr>
              <a:grpSpLocks/>
            </p:cNvGrpSpPr>
            <p:nvPr/>
          </p:nvGrpSpPr>
          <p:grpSpPr bwMode="auto">
            <a:xfrm>
              <a:off x="2334" y="2147"/>
              <a:ext cx="231" cy="54"/>
              <a:chOff x="858" y="880"/>
              <a:chExt cx="231" cy="54"/>
            </a:xfrm>
          </p:grpSpPr>
          <p:sp>
            <p:nvSpPr>
              <p:cNvPr id="117" name="Line 102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Line 104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Line 105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Line 106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Line 107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Line 108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31" name="Group 109"/>
            <p:cNvGrpSpPr>
              <a:grpSpLocks/>
            </p:cNvGrpSpPr>
            <p:nvPr/>
          </p:nvGrpSpPr>
          <p:grpSpPr bwMode="auto">
            <a:xfrm>
              <a:off x="2066" y="2148"/>
              <a:ext cx="231" cy="54"/>
              <a:chOff x="858" y="880"/>
              <a:chExt cx="231" cy="54"/>
            </a:xfrm>
          </p:grpSpPr>
          <p:sp>
            <p:nvSpPr>
              <p:cNvPr id="110" name="Line 110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Line 111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Line 112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Line 113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Line 114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Line 115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Line 116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32" name="Group 117"/>
            <p:cNvGrpSpPr>
              <a:grpSpLocks/>
            </p:cNvGrpSpPr>
            <p:nvPr/>
          </p:nvGrpSpPr>
          <p:grpSpPr bwMode="auto">
            <a:xfrm>
              <a:off x="1792" y="2147"/>
              <a:ext cx="231" cy="54"/>
              <a:chOff x="858" y="880"/>
              <a:chExt cx="231" cy="54"/>
            </a:xfrm>
          </p:grpSpPr>
          <p:sp>
            <p:nvSpPr>
              <p:cNvPr id="103" name="Line 118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Line 119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Line 120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Line 121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Line 122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Line 123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Line 124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33" name="Group 125"/>
            <p:cNvGrpSpPr>
              <a:grpSpLocks/>
            </p:cNvGrpSpPr>
            <p:nvPr/>
          </p:nvGrpSpPr>
          <p:grpSpPr bwMode="auto">
            <a:xfrm>
              <a:off x="1516" y="2147"/>
              <a:ext cx="231" cy="54"/>
              <a:chOff x="858" y="880"/>
              <a:chExt cx="231" cy="54"/>
            </a:xfrm>
          </p:grpSpPr>
          <p:sp>
            <p:nvSpPr>
              <p:cNvPr id="96" name="Line 126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" name="Line 127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Line 128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9" name="Line 129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Line 130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Line 131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Line 132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34" name="Group 133"/>
          <p:cNvGrpSpPr>
            <a:grpSpLocks/>
          </p:cNvGrpSpPr>
          <p:nvPr/>
        </p:nvGrpSpPr>
        <p:grpSpPr bwMode="auto">
          <a:xfrm>
            <a:off x="4405313" y="3346450"/>
            <a:ext cx="560387" cy="419100"/>
            <a:chOff x="1163" y="2108"/>
            <a:chExt cx="353" cy="264"/>
          </a:xfrm>
        </p:grpSpPr>
        <p:sp>
          <p:nvSpPr>
            <p:cNvPr id="135" name="AutoShape 134"/>
            <p:cNvSpPr>
              <a:spLocks noChangeArrowheads="1"/>
            </p:cNvSpPr>
            <p:nvPr/>
          </p:nvSpPr>
          <p:spPr bwMode="auto">
            <a:xfrm flipV="1">
              <a:off x="1163" y="2108"/>
              <a:ext cx="353" cy="264"/>
            </a:xfrm>
            <a:prstGeom prst="flowChartMagneticTap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1400" kern="0">
                <a:solidFill>
                  <a:srgbClr val="808080"/>
                </a:solidFill>
                <a:latin typeface="Tahoma" pitchFamily="34" charset="0"/>
              </a:endParaRPr>
            </a:p>
          </p:txBody>
        </p:sp>
        <p:sp>
          <p:nvSpPr>
            <p:cNvPr id="136" name="Text Box 135"/>
            <p:cNvSpPr txBox="1">
              <a:spLocks noChangeArrowheads="1"/>
            </p:cNvSpPr>
            <p:nvPr/>
          </p:nvSpPr>
          <p:spPr bwMode="auto">
            <a:xfrm>
              <a:off x="1179" y="2147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err="1">
                  <a:solidFill>
                    <a:srgbClr val="808080"/>
                  </a:solidFill>
                  <a:latin typeface="Tahoma" pitchFamily="34" charset="0"/>
                </a:rPr>
                <a:t>Taq</a:t>
              </a:r>
              <a:endParaRPr lang="en-US" sz="1400" kern="0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37" name="Group 136"/>
          <p:cNvGrpSpPr>
            <a:grpSpLocks/>
          </p:cNvGrpSpPr>
          <p:nvPr/>
        </p:nvGrpSpPr>
        <p:grpSpPr bwMode="auto">
          <a:xfrm>
            <a:off x="5618163" y="2768600"/>
            <a:ext cx="560387" cy="419100"/>
            <a:chOff x="1927" y="1744"/>
            <a:chExt cx="353" cy="264"/>
          </a:xfrm>
        </p:grpSpPr>
        <p:sp>
          <p:nvSpPr>
            <p:cNvPr id="138" name="AutoShape 137"/>
            <p:cNvSpPr>
              <a:spLocks noChangeArrowheads="1"/>
            </p:cNvSpPr>
            <p:nvPr/>
          </p:nvSpPr>
          <p:spPr bwMode="auto">
            <a:xfrm flipH="1">
              <a:off x="1927" y="1744"/>
              <a:ext cx="353" cy="264"/>
            </a:xfrm>
            <a:prstGeom prst="flowChartMagneticTap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Text Box 138"/>
            <p:cNvSpPr txBox="1">
              <a:spLocks noChangeArrowheads="1"/>
            </p:cNvSpPr>
            <p:nvPr/>
          </p:nvSpPr>
          <p:spPr bwMode="auto">
            <a:xfrm>
              <a:off x="1939" y="1789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Taq</a:t>
              </a:r>
              <a:endParaRPr lang="en-US" sz="14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40" name="Group 139"/>
          <p:cNvGrpSpPr>
            <a:grpSpLocks/>
          </p:cNvGrpSpPr>
          <p:nvPr/>
        </p:nvGrpSpPr>
        <p:grpSpPr bwMode="auto">
          <a:xfrm>
            <a:off x="3376613" y="5348288"/>
            <a:ext cx="4756150" cy="217487"/>
            <a:chOff x="521" y="1130"/>
            <a:chExt cx="2996" cy="137"/>
          </a:xfrm>
        </p:grpSpPr>
        <p:sp>
          <p:nvSpPr>
            <p:cNvPr id="141" name="Line 140"/>
            <p:cNvSpPr>
              <a:spLocks noChangeShapeType="1"/>
            </p:cNvSpPr>
            <p:nvPr/>
          </p:nvSpPr>
          <p:spPr bwMode="auto">
            <a:xfrm>
              <a:off x="664" y="1200"/>
              <a:ext cx="268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Text Box 141"/>
            <p:cNvSpPr txBox="1">
              <a:spLocks noChangeArrowheads="1"/>
            </p:cNvSpPr>
            <p:nvPr/>
          </p:nvSpPr>
          <p:spPr bwMode="auto">
            <a:xfrm>
              <a:off x="521" y="1130"/>
              <a:ext cx="11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800" kern="0">
                <a:solidFill>
                  <a:srgbClr val="808080"/>
                </a:solidFill>
                <a:latin typeface="Tahoma" pitchFamily="34" charset="0"/>
              </a:endParaRPr>
            </a:p>
          </p:txBody>
        </p:sp>
        <p:sp>
          <p:nvSpPr>
            <p:cNvPr id="143" name="Text Box 142"/>
            <p:cNvSpPr txBox="1">
              <a:spLocks noChangeArrowheads="1"/>
            </p:cNvSpPr>
            <p:nvPr/>
          </p:nvSpPr>
          <p:spPr bwMode="auto">
            <a:xfrm>
              <a:off x="3352" y="11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144" name="Group 143"/>
          <p:cNvGrpSpPr>
            <a:grpSpLocks/>
          </p:cNvGrpSpPr>
          <p:nvPr/>
        </p:nvGrpSpPr>
        <p:grpSpPr bwMode="auto">
          <a:xfrm>
            <a:off x="3338513" y="4852988"/>
            <a:ext cx="4794250" cy="223837"/>
            <a:chOff x="497" y="1032"/>
            <a:chExt cx="3020" cy="141"/>
          </a:xfrm>
        </p:grpSpPr>
        <p:sp>
          <p:nvSpPr>
            <p:cNvPr id="145" name="Line 144"/>
            <p:cNvSpPr>
              <a:spLocks noChangeShapeType="1"/>
            </p:cNvSpPr>
            <p:nvPr/>
          </p:nvSpPr>
          <p:spPr bwMode="auto">
            <a:xfrm>
              <a:off x="664" y="1104"/>
              <a:ext cx="268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Text Box 145"/>
            <p:cNvSpPr txBox="1">
              <a:spLocks noChangeArrowheads="1"/>
            </p:cNvSpPr>
            <p:nvPr/>
          </p:nvSpPr>
          <p:spPr bwMode="auto">
            <a:xfrm>
              <a:off x="3352" y="10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147" name="Text Box 146"/>
            <p:cNvSpPr txBox="1">
              <a:spLocks noChangeArrowheads="1"/>
            </p:cNvSpPr>
            <p:nvPr/>
          </p:nvSpPr>
          <p:spPr bwMode="auto">
            <a:xfrm>
              <a:off x="497" y="1038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148" name="Group 147"/>
          <p:cNvGrpSpPr>
            <a:grpSpLocks/>
          </p:cNvGrpSpPr>
          <p:nvPr/>
        </p:nvGrpSpPr>
        <p:grpSpPr bwMode="auto">
          <a:xfrm>
            <a:off x="3546475" y="5276850"/>
            <a:ext cx="560388" cy="419100"/>
            <a:chOff x="1140" y="2072"/>
            <a:chExt cx="353" cy="264"/>
          </a:xfrm>
        </p:grpSpPr>
        <p:sp>
          <p:nvSpPr>
            <p:cNvPr id="149" name="AutoShape 148"/>
            <p:cNvSpPr>
              <a:spLocks noChangeArrowheads="1"/>
            </p:cNvSpPr>
            <p:nvPr/>
          </p:nvSpPr>
          <p:spPr bwMode="auto">
            <a:xfrm flipV="1">
              <a:off x="1140" y="2072"/>
              <a:ext cx="353" cy="264"/>
            </a:xfrm>
            <a:prstGeom prst="flowChartMagneticTap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1400" kern="0">
                <a:solidFill>
                  <a:srgbClr val="808080"/>
                </a:solidFill>
                <a:latin typeface="Tahoma" pitchFamily="34" charset="0"/>
              </a:endParaRPr>
            </a:p>
          </p:txBody>
        </p:sp>
        <p:sp>
          <p:nvSpPr>
            <p:cNvPr id="150" name="Text Box 149"/>
            <p:cNvSpPr txBox="1">
              <a:spLocks noChangeArrowheads="1"/>
            </p:cNvSpPr>
            <p:nvPr/>
          </p:nvSpPr>
          <p:spPr bwMode="auto">
            <a:xfrm>
              <a:off x="1156" y="2111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Taq</a:t>
              </a:r>
              <a:endParaRPr lang="en-US" sz="14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51" name="Group 150"/>
          <p:cNvGrpSpPr>
            <a:grpSpLocks/>
          </p:cNvGrpSpPr>
          <p:nvPr/>
        </p:nvGrpSpPr>
        <p:grpSpPr bwMode="auto">
          <a:xfrm>
            <a:off x="7519988" y="4699000"/>
            <a:ext cx="560387" cy="419100"/>
            <a:chOff x="1904" y="1708"/>
            <a:chExt cx="353" cy="264"/>
          </a:xfrm>
        </p:grpSpPr>
        <p:sp>
          <p:nvSpPr>
            <p:cNvPr id="152" name="AutoShape 151"/>
            <p:cNvSpPr>
              <a:spLocks noChangeArrowheads="1"/>
            </p:cNvSpPr>
            <p:nvPr/>
          </p:nvSpPr>
          <p:spPr bwMode="auto">
            <a:xfrm flipH="1">
              <a:off x="1904" y="1708"/>
              <a:ext cx="353" cy="264"/>
            </a:xfrm>
            <a:prstGeom prst="flowChartMagneticTap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Text Box 152"/>
            <p:cNvSpPr txBox="1">
              <a:spLocks noChangeArrowheads="1"/>
            </p:cNvSpPr>
            <p:nvPr/>
          </p:nvSpPr>
          <p:spPr bwMode="auto">
            <a:xfrm>
              <a:off x="1916" y="1753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Taq</a:t>
              </a:r>
              <a:endParaRPr lang="en-US" sz="14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54" name="Group 153"/>
          <p:cNvGrpSpPr>
            <a:grpSpLocks/>
          </p:cNvGrpSpPr>
          <p:nvPr/>
        </p:nvGrpSpPr>
        <p:grpSpPr bwMode="auto">
          <a:xfrm>
            <a:off x="3746500" y="4987925"/>
            <a:ext cx="3784600" cy="223838"/>
            <a:chOff x="748" y="2984"/>
            <a:chExt cx="2384" cy="141"/>
          </a:xfrm>
        </p:grpSpPr>
        <p:grpSp>
          <p:nvGrpSpPr>
            <p:cNvPr id="19650" name="Group 154"/>
            <p:cNvGrpSpPr>
              <a:grpSpLocks/>
            </p:cNvGrpSpPr>
            <p:nvPr/>
          </p:nvGrpSpPr>
          <p:grpSpPr bwMode="auto">
            <a:xfrm>
              <a:off x="748" y="2989"/>
              <a:ext cx="498" cy="136"/>
              <a:chOff x="726" y="1883"/>
              <a:chExt cx="498" cy="136"/>
            </a:xfrm>
          </p:grpSpPr>
          <p:sp>
            <p:nvSpPr>
              <p:cNvPr id="217" name="Text Box 155"/>
              <p:cNvSpPr txBox="1">
                <a:spLocks noChangeArrowheads="1"/>
              </p:cNvSpPr>
              <p:nvPr/>
            </p:nvSpPr>
            <p:spPr bwMode="auto">
              <a:xfrm rot="-13224">
                <a:off x="726" y="1883"/>
                <a:ext cx="16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800" kern="0">
                    <a:solidFill>
                      <a:srgbClr val="808080"/>
                    </a:solidFill>
                    <a:latin typeface="Tahoma" pitchFamily="34" charset="0"/>
                  </a:rPr>
                  <a:t>5’</a:t>
                </a:r>
              </a:p>
            </p:txBody>
          </p:sp>
          <p:sp>
            <p:nvSpPr>
              <p:cNvPr id="218" name="Text Box 156"/>
              <p:cNvSpPr txBox="1">
                <a:spLocks noChangeArrowheads="1"/>
              </p:cNvSpPr>
              <p:nvPr/>
            </p:nvSpPr>
            <p:spPr bwMode="auto">
              <a:xfrm rot="-13224">
                <a:off x="1108" y="1884"/>
                <a:ext cx="1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en-US" sz="800" kern="0">
                  <a:solidFill>
                    <a:srgbClr val="80808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156" name="Line 157"/>
            <p:cNvSpPr>
              <a:spLocks noChangeShapeType="1"/>
            </p:cNvSpPr>
            <p:nvPr/>
          </p:nvSpPr>
          <p:spPr bwMode="auto">
            <a:xfrm rot="-13224">
              <a:off x="868" y="3044"/>
              <a:ext cx="2264" cy="7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9652" name="Group 158"/>
            <p:cNvGrpSpPr>
              <a:grpSpLocks/>
            </p:cNvGrpSpPr>
            <p:nvPr/>
          </p:nvGrpSpPr>
          <p:grpSpPr bwMode="auto">
            <a:xfrm>
              <a:off x="880" y="2984"/>
              <a:ext cx="2211" cy="55"/>
              <a:chOff x="858" y="1878"/>
              <a:chExt cx="2211" cy="55"/>
            </a:xfrm>
          </p:grpSpPr>
          <p:sp>
            <p:nvSpPr>
              <p:cNvPr id="158" name="Line 159"/>
              <p:cNvSpPr>
                <a:spLocks noChangeShapeType="1"/>
              </p:cNvSpPr>
              <p:nvPr/>
            </p:nvSpPr>
            <p:spPr bwMode="auto">
              <a:xfrm>
                <a:off x="858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9" name="Line 160"/>
              <p:cNvSpPr>
                <a:spLocks noChangeShapeType="1"/>
              </p:cNvSpPr>
              <p:nvPr/>
            </p:nvSpPr>
            <p:spPr bwMode="auto">
              <a:xfrm>
                <a:off x="897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0" name="Line 161"/>
              <p:cNvSpPr>
                <a:spLocks noChangeShapeType="1"/>
              </p:cNvSpPr>
              <p:nvPr/>
            </p:nvSpPr>
            <p:spPr bwMode="auto">
              <a:xfrm>
                <a:off x="934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Line 162"/>
              <p:cNvSpPr>
                <a:spLocks noChangeShapeType="1"/>
              </p:cNvSpPr>
              <p:nvPr/>
            </p:nvSpPr>
            <p:spPr bwMode="auto">
              <a:xfrm>
                <a:off x="972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Line 163"/>
              <p:cNvSpPr>
                <a:spLocks noChangeShapeType="1"/>
              </p:cNvSpPr>
              <p:nvPr/>
            </p:nvSpPr>
            <p:spPr bwMode="auto">
              <a:xfrm>
                <a:off x="1013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Line 164"/>
              <p:cNvSpPr>
                <a:spLocks noChangeShapeType="1"/>
              </p:cNvSpPr>
              <p:nvPr/>
            </p:nvSpPr>
            <p:spPr bwMode="auto">
              <a:xfrm>
                <a:off x="1050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Line 165"/>
              <p:cNvSpPr>
                <a:spLocks noChangeShapeType="1"/>
              </p:cNvSpPr>
              <p:nvPr/>
            </p:nvSpPr>
            <p:spPr bwMode="auto">
              <a:xfrm>
                <a:off x="1089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Line 166"/>
              <p:cNvSpPr>
                <a:spLocks noChangeShapeType="1"/>
              </p:cNvSpPr>
              <p:nvPr/>
            </p:nvSpPr>
            <p:spPr bwMode="auto">
              <a:xfrm>
                <a:off x="1128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Line 167"/>
              <p:cNvSpPr>
                <a:spLocks noChangeShapeType="1"/>
              </p:cNvSpPr>
              <p:nvPr/>
            </p:nvSpPr>
            <p:spPr bwMode="auto">
              <a:xfrm>
                <a:off x="1167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Line 168"/>
              <p:cNvSpPr>
                <a:spLocks noChangeShapeType="1"/>
              </p:cNvSpPr>
              <p:nvPr/>
            </p:nvSpPr>
            <p:spPr bwMode="auto">
              <a:xfrm>
                <a:off x="1204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Line 169"/>
              <p:cNvSpPr>
                <a:spLocks noChangeShapeType="1"/>
              </p:cNvSpPr>
              <p:nvPr/>
            </p:nvSpPr>
            <p:spPr bwMode="auto">
              <a:xfrm>
                <a:off x="1242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Line 170"/>
              <p:cNvSpPr>
                <a:spLocks noChangeShapeType="1"/>
              </p:cNvSpPr>
              <p:nvPr/>
            </p:nvSpPr>
            <p:spPr bwMode="auto">
              <a:xfrm>
                <a:off x="1283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Line 171"/>
              <p:cNvSpPr>
                <a:spLocks noChangeShapeType="1"/>
              </p:cNvSpPr>
              <p:nvPr/>
            </p:nvSpPr>
            <p:spPr bwMode="auto">
              <a:xfrm>
                <a:off x="1320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Line 172"/>
              <p:cNvSpPr>
                <a:spLocks noChangeShapeType="1"/>
              </p:cNvSpPr>
              <p:nvPr/>
            </p:nvSpPr>
            <p:spPr bwMode="auto">
              <a:xfrm>
                <a:off x="1359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Line 173"/>
              <p:cNvSpPr>
                <a:spLocks noChangeShapeType="1"/>
              </p:cNvSpPr>
              <p:nvPr/>
            </p:nvSpPr>
            <p:spPr bwMode="auto">
              <a:xfrm>
                <a:off x="1397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Line 174"/>
              <p:cNvSpPr>
                <a:spLocks noChangeShapeType="1"/>
              </p:cNvSpPr>
              <p:nvPr/>
            </p:nvSpPr>
            <p:spPr bwMode="auto">
              <a:xfrm>
                <a:off x="1436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Line 175"/>
              <p:cNvSpPr>
                <a:spLocks noChangeShapeType="1"/>
              </p:cNvSpPr>
              <p:nvPr/>
            </p:nvSpPr>
            <p:spPr bwMode="auto">
              <a:xfrm>
                <a:off x="1473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Line 176"/>
              <p:cNvSpPr>
                <a:spLocks noChangeShapeType="1"/>
              </p:cNvSpPr>
              <p:nvPr/>
            </p:nvSpPr>
            <p:spPr bwMode="auto">
              <a:xfrm>
                <a:off x="1511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Line 177"/>
              <p:cNvSpPr>
                <a:spLocks noChangeShapeType="1"/>
              </p:cNvSpPr>
              <p:nvPr/>
            </p:nvSpPr>
            <p:spPr bwMode="auto">
              <a:xfrm>
                <a:off x="1552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Line 178"/>
              <p:cNvSpPr>
                <a:spLocks noChangeShapeType="1"/>
              </p:cNvSpPr>
              <p:nvPr/>
            </p:nvSpPr>
            <p:spPr bwMode="auto">
              <a:xfrm>
                <a:off x="1589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8" name="Line 179"/>
              <p:cNvSpPr>
                <a:spLocks noChangeShapeType="1"/>
              </p:cNvSpPr>
              <p:nvPr/>
            </p:nvSpPr>
            <p:spPr bwMode="auto">
              <a:xfrm>
                <a:off x="1628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9" name="Line 180"/>
              <p:cNvSpPr>
                <a:spLocks noChangeShapeType="1"/>
              </p:cNvSpPr>
              <p:nvPr/>
            </p:nvSpPr>
            <p:spPr bwMode="auto">
              <a:xfrm>
                <a:off x="1655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0" name="Line 181"/>
              <p:cNvSpPr>
                <a:spLocks noChangeShapeType="1"/>
              </p:cNvSpPr>
              <p:nvPr/>
            </p:nvSpPr>
            <p:spPr bwMode="auto">
              <a:xfrm>
                <a:off x="1694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1" name="Line 182"/>
              <p:cNvSpPr>
                <a:spLocks noChangeShapeType="1"/>
              </p:cNvSpPr>
              <p:nvPr/>
            </p:nvSpPr>
            <p:spPr bwMode="auto">
              <a:xfrm>
                <a:off x="1731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2" name="Line 183"/>
              <p:cNvSpPr>
                <a:spLocks noChangeShapeType="1"/>
              </p:cNvSpPr>
              <p:nvPr/>
            </p:nvSpPr>
            <p:spPr bwMode="auto">
              <a:xfrm>
                <a:off x="1769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3" name="Line 184"/>
              <p:cNvSpPr>
                <a:spLocks noChangeShapeType="1"/>
              </p:cNvSpPr>
              <p:nvPr/>
            </p:nvSpPr>
            <p:spPr bwMode="auto">
              <a:xfrm>
                <a:off x="1810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4" name="Line 185"/>
              <p:cNvSpPr>
                <a:spLocks noChangeShapeType="1"/>
              </p:cNvSpPr>
              <p:nvPr/>
            </p:nvSpPr>
            <p:spPr bwMode="auto">
              <a:xfrm>
                <a:off x="1847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5" name="Line 186"/>
              <p:cNvSpPr>
                <a:spLocks noChangeShapeType="1"/>
              </p:cNvSpPr>
              <p:nvPr/>
            </p:nvSpPr>
            <p:spPr bwMode="auto">
              <a:xfrm>
                <a:off x="1886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6" name="Line 187"/>
              <p:cNvSpPr>
                <a:spLocks noChangeShapeType="1"/>
              </p:cNvSpPr>
              <p:nvPr/>
            </p:nvSpPr>
            <p:spPr bwMode="auto">
              <a:xfrm>
                <a:off x="1927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7" name="Line 188"/>
              <p:cNvSpPr>
                <a:spLocks noChangeShapeType="1"/>
              </p:cNvSpPr>
              <p:nvPr/>
            </p:nvSpPr>
            <p:spPr bwMode="auto">
              <a:xfrm>
                <a:off x="1966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8" name="Line 189"/>
              <p:cNvSpPr>
                <a:spLocks noChangeShapeType="1"/>
              </p:cNvSpPr>
              <p:nvPr/>
            </p:nvSpPr>
            <p:spPr bwMode="auto">
              <a:xfrm>
                <a:off x="2003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9" name="Line 190"/>
              <p:cNvSpPr>
                <a:spLocks noChangeShapeType="1"/>
              </p:cNvSpPr>
              <p:nvPr/>
            </p:nvSpPr>
            <p:spPr bwMode="auto">
              <a:xfrm>
                <a:off x="2041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0" name="Line 191"/>
              <p:cNvSpPr>
                <a:spLocks noChangeShapeType="1"/>
              </p:cNvSpPr>
              <p:nvPr/>
            </p:nvSpPr>
            <p:spPr bwMode="auto">
              <a:xfrm>
                <a:off x="2082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1" name="Line 192"/>
              <p:cNvSpPr>
                <a:spLocks noChangeShapeType="1"/>
              </p:cNvSpPr>
              <p:nvPr/>
            </p:nvSpPr>
            <p:spPr bwMode="auto">
              <a:xfrm>
                <a:off x="2119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2" name="Line 193"/>
              <p:cNvSpPr>
                <a:spLocks noChangeShapeType="1"/>
              </p:cNvSpPr>
              <p:nvPr/>
            </p:nvSpPr>
            <p:spPr bwMode="auto">
              <a:xfrm>
                <a:off x="2158" y="1879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3" name="Line 194"/>
              <p:cNvSpPr>
                <a:spLocks noChangeShapeType="1"/>
              </p:cNvSpPr>
              <p:nvPr/>
            </p:nvSpPr>
            <p:spPr bwMode="auto">
              <a:xfrm>
                <a:off x="2202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4" name="Line 195"/>
              <p:cNvSpPr>
                <a:spLocks noChangeShapeType="1"/>
              </p:cNvSpPr>
              <p:nvPr/>
            </p:nvSpPr>
            <p:spPr bwMode="auto">
              <a:xfrm>
                <a:off x="2241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5" name="Line 196"/>
              <p:cNvSpPr>
                <a:spLocks noChangeShapeType="1"/>
              </p:cNvSpPr>
              <p:nvPr/>
            </p:nvSpPr>
            <p:spPr bwMode="auto">
              <a:xfrm>
                <a:off x="2278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6" name="Line 197"/>
              <p:cNvSpPr>
                <a:spLocks noChangeShapeType="1"/>
              </p:cNvSpPr>
              <p:nvPr/>
            </p:nvSpPr>
            <p:spPr bwMode="auto">
              <a:xfrm>
                <a:off x="2316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7" name="Line 198"/>
              <p:cNvSpPr>
                <a:spLocks noChangeShapeType="1"/>
              </p:cNvSpPr>
              <p:nvPr/>
            </p:nvSpPr>
            <p:spPr bwMode="auto">
              <a:xfrm>
                <a:off x="2357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8" name="Line 199"/>
              <p:cNvSpPr>
                <a:spLocks noChangeShapeType="1"/>
              </p:cNvSpPr>
              <p:nvPr/>
            </p:nvSpPr>
            <p:spPr bwMode="auto">
              <a:xfrm>
                <a:off x="2394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9" name="Line 200"/>
              <p:cNvSpPr>
                <a:spLocks noChangeShapeType="1"/>
              </p:cNvSpPr>
              <p:nvPr/>
            </p:nvSpPr>
            <p:spPr bwMode="auto">
              <a:xfrm>
                <a:off x="2433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0" name="Line 201"/>
              <p:cNvSpPr>
                <a:spLocks noChangeShapeType="1"/>
              </p:cNvSpPr>
              <p:nvPr/>
            </p:nvSpPr>
            <p:spPr bwMode="auto">
              <a:xfrm>
                <a:off x="2467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1" name="Line 202"/>
              <p:cNvSpPr>
                <a:spLocks noChangeShapeType="1"/>
              </p:cNvSpPr>
              <p:nvPr/>
            </p:nvSpPr>
            <p:spPr bwMode="auto">
              <a:xfrm>
                <a:off x="2506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2" name="Line 203"/>
              <p:cNvSpPr>
                <a:spLocks noChangeShapeType="1"/>
              </p:cNvSpPr>
              <p:nvPr/>
            </p:nvSpPr>
            <p:spPr bwMode="auto">
              <a:xfrm>
                <a:off x="2543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3" name="Line 204"/>
              <p:cNvSpPr>
                <a:spLocks noChangeShapeType="1"/>
              </p:cNvSpPr>
              <p:nvPr/>
            </p:nvSpPr>
            <p:spPr bwMode="auto">
              <a:xfrm>
                <a:off x="2581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4" name="Line 205"/>
              <p:cNvSpPr>
                <a:spLocks noChangeShapeType="1"/>
              </p:cNvSpPr>
              <p:nvPr/>
            </p:nvSpPr>
            <p:spPr bwMode="auto">
              <a:xfrm>
                <a:off x="2622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Line 206"/>
              <p:cNvSpPr>
                <a:spLocks noChangeShapeType="1"/>
              </p:cNvSpPr>
              <p:nvPr/>
            </p:nvSpPr>
            <p:spPr bwMode="auto">
              <a:xfrm>
                <a:off x="2659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6" name="Line 207"/>
              <p:cNvSpPr>
                <a:spLocks noChangeShapeType="1"/>
              </p:cNvSpPr>
              <p:nvPr/>
            </p:nvSpPr>
            <p:spPr bwMode="auto">
              <a:xfrm>
                <a:off x="2698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7" name="Line 208"/>
              <p:cNvSpPr>
                <a:spLocks noChangeShapeType="1"/>
              </p:cNvSpPr>
              <p:nvPr/>
            </p:nvSpPr>
            <p:spPr bwMode="auto">
              <a:xfrm>
                <a:off x="2728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8" name="Line 209"/>
              <p:cNvSpPr>
                <a:spLocks noChangeShapeType="1"/>
              </p:cNvSpPr>
              <p:nvPr/>
            </p:nvSpPr>
            <p:spPr bwMode="auto">
              <a:xfrm>
                <a:off x="2767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9" name="Line 210"/>
              <p:cNvSpPr>
                <a:spLocks noChangeShapeType="1"/>
              </p:cNvSpPr>
              <p:nvPr/>
            </p:nvSpPr>
            <p:spPr bwMode="auto">
              <a:xfrm>
                <a:off x="2804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0" name="Line 211"/>
              <p:cNvSpPr>
                <a:spLocks noChangeShapeType="1"/>
              </p:cNvSpPr>
              <p:nvPr/>
            </p:nvSpPr>
            <p:spPr bwMode="auto">
              <a:xfrm>
                <a:off x="2842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1" name="Line 212"/>
              <p:cNvSpPr>
                <a:spLocks noChangeShapeType="1"/>
              </p:cNvSpPr>
              <p:nvPr/>
            </p:nvSpPr>
            <p:spPr bwMode="auto">
              <a:xfrm>
                <a:off x="2883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Line 213"/>
              <p:cNvSpPr>
                <a:spLocks noChangeShapeType="1"/>
              </p:cNvSpPr>
              <p:nvPr/>
            </p:nvSpPr>
            <p:spPr bwMode="auto">
              <a:xfrm>
                <a:off x="2920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Line 214"/>
              <p:cNvSpPr>
                <a:spLocks noChangeShapeType="1"/>
              </p:cNvSpPr>
              <p:nvPr/>
            </p:nvSpPr>
            <p:spPr bwMode="auto">
              <a:xfrm>
                <a:off x="2959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4" name="Line 215"/>
              <p:cNvSpPr>
                <a:spLocks noChangeShapeType="1"/>
              </p:cNvSpPr>
              <p:nvPr/>
            </p:nvSpPr>
            <p:spPr bwMode="auto">
              <a:xfrm>
                <a:off x="2993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Line 216"/>
              <p:cNvSpPr>
                <a:spLocks noChangeShapeType="1"/>
              </p:cNvSpPr>
              <p:nvPr/>
            </p:nvSpPr>
            <p:spPr bwMode="auto">
              <a:xfrm>
                <a:off x="3032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6" name="Line 217"/>
              <p:cNvSpPr>
                <a:spLocks noChangeShapeType="1"/>
              </p:cNvSpPr>
              <p:nvPr/>
            </p:nvSpPr>
            <p:spPr bwMode="auto">
              <a:xfrm>
                <a:off x="3069" y="1878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19" name="Group 218"/>
          <p:cNvGrpSpPr>
            <a:grpSpLocks/>
          </p:cNvGrpSpPr>
          <p:nvPr/>
        </p:nvGrpSpPr>
        <p:grpSpPr bwMode="auto">
          <a:xfrm>
            <a:off x="4098925" y="5213350"/>
            <a:ext cx="3213100" cy="228600"/>
            <a:chOff x="970" y="3126"/>
            <a:chExt cx="2024" cy="144"/>
          </a:xfrm>
        </p:grpSpPr>
        <p:sp>
          <p:nvSpPr>
            <p:cNvPr id="220" name="Line 219"/>
            <p:cNvSpPr>
              <a:spLocks noChangeShapeType="1"/>
            </p:cNvSpPr>
            <p:nvPr/>
          </p:nvSpPr>
          <p:spPr bwMode="auto">
            <a:xfrm rot="-23107">
              <a:off x="970" y="3192"/>
              <a:ext cx="1901" cy="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Text Box 220"/>
            <p:cNvSpPr txBox="1">
              <a:spLocks noChangeArrowheads="1"/>
            </p:cNvSpPr>
            <p:nvPr/>
          </p:nvSpPr>
          <p:spPr bwMode="auto">
            <a:xfrm rot="-23107">
              <a:off x="2829" y="3126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222" name="Text Box 221"/>
            <p:cNvSpPr txBox="1">
              <a:spLocks noChangeArrowheads="1"/>
            </p:cNvSpPr>
            <p:nvPr/>
          </p:nvSpPr>
          <p:spPr bwMode="auto">
            <a:xfrm rot="-23107">
              <a:off x="2488" y="3129"/>
              <a:ext cx="11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800" kern="0">
                <a:solidFill>
                  <a:srgbClr val="808080"/>
                </a:solidFill>
                <a:latin typeface="Tahoma" pitchFamily="34" charset="0"/>
              </a:endParaRPr>
            </a:p>
          </p:txBody>
        </p:sp>
        <p:grpSp>
          <p:nvGrpSpPr>
            <p:cNvPr id="19601" name="Group 222"/>
            <p:cNvGrpSpPr>
              <a:grpSpLocks/>
            </p:cNvGrpSpPr>
            <p:nvPr/>
          </p:nvGrpSpPr>
          <p:grpSpPr bwMode="auto">
            <a:xfrm>
              <a:off x="1007" y="3216"/>
              <a:ext cx="1831" cy="54"/>
              <a:chOff x="985" y="2110"/>
              <a:chExt cx="1831" cy="54"/>
            </a:xfrm>
          </p:grpSpPr>
          <p:sp>
            <p:nvSpPr>
              <p:cNvPr id="224" name="Line 223"/>
              <p:cNvSpPr>
                <a:spLocks noChangeShapeType="1"/>
              </p:cNvSpPr>
              <p:nvPr/>
            </p:nvSpPr>
            <p:spPr bwMode="auto">
              <a:xfrm>
                <a:off x="2585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5" name="Line 224"/>
              <p:cNvSpPr>
                <a:spLocks noChangeShapeType="1"/>
              </p:cNvSpPr>
              <p:nvPr/>
            </p:nvSpPr>
            <p:spPr bwMode="auto">
              <a:xfrm>
                <a:off x="2624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6" name="Line 225"/>
              <p:cNvSpPr>
                <a:spLocks noChangeShapeType="1"/>
              </p:cNvSpPr>
              <p:nvPr/>
            </p:nvSpPr>
            <p:spPr bwMode="auto">
              <a:xfrm>
                <a:off x="2661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7" name="Line 226"/>
              <p:cNvSpPr>
                <a:spLocks noChangeShapeType="1"/>
              </p:cNvSpPr>
              <p:nvPr/>
            </p:nvSpPr>
            <p:spPr bwMode="auto">
              <a:xfrm>
                <a:off x="2699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8" name="Line 227"/>
              <p:cNvSpPr>
                <a:spLocks noChangeShapeType="1"/>
              </p:cNvSpPr>
              <p:nvPr/>
            </p:nvSpPr>
            <p:spPr bwMode="auto">
              <a:xfrm>
                <a:off x="2740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9" name="Line 228"/>
              <p:cNvSpPr>
                <a:spLocks noChangeShapeType="1"/>
              </p:cNvSpPr>
              <p:nvPr/>
            </p:nvSpPr>
            <p:spPr bwMode="auto">
              <a:xfrm>
                <a:off x="2777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Line 229"/>
              <p:cNvSpPr>
                <a:spLocks noChangeShapeType="1"/>
              </p:cNvSpPr>
              <p:nvPr/>
            </p:nvSpPr>
            <p:spPr bwMode="auto">
              <a:xfrm>
                <a:off x="2816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1" name="Line 230"/>
              <p:cNvSpPr>
                <a:spLocks noChangeShapeType="1"/>
              </p:cNvSpPr>
              <p:nvPr/>
            </p:nvSpPr>
            <p:spPr bwMode="auto">
              <a:xfrm>
                <a:off x="2311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Line 231"/>
              <p:cNvSpPr>
                <a:spLocks noChangeShapeType="1"/>
              </p:cNvSpPr>
              <p:nvPr/>
            </p:nvSpPr>
            <p:spPr bwMode="auto">
              <a:xfrm>
                <a:off x="2350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3" name="Line 232"/>
              <p:cNvSpPr>
                <a:spLocks noChangeShapeType="1"/>
              </p:cNvSpPr>
              <p:nvPr/>
            </p:nvSpPr>
            <p:spPr bwMode="auto">
              <a:xfrm>
                <a:off x="2387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Line 233"/>
              <p:cNvSpPr>
                <a:spLocks noChangeShapeType="1"/>
              </p:cNvSpPr>
              <p:nvPr/>
            </p:nvSpPr>
            <p:spPr bwMode="auto">
              <a:xfrm>
                <a:off x="2425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5" name="Line 234"/>
              <p:cNvSpPr>
                <a:spLocks noChangeShapeType="1"/>
              </p:cNvSpPr>
              <p:nvPr/>
            </p:nvSpPr>
            <p:spPr bwMode="auto">
              <a:xfrm>
                <a:off x="2466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Line 235"/>
              <p:cNvSpPr>
                <a:spLocks noChangeShapeType="1"/>
              </p:cNvSpPr>
              <p:nvPr/>
            </p:nvSpPr>
            <p:spPr bwMode="auto">
              <a:xfrm>
                <a:off x="2503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7" name="Line 236"/>
              <p:cNvSpPr>
                <a:spLocks noChangeShapeType="1"/>
              </p:cNvSpPr>
              <p:nvPr/>
            </p:nvSpPr>
            <p:spPr bwMode="auto">
              <a:xfrm>
                <a:off x="2542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Line 237"/>
              <p:cNvSpPr>
                <a:spLocks noChangeShapeType="1"/>
              </p:cNvSpPr>
              <p:nvPr/>
            </p:nvSpPr>
            <p:spPr bwMode="auto">
              <a:xfrm>
                <a:off x="2043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9" name="Line 238"/>
              <p:cNvSpPr>
                <a:spLocks noChangeShapeType="1"/>
              </p:cNvSpPr>
              <p:nvPr/>
            </p:nvSpPr>
            <p:spPr bwMode="auto">
              <a:xfrm>
                <a:off x="2082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Line 239"/>
              <p:cNvSpPr>
                <a:spLocks noChangeShapeType="1"/>
              </p:cNvSpPr>
              <p:nvPr/>
            </p:nvSpPr>
            <p:spPr bwMode="auto">
              <a:xfrm>
                <a:off x="2119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1" name="Line 240"/>
              <p:cNvSpPr>
                <a:spLocks noChangeShapeType="1"/>
              </p:cNvSpPr>
              <p:nvPr/>
            </p:nvSpPr>
            <p:spPr bwMode="auto">
              <a:xfrm>
                <a:off x="2157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Line 241"/>
              <p:cNvSpPr>
                <a:spLocks noChangeShapeType="1"/>
              </p:cNvSpPr>
              <p:nvPr/>
            </p:nvSpPr>
            <p:spPr bwMode="auto">
              <a:xfrm>
                <a:off x="2198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3" name="Line 242"/>
              <p:cNvSpPr>
                <a:spLocks noChangeShapeType="1"/>
              </p:cNvSpPr>
              <p:nvPr/>
            </p:nvSpPr>
            <p:spPr bwMode="auto">
              <a:xfrm>
                <a:off x="2235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Line 243"/>
              <p:cNvSpPr>
                <a:spLocks noChangeShapeType="1"/>
              </p:cNvSpPr>
              <p:nvPr/>
            </p:nvSpPr>
            <p:spPr bwMode="auto">
              <a:xfrm>
                <a:off x="2274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5" name="Line 244"/>
              <p:cNvSpPr>
                <a:spLocks noChangeShapeType="1"/>
              </p:cNvSpPr>
              <p:nvPr/>
            </p:nvSpPr>
            <p:spPr bwMode="auto">
              <a:xfrm>
                <a:off x="1769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Line 245"/>
              <p:cNvSpPr>
                <a:spLocks noChangeShapeType="1"/>
              </p:cNvSpPr>
              <p:nvPr/>
            </p:nvSpPr>
            <p:spPr bwMode="auto">
              <a:xfrm>
                <a:off x="1808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7" name="Line 246"/>
              <p:cNvSpPr>
                <a:spLocks noChangeShapeType="1"/>
              </p:cNvSpPr>
              <p:nvPr/>
            </p:nvSpPr>
            <p:spPr bwMode="auto">
              <a:xfrm>
                <a:off x="1845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Line 247"/>
              <p:cNvSpPr>
                <a:spLocks noChangeShapeType="1"/>
              </p:cNvSpPr>
              <p:nvPr/>
            </p:nvSpPr>
            <p:spPr bwMode="auto">
              <a:xfrm>
                <a:off x="1883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9" name="Line 248"/>
              <p:cNvSpPr>
                <a:spLocks noChangeShapeType="1"/>
              </p:cNvSpPr>
              <p:nvPr/>
            </p:nvSpPr>
            <p:spPr bwMode="auto">
              <a:xfrm>
                <a:off x="1924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Line 249"/>
              <p:cNvSpPr>
                <a:spLocks noChangeShapeType="1"/>
              </p:cNvSpPr>
              <p:nvPr/>
            </p:nvSpPr>
            <p:spPr bwMode="auto">
              <a:xfrm>
                <a:off x="1961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1" name="Line 250"/>
              <p:cNvSpPr>
                <a:spLocks noChangeShapeType="1"/>
              </p:cNvSpPr>
              <p:nvPr/>
            </p:nvSpPr>
            <p:spPr bwMode="auto">
              <a:xfrm>
                <a:off x="2000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Line 251"/>
              <p:cNvSpPr>
                <a:spLocks noChangeShapeType="1"/>
              </p:cNvSpPr>
              <p:nvPr/>
            </p:nvSpPr>
            <p:spPr bwMode="auto">
              <a:xfrm>
                <a:off x="1493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3" name="Line 252"/>
              <p:cNvSpPr>
                <a:spLocks noChangeShapeType="1"/>
              </p:cNvSpPr>
              <p:nvPr/>
            </p:nvSpPr>
            <p:spPr bwMode="auto">
              <a:xfrm>
                <a:off x="1532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Line 253"/>
              <p:cNvSpPr>
                <a:spLocks noChangeShapeType="1"/>
              </p:cNvSpPr>
              <p:nvPr/>
            </p:nvSpPr>
            <p:spPr bwMode="auto">
              <a:xfrm>
                <a:off x="1569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5" name="Line 254"/>
              <p:cNvSpPr>
                <a:spLocks noChangeShapeType="1"/>
              </p:cNvSpPr>
              <p:nvPr/>
            </p:nvSpPr>
            <p:spPr bwMode="auto">
              <a:xfrm>
                <a:off x="1607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Line 255"/>
              <p:cNvSpPr>
                <a:spLocks noChangeShapeType="1"/>
              </p:cNvSpPr>
              <p:nvPr/>
            </p:nvSpPr>
            <p:spPr bwMode="auto">
              <a:xfrm>
                <a:off x="1648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7" name="Line 256"/>
              <p:cNvSpPr>
                <a:spLocks noChangeShapeType="1"/>
              </p:cNvSpPr>
              <p:nvPr/>
            </p:nvSpPr>
            <p:spPr bwMode="auto">
              <a:xfrm>
                <a:off x="1685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Line 257"/>
              <p:cNvSpPr>
                <a:spLocks noChangeShapeType="1"/>
              </p:cNvSpPr>
              <p:nvPr/>
            </p:nvSpPr>
            <p:spPr bwMode="auto">
              <a:xfrm>
                <a:off x="1724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9" name="Line 258"/>
              <p:cNvSpPr>
                <a:spLocks noChangeShapeType="1"/>
              </p:cNvSpPr>
              <p:nvPr/>
            </p:nvSpPr>
            <p:spPr bwMode="auto">
              <a:xfrm>
                <a:off x="1215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Line 259"/>
              <p:cNvSpPr>
                <a:spLocks noChangeShapeType="1"/>
              </p:cNvSpPr>
              <p:nvPr/>
            </p:nvSpPr>
            <p:spPr bwMode="auto">
              <a:xfrm>
                <a:off x="1254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1" name="Line 260"/>
              <p:cNvSpPr>
                <a:spLocks noChangeShapeType="1"/>
              </p:cNvSpPr>
              <p:nvPr/>
            </p:nvSpPr>
            <p:spPr bwMode="auto">
              <a:xfrm>
                <a:off x="1291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Line 261"/>
              <p:cNvSpPr>
                <a:spLocks noChangeShapeType="1"/>
              </p:cNvSpPr>
              <p:nvPr/>
            </p:nvSpPr>
            <p:spPr bwMode="auto">
              <a:xfrm>
                <a:off x="1329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3" name="Line 262"/>
              <p:cNvSpPr>
                <a:spLocks noChangeShapeType="1"/>
              </p:cNvSpPr>
              <p:nvPr/>
            </p:nvSpPr>
            <p:spPr bwMode="auto">
              <a:xfrm>
                <a:off x="1370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Line 263"/>
              <p:cNvSpPr>
                <a:spLocks noChangeShapeType="1"/>
              </p:cNvSpPr>
              <p:nvPr/>
            </p:nvSpPr>
            <p:spPr bwMode="auto">
              <a:xfrm>
                <a:off x="1407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5" name="Line 264"/>
              <p:cNvSpPr>
                <a:spLocks noChangeShapeType="1"/>
              </p:cNvSpPr>
              <p:nvPr/>
            </p:nvSpPr>
            <p:spPr bwMode="auto">
              <a:xfrm>
                <a:off x="1446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Line 265"/>
              <p:cNvSpPr>
                <a:spLocks noChangeShapeType="1"/>
              </p:cNvSpPr>
              <p:nvPr/>
            </p:nvSpPr>
            <p:spPr bwMode="auto">
              <a:xfrm>
                <a:off x="985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7" name="Line 266"/>
              <p:cNvSpPr>
                <a:spLocks noChangeShapeType="1"/>
              </p:cNvSpPr>
              <p:nvPr/>
            </p:nvSpPr>
            <p:spPr bwMode="auto">
              <a:xfrm>
                <a:off x="1024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Line 267"/>
              <p:cNvSpPr>
                <a:spLocks noChangeShapeType="1"/>
              </p:cNvSpPr>
              <p:nvPr/>
            </p:nvSpPr>
            <p:spPr bwMode="auto">
              <a:xfrm>
                <a:off x="1061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Line 268"/>
              <p:cNvSpPr>
                <a:spLocks noChangeShapeType="1"/>
              </p:cNvSpPr>
              <p:nvPr/>
            </p:nvSpPr>
            <p:spPr bwMode="auto">
              <a:xfrm>
                <a:off x="1099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Line 269"/>
              <p:cNvSpPr>
                <a:spLocks noChangeShapeType="1"/>
              </p:cNvSpPr>
              <p:nvPr/>
            </p:nvSpPr>
            <p:spPr bwMode="auto">
              <a:xfrm>
                <a:off x="1140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1" name="Line 270"/>
              <p:cNvSpPr>
                <a:spLocks noChangeShapeType="1"/>
              </p:cNvSpPr>
              <p:nvPr/>
            </p:nvSpPr>
            <p:spPr bwMode="auto">
              <a:xfrm>
                <a:off x="1177" y="211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2" name="Line 271"/>
          <p:cNvSpPr>
            <a:spLocks noChangeShapeType="1"/>
          </p:cNvSpPr>
          <p:nvPr/>
        </p:nvSpPr>
        <p:spPr bwMode="auto">
          <a:xfrm>
            <a:off x="5724525" y="5648325"/>
            <a:ext cx="0" cy="546100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73" name="Text Box 272"/>
          <p:cNvSpPr txBox="1">
            <a:spLocks noChangeArrowheads="1"/>
          </p:cNvSpPr>
          <p:nvPr/>
        </p:nvSpPr>
        <p:spPr bwMode="auto">
          <a:xfrm>
            <a:off x="3462338" y="6273800"/>
            <a:ext cx="46402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sr-Latn-RS" sz="2000" b="1" kern="0" dirty="0">
                <a:solidFill>
                  <a:srgbClr val="808080"/>
                </a:solidFill>
                <a:latin typeface="Tahoma" pitchFamily="34" charset="0"/>
              </a:rPr>
              <a:t>Emitovanje fluorescentnog signala</a:t>
            </a:r>
            <a:endParaRPr lang="en-US" sz="2000" b="1" kern="0" dirty="0">
              <a:solidFill>
                <a:srgbClr val="808080"/>
              </a:solidFill>
              <a:latin typeface="Tahoma" pitchFamily="34" charset="0"/>
            </a:endParaRPr>
          </a:p>
        </p:txBody>
      </p:sp>
      <p:grpSp>
        <p:nvGrpSpPr>
          <p:cNvPr id="274" name="Group 273"/>
          <p:cNvGrpSpPr>
            <a:grpSpLocks/>
          </p:cNvGrpSpPr>
          <p:nvPr/>
        </p:nvGrpSpPr>
        <p:grpSpPr bwMode="auto">
          <a:xfrm>
            <a:off x="3992563" y="2862263"/>
            <a:ext cx="600075" cy="390525"/>
            <a:chOff x="2394" y="3096"/>
            <a:chExt cx="378" cy="246"/>
          </a:xfrm>
        </p:grpSpPr>
        <p:sp>
          <p:nvSpPr>
            <p:cNvPr id="275" name="Oval 274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76" name="Rectangle 275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grpSp>
        <p:nvGrpSpPr>
          <p:cNvPr id="277" name="Group 276"/>
          <p:cNvGrpSpPr>
            <a:grpSpLocks/>
          </p:cNvGrpSpPr>
          <p:nvPr/>
        </p:nvGrpSpPr>
        <p:grpSpPr bwMode="auto">
          <a:xfrm>
            <a:off x="4687888" y="2862263"/>
            <a:ext cx="600075" cy="390525"/>
            <a:chOff x="2394" y="3096"/>
            <a:chExt cx="378" cy="246"/>
          </a:xfrm>
        </p:grpSpPr>
        <p:sp>
          <p:nvSpPr>
            <p:cNvPr id="278" name="Oval 277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79" name="Rectangle 278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grpSp>
        <p:nvGrpSpPr>
          <p:cNvPr id="280" name="Group 279"/>
          <p:cNvGrpSpPr>
            <a:grpSpLocks/>
          </p:cNvGrpSpPr>
          <p:nvPr/>
        </p:nvGrpSpPr>
        <p:grpSpPr bwMode="auto">
          <a:xfrm>
            <a:off x="5064125" y="3252788"/>
            <a:ext cx="600075" cy="390525"/>
            <a:chOff x="2394" y="3096"/>
            <a:chExt cx="378" cy="246"/>
          </a:xfrm>
        </p:grpSpPr>
        <p:sp>
          <p:nvSpPr>
            <p:cNvPr id="281" name="Oval 280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82" name="Rectangle 281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grpSp>
        <p:nvGrpSpPr>
          <p:cNvPr id="283" name="Group 282"/>
          <p:cNvGrpSpPr>
            <a:grpSpLocks/>
          </p:cNvGrpSpPr>
          <p:nvPr/>
        </p:nvGrpSpPr>
        <p:grpSpPr bwMode="auto">
          <a:xfrm>
            <a:off x="6530975" y="3252788"/>
            <a:ext cx="600075" cy="390525"/>
            <a:chOff x="2394" y="3096"/>
            <a:chExt cx="378" cy="246"/>
          </a:xfrm>
        </p:grpSpPr>
        <p:sp>
          <p:nvSpPr>
            <p:cNvPr id="284" name="Oval 283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85" name="Rectangle 284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grpSp>
        <p:nvGrpSpPr>
          <p:cNvPr id="286" name="Group 285"/>
          <p:cNvGrpSpPr>
            <a:grpSpLocks/>
          </p:cNvGrpSpPr>
          <p:nvPr/>
        </p:nvGrpSpPr>
        <p:grpSpPr bwMode="auto">
          <a:xfrm>
            <a:off x="5745163" y="3252788"/>
            <a:ext cx="600075" cy="390525"/>
            <a:chOff x="2394" y="3096"/>
            <a:chExt cx="378" cy="246"/>
          </a:xfrm>
        </p:grpSpPr>
        <p:sp>
          <p:nvSpPr>
            <p:cNvPr id="287" name="Oval 286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88" name="Rectangle 287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grpSp>
        <p:nvGrpSpPr>
          <p:cNvPr id="289" name="Group 288"/>
          <p:cNvGrpSpPr>
            <a:grpSpLocks/>
          </p:cNvGrpSpPr>
          <p:nvPr/>
        </p:nvGrpSpPr>
        <p:grpSpPr bwMode="auto">
          <a:xfrm>
            <a:off x="4016375" y="4822825"/>
            <a:ext cx="3328988" cy="804863"/>
            <a:chOff x="918" y="2880"/>
            <a:chExt cx="2097" cy="507"/>
          </a:xfrm>
        </p:grpSpPr>
        <p:grpSp>
          <p:nvGrpSpPr>
            <p:cNvPr id="19573" name="Group 289"/>
            <p:cNvGrpSpPr>
              <a:grpSpLocks/>
            </p:cNvGrpSpPr>
            <p:nvPr/>
          </p:nvGrpSpPr>
          <p:grpSpPr bwMode="auto">
            <a:xfrm>
              <a:off x="918" y="2886"/>
              <a:ext cx="378" cy="246"/>
              <a:chOff x="2394" y="3096"/>
              <a:chExt cx="378" cy="246"/>
            </a:xfrm>
          </p:grpSpPr>
          <p:sp>
            <p:nvSpPr>
              <p:cNvPr id="303" name="Oval 290"/>
              <p:cNvSpPr>
                <a:spLocks noChangeArrowheads="1"/>
              </p:cNvSpPr>
              <p:nvPr/>
            </p:nvSpPr>
            <p:spPr bwMode="auto">
              <a:xfrm>
                <a:off x="2394" y="3096"/>
                <a:ext cx="378" cy="246"/>
              </a:xfrm>
              <a:prstGeom prst="ellipse">
                <a:avLst/>
              </a:prstGeom>
              <a:solidFill>
                <a:srgbClr val="4AFB27">
                  <a:alpha val="50000"/>
                </a:srgbClr>
              </a:solidFill>
              <a:ln w="12700">
                <a:solidFill>
                  <a:srgbClr val="4AFB2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 kern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304" name="Rectangle 291"/>
              <p:cNvSpPr>
                <a:spLocks noChangeArrowheads="1"/>
              </p:cNvSpPr>
              <p:nvPr/>
            </p:nvSpPr>
            <p:spPr bwMode="auto">
              <a:xfrm>
                <a:off x="2463" y="3126"/>
                <a:ext cx="23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>
                    <a:solidFill>
                      <a:srgbClr val="808080"/>
                    </a:solidFill>
                    <a:latin typeface="Tahoma" pitchFamily="34" charset="0"/>
                  </a:rPr>
                  <a:t>ID</a:t>
                </a:r>
              </a:p>
            </p:txBody>
          </p:sp>
        </p:grpSp>
        <p:grpSp>
          <p:nvGrpSpPr>
            <p:cNvPr id="19574" name="Group 292"/>
            <p:cNvGrpSpPr>
              <a:grpSpLocks/>
            </p:cNvGrpSpPr>
            <p:nvPr/>
          </p:nvGrpSpPr>
          <p:grpSpPr bwMode="auto">
            <a:xfrm>
              <a:off x="1761" y="2880"/>
              <a:ext cx="378" cy="246"/>
              <a:chOff x="2394" y="3096"/>
              <a:chExt cx="378" cy="246"/>
            </a:xfrm>
          </p:grpSpPr>
          <p:sp>
            <p:nvSpPr>
              <p:cNvPr id="301" name="Oval 293"/>
              <p:cNvSpPr>
                <a:spLocks noChangeArrowheads="1"/>
              </p:cNvSpPr>
              <p:nvPr/>
            </p:nvSpPr>
            <p:spPr bwMode="auto">
              <a:xfrm>
                <a:off x="2394" y="3096"/>
                <a:ext cx="378" cy="246"/>
              </a:xfrm>
              <a:prstGeom prst="ellipse">
                <a:avLst/>
              </a:prstGeom>
              <a:solidFill>
                <a:srgbClr val="4AFB27">
                  <a:alpha val="50000"/>
                </a:srgbClr>
              </a:solidFill>
              <a:ln w="12700">
                <a:solidFill>
                  <a:srgbClr val="4AFB2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 kern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302" name="Rectangle 294"/>
              <p:cNvSpPr>
                <a:spLocks noChangeArrowheads="1"/>
              </p:cNvSpPr>
              <p:nvPr/>
            </p:nvSpPr>
            <p:spPr bwMode="auto">
              <a:xfrm>
                <a:off x="2463" y="3126"/>
                <a:ext cx="23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>
                    <a:solidFill>
                      <a:srgbClr val="808080"/>
                    </a:solidFill>
                    <a:latin typeface="Tahoma" pitchFamily="34" charset="0"/>
                  </a:rPr>
                  <a:t>ID</a:t>
                </a:r>
              </a:p>
            </p:txBody>
          </p:sp>
        </p:grpSp>
        <p:grpSp>
          <p:nvGrpSpPr>
            <p:cNvPr id="19575" name="Group 295"/>
            <p:cNvGrpSpPr>
              <a:grpSpLocks/>
            </p:cNvGrpSpPr>
            <p:nvPr/>
          </p:nvGrpSpPr>
          <p:grpSpPr bwMode="auto">
            <a:xfrm>
              <a:off x="2637" y="2886"/>
              <a:ext cx="378" cy="246"/>
              <a:chOff x="2394" y="3096"/>
              <a:chExt cx="378" cy="246"/>
            </a:xfrm>
          </p:grpSpPr>
          <p:sp>
            <p:nvSpPr>
              <p:cNvPr id="299" name="Oval 296"/>
              <p:cNvSpPr>
                <a:spLocks noChangeArrowheads="1"/>
              </p:cNvSpPr>
              <p:nvPr/>
            </p:nvSpPr>
            <p:spPr bwMode="auto">
              <a:xfrm>
                <a:off x="2394" y="3096"/>
                <a:ext cx="378" cy="246"/>
              </a:xfrm>
              <a:prstGeom prst="ellipse">
                <a:avLst/>
              </a:prstGeom>
              <a:solidFill>
                <a:srgbClr val="4AFB27">
                  <a:alpha val="50000"/>
                </a:srgbClr>
              </a:solidFill>
              <a:ln w="12700">
                <a:solidFill>
                  <a:srgbClr val="4AFB2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 kern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300" name="Rectangle 297"/>
              <p:cNvSpPr>
                <a:spLocks noChangeArrowheads="1"/>
              </p:cNvSpPr>
              <p:nvPr/>
            </p:nvSpPr>
            <p:spPr bwMode="auto">
              <a:xfrm>
                <a:off x="2463" y="3126"/>
                <a:ext cx="23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>
                    <a:solidFill>
                      <a:srgbClr val="808080"/>
                    </a:solidFill>
                    <a:latin typeface="Tahoma" pitchFamily="34" charset="0"/>
                  </a:rPr>
                  <a:t>ID</a:t>
                </a:r>
              </a:p>
            </p:txBody>
          </p:sp>
        </p:grpSp>
        <p:grpSp>
          <p:nvGrpSpPr>
            <p:cNvPr id="19576" name="Group 298"/>
            <p:cNvGrpSpPr>
              <a:grpSpLocks/>
            </p:cNvGrpSpPr>
            <p:nvPr/>
          </p:nvGrpSpPr>
          <p:grpSpPr bwMode="auto">
            <a:xfrm>
              <a:off x="1137" y="3108"/>
              <a:ext cx="378" cy="246"/>
              <a:chOff x="2394" y="3096"/>
              <a:chExt cx="378" cy="246"/>
            </a:xfrm>
          </p:grpSpPr>
          <p:sp>
            <p:nvSpPr>
              <p:cNvPr id="297" name="Oval 299"/>
              <p:cNvSpPr>
                <a:spLocks noChangeArrowheads="1"/>
              </p:cNvSpPr>
              <p:nvPr/>
            </p:nvSpPr>
            <p:spPr bwMode="auto">
              <a:xfrm>
                <a:off x="2394" y="3096"/>
                <a:ext cx="378" cy="246"/>
              </a:xfrm>
              <a:prstGeom prst="ellipse">
                <a:avLst/>
              </a:prstGeom>
              <a:solidFill>
                <a:srgbClr val="4AFB27">
                  <a:alpha val="50000"/>
                </a:srgbClr>
              </a:solidFill>
              <a:ln w="12700">
                <a:solidFill>
                  <a:srgbClr val="4AFB2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 kern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298" name="Rectangle 300"/>
              <p:cNvSpPr>
                <a:spLocks noChangeArrowheads="1"/>
              </p:cNvSpPr>
              <p:nvPr/>
            </p:nvSpPr>
            <p:spPr bwMode="auto">
              <a:xfrm>
                <a:off x="2463" y="3126"/>
                <a:ext cx="23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>
                    <a:solidFill>
                      <a:srgbClr val="808080"/>
                    </a:solidFill>
                    <a:latin typeface="Tahoma" pitchFamily="34" charset="0"/>
                  </a:rPr>
                  <a:t>ID</a:t>
                </a:r>
              </a:p>
            </p:txBody>
          </p:sp>
        </p:grpSp>
        <p:grpSp>
          <p:nvGrpSpPr>
            <p:cNvPr id="19577" name="Group 301"/>
            <p:cNvGrpSpPr>
              <a:grpSpLocks/>
            </p:cNvGrpSpPr>
            <p:nvPr/>
          </p:nvGrpSpPr>
          <p:grpSpPr bwMode="auto">
            <a:xfrm>
              <a:off x="1908" y="3141"/>
              <a:ext cx="378" cy="246"/>
              <a:chOff x="2394" y="3096"/>
              <a:chExt cx="378" cy="246"/>
            </a:xfrm>
          </p:grpSpPr>
          <p:sp>
            <p:nvSpPr>
              <p:cNvPr id="295" name="Oval 302"/>
              <p:cNvSpPr>
                <a:spLocks noChangeArrowheads="1"/>
              </p:cNvSpPr>
              <p:nvPr/>
            </p:nvSpPr>
            <p:spPr bwMode="auto">
              <a:xfrm>
                <a:off x="2394" y="3096"/>
                <a:ext cx="378" cy="246"/>
              </a:xfrm>
              <a:prstGeom prst="ellipse">
                <a:avLst/>
              </a:prstGeom>
              <a:solidFill>
                <a:srgbClr val="4AFB27">
                  <a:alpha val="50000"/>
                </a:srgbClr>
              </a:solidFill>
              <a:ln w="12700">
                <a:solidFill>
                  <a:srgbClr val="4AFB2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 kern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296" name="Rectangle 303"/>
              <p:cNvSpPr>
                <a:spLocks noChangeArrowheads="1"/>
              </p:cNvSpPr>
              <p:nvPr/>
            </p:nvSpPr>
            <p:spPr bwMode="auto">
              <a:xfrm>
                <a:off x="2463" y="3126"/>
                <a:ext cx="23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>
                    <a:solidFill>
                      <a:srgbClr val="808080"/>
                    </a:solidFill>
                    <a:latin typeface="Tahoma" pitchFamily="34" charset="0"/>
                  </a:rPr>
                  <a:t>ID</a:t>
                </a:r>
              </a:p>
            </p:txBody>
          </p:sp>
        </p:grpSp>
      </p:grpSp>
      <p:grpSp>
        <p:nvGrpSpPr>
          <p:cNvPr id="305" name="Group 304"/>
          <p:cNvGrpSpPr>
            <a:grpSpLocks/>
          </p:cNvGrpSpPr>
          <p:nvPr/>
        </p:nvGrpSpPr>
        <p:grpSpPr bwMode="auto">
          <a:xfrm>
            <a:off x="3740150" y="4600575"/>
            <a:ext cx="3114675" cy="288925"/>
            <a:chOff x="744" y="2740"/>
            <a:chExt cx="1962" cy="182"/>
          </a:xfrm>
        </p:grpSpPr>
        <p:grpSp>
          <p:nvGrpSpPr>
            <p:cNvPr id="19564" name="Group 305"/>
            <p:cNvGrpSpPr>
              <a:grpSpLocks/>
            </p:cNvGrpSpPr>
            <p:nvPr/>
          </p:nvGrpSpPr>
          <p:grpSpPr bwMode="auto">
            <a:xfrm>
              <a:off x="744" y="2761"/>
              <a:ext cx="225" cy="155"/>
              <a:chOff x="2208" y="3019"/>
              <a:chExt cx="225" cy="155"/>
            </a:xfrm>
          </p:grpSpPr>
          <p:sp>
            <p:nvSpPr>
              <p:cNvPr id="313" name="Freeform 306"/>
              <p:cNvSpPr>
                <a:spLocks/>
              </p:cNvSpPr>
              <p:nvPr/>
            </p:nvSpPr>
            <p:spPr bwMode="auto">
              <a:xfrm>
                <a:off x="2208" y="3019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4" name="Line 307"/>
              <p:cNvSpPr>
                <a:spLocks noChangeShapeType="1"/>
              </p:cNvSpPr>
              <p:nvPr/>
            </p:nvSpPr>
            <p:spPr bwMode="auto">
              <a:xfrm>
                <a:off x="2409" y="3153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65" name="Group 308"/>
            <p:cNvGrpSpPr>
              <a:grpSpLocks/>
            </p:cNvGrpSpPr>
            <p:nvPr/>
          </p:nvGrpSpPr>
          <p:grpSpPr bwMode="auto">
            <a:xfrm>
              <a:off x="1641" y="2740"/>
              <a:ext cx="225" cy="155"/>
              <a:chOff x="2208" y="3019"/>
              <a:chExt cx="225" cy="155"/>
            </a:xfrm>
          </p:grpSpPr>
          <p:sp>
            <p:nvSpPr>
              <p:cNvPr id="311" name="Freeform 309"/>
              <p:cNvSpPr>
                <a:spLocks/>
              </p:cNvSpPr>
              <p:nvPr/>
            </p:nvSpPr>
            <p:spPr bwMode="auto">
              <a:xfrm>
                <a:off x="2208" y="3019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2" name="Line 310"/>
              <p:cNvSpPr>
                <a:spLocks noChangeShapeType="1"/>
              </p:cNvSpPr>
              <p:nvPr/>
            </p:nvSpPr>
            <p:spPr bwMode="auto">
              <a:xfrm>
                <a:off x="2409" y="3153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66" name="Group 311"/>
            <p:cNvGrpSpPr>
              <a:grpSpLocks/>
            </p:cNvGrpSpPr>
            <p:nvPr/>
          </p:nvGrpSpPr>
          <p:grpSpPr bwMode="auto">
            <a:xfrm>
              <a:off x="2481" y="2767"/>
              <a:ext cx="225" cy="155"/>
              <a:chOff x="2208" y="3019"/>
              <a:chExt cx="225" cy="155"/>
            </a:xfrm>
          </p:grpSpPr>
          <p:sp>
            <p:nvSpPr>
              <p:cNvPr id="309" name="Freeform 312"/>
              <p:cNvSpPr>
                <a:spLocks/>
              </p:cNvSpPr>
              <p:nvPr/>
            </p:nvSpPr>
            <p:spPr bwMode="auto">
              <a:xfrm>
                <a:off x="2208" y="3019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0" name="Line 313"/>
              <p:cNvSpPr>
                <a:spLocks noChangeShapeType="1"/>
              </p:cNvSpPr>
              <p:nvPr/>
            </p:nvSpPr>
            <p:spPr bwMode="auto">
              <a:xfrm>
                <a:off x="2409" y="3153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315" name="Group 314"/>
          <p:cNvGrpSpPr>
            <a:grpSpLocks/>
          </p:cNvGrpSpPr>
          <p:nvPr/>
        </p:nvGrpSpPr>
        <p:grpSpPr bwMode="auto">
          <a:xfrm>
            <a:off x="4233863" y="5478463"/>
            <a:ext cx="1455737" cy="471487"/>
            <a:chOff x="1055" y="3293"/>
            <a:chExt cx="917" cy="297"/>
          </a:xfrm>
        </p:grpSpPr>
        <p:grpSp>
          <p:nvGrpSpPr>
            <p:cNvPr id="19558" name="Group 315"/>
            <p:cNvGrpSpPr>
              <a:grpSpLocks/>
            </p:cNvGrpSpPr>
            <p:nvPr/>
          </p:nvGrpSpPr>
          <p:grpSpPr bwMode="auto">
            <a:xfrm rot="-5751861">
              <a:off x="1020" y="3328"/>
              <a:ext cx="225" cy="155"/>
              <a:chOff x="2208" y="3019"/>
              <a:chExt cx="225" cy="155"/>
            </a:xfrm>
          </p:grpSpPr>
          <p:sp>
            <p:nvSpPr>
              <p:cNvPr id="320" name="Freeform 316"/>
              <p:cNvSpPr>
                <a:spLocks/>
              </p:cNvSpPr>
              <p:nvPr/>
            </p:nvSpPr>
            <p:spPr bwMode="auto">
              <a:xfrm>
                <a:off x="2220" y="3006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1" name="Line 317"/>
              <p:cNvSpPr>
                <a:spLocks noChangeShapeType="1"/>
              </p:cNvSpPr>
              <p:nvPr/>
            </p:nvSpPr>
            <p:spPr bwMode="auto">
              <a:xfrm>
                <a:off x="2409" y="3153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59" name="Group 318"/>
            <p:cNvGrpSpPr>
              <a:grpSpLocks/>
            </p:cNvGrpSpPr>
            <p:nvPr/>
          </p:nvGrpSpPr>
          <p:grpSpPr bwMode="auto">
            <a:xfrm rot="-5035734">
              <a:off x="1782" y="3400"/>
              <a:ext cx="225" cy="155"/>
              <a:chOff x="2208" y="3019"/>
              <a:chExt cx="225" cy="155"/>
            </a:xfrm>
          </p:grpSpPr>
          <p:sp>
            <p:nvSpPr>
              <p:cNvPr id="318" name="Freeform 319"/>
              <p:cNvSpPr>
                <a:spLocks/>
              </p:cNvSpPr>
              <p:nvPr/>
            </p:nvSpPr>
            <p:spPr bwMode="auto">
              <a:xfrm>
                <a:off x="2220" y="3008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9" name="Line 320"/>
              <p:cNvSpPr>
                <a:spLocks noChangeShapeType="1"/>
              </p:cNvSpPr>
              <p:nvPr/>
            </p:nvSpPr>
            <p:spPr bwMode="auto">
              <a:xfrm>
                <a:off x="2395" y="3142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322" name="Group 321"/>
          <p:cNvGrpSpPr>
            <a:grpSpLocks/>
          </p:cNvGrpSpPr>
          <p:nvPr/>
        </p:nvGrpSpPr>
        <p:grpSpPr bwMode="auto">
          <a:xfrm>
            <a:off x="3506788" y="4535488"/>
            <a:ext cx="3081337" cy="342900"/>
            <a:chOff x="597" y="2699"/>
            <a:chExt cx="1941" cy="216"/>
          </a:xfrm>
        </p:grpSpPr>
        <p:sp>
          <p:nvSpPr>
            <p:cNvPr id="323" name="Rectangle 322"/>
            <p:cNvSpPr>
              <a:spLocks noChangeArrowheads="1"/>
            </p:cNvSpPr>
            <p:nvPr/>
          </p:nvSpPr>
          <p:spPr bwMode="auto">
            <a:xfrm>
              <a:off x="597" y="2708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Symbol" pitchFamily="18" charset="2"/>
                </a:rPr>
                <a:t>l</a:t>
              </a:r>
              <a:endParaRPr lang="en-US" sz="2400" kern="0">
                <a:solidFill>
                  <a:srgbClr val="808080"/>
                </a:solidFill>
                <a:latin typeface="Symbol" pitchFamily="18" charset="2"/>
              </a:endParaRPr>
            </a:p>
          </p:txBody>
        </p:sp>
        <p:sp>
          <p:nvSpPr>
            <p:cNvPr id="324" name="Rectangle 323"/>
            <p:cNvSpPr>
              <a:spLocks noChangeArrowheads="1"/>
            </p:cNvSpPr>
            <p:nvPr/>
          </p:nvSpPr>
          <p:spPr bwMode="auto">
            <a:xfrm>
              <a:off x="1512" y="2699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Symbol" pitchFamily="18" charset="2"/>
                </a:rPr>
                <a:t>l</a:t>
              </a:r>
              <a:endParaRPr lang="en-US" sz="2400" kern="0">
                <a:solidFill>
                  <a:srgbClr val="808080"/>
                </a:solidFill>
                <a:latin typeface="Symbol" pitchFamily="18" charset="2"/>
              </a:endParaRPr>
            </a:p>
          </p:txBody>
        </p:sp>
        <p:sp>
          <p:nvSpPr>
            <p:cNvPr id="325" name="Rectangle 324"/>
            <p:cNvSpPr>
              <a:spLocks noChangeArrowheads="1"/>
            </p:cNvSpPr>
            <p:nvPr/>
          </p:nvSpPr>
          <p:spPr bwMode="auto">
            <a:xfrm>
              <a:off x="2361" y="2723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Symbol" pitchFamily="18" charset="2"/>
                </a:rPr>
                <a:t>l</a:t>
              </a:r>
              <a:endParaRPr lang="en-US" sz="2400" kern="0">
                <a:solidFill>
                  <a:srgbClr val="808080"/>
                </a:solidFill>
                <a:latin typeface="Symbol" pitchFamily="18" charset="2"/>
              </a:endParaRPr>
            </a:p>
          </p:txBody>
        </p:sp>
      </p:grpSp>
      <p:grpSp>
        <p:nvGrpSpPr>
          <p:cNvPr id="326" name="Group 325"/>
          <p:cNvGrpSpPr>
            <a:grpSpLocks/>
          </p:cNvGrpSpPr>
          <p:nvPr/>
        </p:nvGrpSpPr>
        <p:grpSpPr bwMode="auto">
          <a:xfrm>
            <a:off x="4211638" y="5740400"/>
            <a:ext cx="1504950" cy="433388"/>
            <a:chOff x="1041" y="3458"/>
            <a:chExt cx="948" cy="273"/>
          </a:xfrm>
        </p:grpSpPr>
        <p:sp>
          <p:nvSpPr>
            <p:cNvPr id="327" name="Rectangle 326"/>
            <p:cNvSpPr>
              <a:spLocks noChangeArrowheads="1"/>
            </p:cNvSpPr>
            <p:nvPr/>
          </p:nvSpPr>
          <p:spPr bwMode="auto">
            <a:xfrm>
              <a:off x="1041" y="3458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Symbol" pitchFamily="18" charset="2"/>
                </a:rPr>
                <a:t>l</a:t>
              </a:r>
              <a:endParaRPr lang="en-US" sz="2400" kern="0">
                <a:solidFill>
                  <a:srgbClr val="808080"/>
                </a:solidFill>
                <a:latin typeface="Symbol" pitchFamily="18" charset="2"/>
              </a:endParaRPr>
            </a:p>
          </p:txBody>
        </p:sp>
        <p:sp>
          <p:nvSpPr>
            <p:cNvPr id="328" name="Rectangle 327"/>
            <p:cNvSpPr>
              <a:spLocks noChangeArrowheads="1"/>
            </p:cNvSpPr>
            <p:nvPr/>
          </p:nvSpPr>
          <p:spPr bwMode="auto">
            <a:xfrm>
              <a:off x="1812" y="3539"/>
              <a:ext cx="1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Symbol" pitchFamily="18" charset="2"/>
                </a:rPr>
                <a:t>l</a:t>
              </a:r>
              <a:endParaRPr lang="en-US" sz="2400" kern="0">
                <a:solidFill>
                  <a:srgbClr val="808080"/>
                </a:solidFill>
                <a:latin typeface="Symbol" pitchFamily="18" charset="2"/>
              </a:endParaRPr>
            </a:p>
          </p:txBody>
        </p:sp>
      </p:grpSp>
      <p:grpSp>
        <p:nvGrpSpPr>
          <p:cNvPr id="329" name="Group 328"/>
          <p:cNvGrpSpPr>
            <a:grpSpLocks/>
          </p:cNvGrpSpPr>
          <p:nvPr/>
        </p:nvGrpSpPr>
        <p:grpSpPr bwMode="auto">
          <a:xfrm>
            <a:off x="4059238" y="4475163"/>
            <a:ext cx="3389312" cy="1422400"/>
            <a:chOff x="945" y="2661"/>
            <a:chExt cx="2135" cy="896"/>
          </a:xfrm>
        </p:grpSpPr>
        <p:grpSp>
          <p:nvGrpSpPr>
            <p:cNvPr id="19507" name="Group 329"/>
            <p:cNvGrpSpPr>
              <a:grpSpLocks/>
            </p:cNvGrpSpPr>
            <p:nvPr/>
          </p:nvGrpSpPr>
          <p:grpSpPr bwMode="auto">
            <a:xfrm rot="2302797">
              <a:off x="2163" y="3346"/>
              <a:ext cx="225" cy="155"/>
              <a:chOff x="2208" y="3019"/>
              <a:chExt cx="225" cy="155"/>
            </a:xfrm>
          </p:grpSpPr>
          <p:sp>
            <p:nvSpPr>
              <p:cNvPr id="374" name="Freeform 330"/>
              <p:cNvSpPr>
                <a:spLocks/>
              </p:cNvSpPr>
              <p:nvPr/>
            </p:nvSpPr>
            <p:spPr bwMode="auto">
              <a:xfrm>
                <a:off x="2207" y="3019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5" name="Line 331"/>
              <p:cNvSpPr>
                <a:spLocks noChangeShapeType="1"/>
              </p:cNvSpPr>
              <p:nvPr/>
            </p:nvSpPr>
            <p:spPr bwMode="auto">
              <a:xfrm>
                <a:off x="2407" y="3153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08" name="Group 332"/>
            <p:cNvGrpSpPr>
              <a:grpSpLocks/>
            </p:cNvGrpSpPr>
            <p:nvPr/>
          </p:nvGrpSpPr>
          <p:grpSpPr bwMode="auto">
            <a:xfrm rot="3273138">
              <a:off x="2043" y="3367"/>
              <a:ext cx="225" cy="155"/>
              <a:chOff x="2208" y="3019"/>
              <a:chExt cx="225" cy="155"/>
            </a:xfrm>
          </p:grpSpPr>
          <p:sp>
            <p:nvSpPr>
              <p:cNvPr id="372" name="Freeform 333"/>
              <p:cNvSpPr>
                <a:spLocks/>
              </p:cNvSpPr>
              <p:nvPr/>
            </p:nvSpPr>
            <p:spPr bwMode="auto">
              <a:xfrm>
                <a:off x="2208" y="3019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3" name="Line 334"/>
              <p:cNvSpPr>
                <a:spLocks noChangeShapeType="1"/>
              </p:cNvSpPr>
              <p:nvPr/>
            </p:nvSpPr>
            <p:spPr bwMode="auto">
              <a:xfrm>
                <a:off x="2405" y="3156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09" name="Group 335"/>
            <p:cNvGrpSpPr>
              <a:grpSpLocks/>
            </p:cNvGrpSpPr>
            <p:nvPr/>
          </p:nvGrpSpPr>
          <p:grpSpPr bwMode="auto">
            <a:xfrm rot="975736">
              <a:off x="2253" y="3277"/>
              <a:ext cx="225" cy="155"/>
              <a:chOff x="2208" y="3019"/>
              <a:chExt cx="225" cy="155"/>
            </a:xfrm>
          </p:grpSpPr>
          <p:sp>
            <p:nvSpPr>
              <p:cNvPr id="370" name="Freeform 336"/>
              <p:cNvSpPr>
                <a:spLocks/>
              </p:cNvSpPr>
              <p:nvPr/>
            </p:nvSpPr>
            <p:spPr bwMode="auto">
              <a:xfrm>
                <a:off x="2208" y="3019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1" name="Line 337"/>
              <p:cNvSpPr>
                <a:spLocks noChangeShapeType="1"/>
              </p:cNvSpPr>
              <p:nvPr/>
            </p:nvSpPr>
            <p:spPr bwMode="auto">
              <a:xfrm>
                <a:off x="2396" y="3142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0" name="Group 338"/>
            <p:cNvGrpSpPr>
              <a:grpSpLocks/>
            </p:cNvGrpSpPr>
            <p:nvPr/>
          </p:nvGrpSpPr>
          <p:grpSpPr bwMode="auto">
            <a:xfrm>
              <a:off x="1235" y="3265"/>
              <a:ext cx="451" cy="262"/>
              <a:chOff x="1235" y="3265"/>
              <a:chExt cx="451" cy="262"/>
            </a:xfrm>
          </p:grpSpPr>
          <p:grpSp>
            <p:nvGrpSpPr>
              <p:cNvPr id="19538" name="Group 339"/>
              <p:cNvGrpSpPr>
                <a:grpSpLocks/>
              </p:cNvGrpSpPr>
              <p:nvPr/>
            </p:nvGrpSpPr>
            <p:grpSpPr bwMode="auto">
              <a:xfrm rot="2302797">
                <a:off x="1329" y="3313"/>
                <a:ext cx="225" cy="155"/>
                <a:chOff x="2208" y="3019"/>
                <a:chExt cx="225" cy="155"/>
              </a:xfrm>
            </p:grpSpPr>
            <p:sp>
              <p:nvSpPr>
                <p:cNvPr id="368" name="Freeform 340"/>
                <p:cNvSpPr>
                  <a:spLocks/>
                </p:cNvSpPr>
                <p:nvPr/>
              </p:nvSpPr>
              <p:spPr bwMode="auto">
                <a:xfrm>
                  <a:off x="2207" y="3019"/>
                  <a:ext cx="171" cy="155"/>
                </a:xfrm>
                <a:custGeom>
                  <a:avLst/>
                  <a:gdLst>
                    <a:gd name="T0" fmla="*/ 0 w 171"/>
                    <a:gd name="T1" fmla="*/ 83 h 155"/>
                    <a:gd name="T2" fmla="*/ 96 w 171"/>
                    <a:gd name="T3" fmla="*/ 5 h 155"/>
                    <a:gd name="T4" fmla="*/ 63 w 171"/>
                    <a:gd name="T5" fmla="*/ 113 h 155"/>
                    <a:gd name="T6" fmla="*/ 147 w 171"/>
                    <a:gd name="T7" fmla="*/ 50 h 155"/>
                    <a:gd name="T8" fmla="*/ 99 w 171"/>
                    <a:gd name="T9" fmla="*/ 146 h 155"/>
                    <a:gd name="T10" fmla="*/ 153 w 171"/>
                    <a:gd name="T11" fmla="*/ 104 h 155"/>
                    <a:gd name="T12" fmla="*/ 171 w 171"/>
                    <a:gd name="T13" fmla="*/ 11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155">
                      <a:moveTo>
                        <a:pt x="0" y="83"/>
                      </a:moveTo>
                      <a:cubicBezTo>
                        <a:pt x="43" y="41"/>
                        <a:pt x="86" y="0"/>
                        <a:pt x="96" y="5"/>
                      </a:cubicBezTo>
                      <a:cubicBezTo>
                        <a:pt x="106" y="10"/>
                        <a:pt x="55" y="106"/>
                        <a:pt x="63" y="113"/>
                      </a:cubicBezTo>
                      <a:cubicBezTo>
                        <a:pt x="71" y="120"/>
                        <a:pt x="141" y="45"/>
                        <a:pt x="147" y="50"/>
                      </a:cubicBezTo>
                      <a:cubicBezTo>
                        <a:pt x="153" y="55"/>
                        <a:pt x="98" y="137"/>
                        <a:pt x="99" y="146"/>
                      </a:cubicBezTo>
                      <a:cubicBezTo>
                        <a:pt x="100" y="155"/>
                        <a:pt x="141" y="109"/>
                        <a:pt x="153" y="104"/>
                      </a:cubicBezTo>
                      <a:cubicBezTo>
                        <a:pt x="165" y="99"/>
                        <a:pt x="168" y="113"/>
                        <a:pt x="171" y="11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9" name="Line 341"/>
                <p:cNvSpPr>
                  <a:spLocks noChangeShapeType="1"/>
                </p:cNvSpPr>
                <p:nvPr/>
              </p:nvSpPr>
              <p:spPr bwMode="auto">
                <a:xfrm>
                  <a:off x="2407" y="3153"/>
                  <a:ext cx="24" cy="15"/>
                </a:xfrm>
                <a:prstGeom prst="line">
                  <a:avLst/>
                </a:prstGeom>
                <a:noFill/>
                <a:ln w="127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9539" name="Group 342"/>
              <p:cNvGrpSpPr>
                <a:grpSpLocks/>
              </p:cNvGrpSpPr>
              <p:nvPr/>
            </p:nvGrpSpPr>
            <p:grpSpPr bwMode="auto">
              <a:xfrm rot="920815">
                <a:off x="1461" y="3265"/>
                <a:ext cx="225" cy="155"/>
                <a:chOff x="2208" y="3019"/>
                <a:chExt cx="225" cy="155"/>
              </a:xfrm>
            </p:grpSpPr>
            <p:sp>
              <p:nvSpPr>
                <p:cNvPr id="366" name="Freeform 343"/>
                <p:cNvSpPr>
                  <a:spLocks/>
                </p:cNvSpPr>
                <p:nvPr/>
              </p:nvSpPr>
              <p:spPr bwMode="auto">
                <a:xfrm>
                  <a:off x="2201" y="3016"/>
                  <a:ext cx="171" cy="155"/>
                </a:xfrm>
                <a:custGeom>
                  <a:avLst/>
                  <a:gdLst>
                    <a:gd name="T0" fmla="*/ 0 w 171"/>
                    <a:gd name="T1" fmla="*/ 83 h 155"/>
                    <a:gd name="T2" fmla="*/ 96 w 171"/>
                    <a:gd name="T3" fmla="*/ 5 h 155"/>
                    <a:gd name="T4" fmla="*/ 63 w 171"/>
                    <a:gd name="T5" fmla="*/ 113 h 155"/>
                    <a:gd name="T6" fmla="*/ 147 w 171"/>
                    <a:gd name="T7" fmla="*/ 50 h 155"/>
                    <a:gd name="T8" fmla="*/ 99 w 171"/>
                    <a:gd name="T9" fmla="*/ 146 h 155"/>
                    <a:gd name="T10" fmla="*/ 153 w 171"/>
                    <a:gd name="T11" fmla="*/ 104 h 155"/>
                    <a:gd name="T12" fmla="*/ 171 w 171"/>
                    <a:gd name="T13" fmla="*/ 11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155">
                      <a:moveTo>
                        <a:pt x="0" y="83"/>
                      </a:moveTo>
                      <a:cubicBezTo>
                        <a:pt x="43" y="41"/>
                        <a:pt x="86" y="0"/>
                        <a:pt x="96" y="5"/>
                      </a:cubicBezTo>
                      <a:cubicBezTo>
                        <a:pt x="106" y="10"/>
                        <a:pt x="55" y="106"/>
                        <a:pt x="63" y="113"/>
                      </a:cubicBezTo>
                      <a:cubicBezTo>
                        <a:pt x="71" y="120"/>
                        <a:pt x="141" y="45"/>
                        <a:pt x="147" y="50"/>
                      </a:cubicBezTo>
                      <a:cubicBezTo>
                        <a:pt x="153" y="55"/>
                        <a:pt x="98" y="137"/>
                        <a:pt x="99" y="146"/>
                      </a:cubicBezTo>
                      <a:cubicBezTo>
                        <a:pt x="100" y="155"/>
                        <a:pt x="141" y="109"/>
                        <a:pt x="153" y="104"/>
                      </a:cubicBezTo>
                      <a:cubicBezTo>
                        <a:pt x="165" y="99"/>
                        <a:pt x="168" y="113"/>
                        <a:pt x="171" y="11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7" name="Line 344"/>
                <p:cNvSpPr>
                  <a:spLocks noChangeShapeType="1"/>
                </p:cNvSpPr>
                <p:nvPr/>
              </p:nvSpPr>
              <p:spPr bwMode="auto">
                <a:xfrm>
                  <a:off x="2395" y="3142"/>
                  <a:ext cx="24" cy="15"/>
                </a:xfrm>
                <a:prstGeom prst="line">
                  <a:avLst/>
                </a:prstGeom>
                <a:noFill/>
                <a:ln w="127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9540" name="Group 345"/>
              <p:cNvGrpSpPr>
                <a:grpSpLocks/>
              </p:cNvGrpSpPr>
              <p:nvPr/>
            </p:nvGrpSpPr>
            <p:grpSpPr bwMode="auto">
              <a:xfrm rot="3094153">
                <a:off x="1200" y="3337"/>
                <a:ext cx="225" cy="155"/>
                <a:chOff x="2208" y="3019"/>
                <a:chExt cx="225" cy="155"/>
              </a:xfrm>
            </p:grpSpPr>
            <p:sp>
              <p:nvSpPr>
                <p:cNvPr id="364" name="Freeform 346"/>
                <p:cNvSpPr>
                  <a:spLocks/>
                </p:cNvSpPr>
                <p:nvPr/>
              </p:nvSpPr>
              <p:spPr bwMode="auto">
                <a:xfrm>
                  <a:off x="2207" y="3019"/>
                  <a:ext cx="171" cy="155"/>
                </a:xfrm>
                <a:custGeom>
                  <a:avLst/>
                  <a:gdLst>
                    <a:gd name="T0" fmla="*/ 0 w 171"/>
                    <a:gd name="T1" fmla="*/ 83 h 155"/>
                    <a:gd name="T2" fmla="*/ 96 w 171"/>
                    <a:gd name="T3" fmla="*/ 5 h 155"/>
                    <a:gd name="T4" fmla="*/ 63 w 171"/>
                    <a:gd name="T5" fmla="*/ 113 h 155"/>
                    <a:gd name="T6" fmla="*/ 147 w 171"/>
                    <a:gd name="T7" fmla="*/ 50 h 155"/>
                    <a:gd name="T8" fmla="*/ 99 w 171"/>
                    <a:gd name="T9" fmla="*/ 146 h 155"/>
                    <a:gd name="T10" fmla="*/ 153 w 171"/>
                    <a:gd name="T11" fmla="*/ 104 h 155"/>
                    <a:gd name="T12" fmla="*/ 171 w 171"/>
                    <a:gd name="T13" fmla="*/ 11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" h="155">
                      <a:moveTo>
                        <a:pt x="0" y="83"/>
                      </a:moveTo>
                      <a:cubicBezTo>
                        <a:pt x="43" y="41"/>
                        <a:pt x="86" y="0"/>
                        <a:pt x="96" y="5"/>
                      </a:cubicBezTo>
                      <a:cubicBezTo>
                        <a:pt x="106" y="10"/>
                        <a:pt x="55" y="106"/>
                        <a:pt x="63" y="113"/>
                      </a:cubicBezTo>
                      <a:cubicBezTo>
                        <a:pt x="71" y="120"/>
                        <a:pt x="141" y="45"/>
                        <a:pt x="147" y="50"/>
                      </a:cubicBezTo>
                      <a:cubicBezTo>
                        <a:pt x="153" y="55"/>
                        <a:pt x="98" y="137"/>
                        <a:pt x="99" y="146"/>
                      </a:cubicBezTo>
                      <a:cubicBezTo>
                        <a:pt x="100" y="155"/>
                        <a:pt x="141" y="109"/>
                        <a:pt x="153" y="104"/>
                      </a:cubicBezTo>
                      <a:cubicBezTo>
                        <a:pt x="165" y="99"/>
                        <a:pt x="168" y="113"/>
                        <a:pt x="171" y="11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5" name="Line 347"/>
                <p:cNvSpPr>
                  <a:spLocks noChangeShapeType="1"/>
                </p:cNvSpPr>
                <p:nvPr/>
              </p:nvSpPr>
              <p:spPr bwMode="auto">
                <a:xfrm>
                  <a:off x="2409" y="3153"/>
                  <a:ext cx="24" cy="15"/>
                </a:xfrm>
                <a:prstGeom prst="line">
                  <a:avLst/>
                </a:prstGeom>
                <a:noFill/>
                <a:ln w="127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19511" name="Group 348"/>
            <p:cNvGrpSpPr>
              <a:grpSpLocks/>
            </p:cNvGrpSpPr>
            <p:nvPr/>
          </p:nvGrpSpPr>
          <p:grpSpPr bwMode="auto">
            <a:xfrm rot="-5351353">
              <a:off x="1067" y="2721"/>
              <a:ext cx="225" cy="155"/>
              <a:chOff x="2208" y="3019"/>
              <a:chExt cx="225" cy="155"/>
            </a:xfrm>
          </p:grpSpPr>
          <p:sp>
            <p:nvSpPr>
              <p:cNvPr id="359" name="Freeform 349"/>
              <p:cNvSpPr>
                <a:spLocks/>
              </p:cNvSpPr>
              <p:nvPr/>
            </p:nvSpPr>
            <p:spPr bwMode="auto">
              <a:xfrm>
                <a:off x="2226" y="3001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0" name="Line 350"/>
              <p:cNvSpPr>
                <a:spLocks noChangeShapeType="1"/>
              </p:cNvSpPr>
              <p:nvPr/>
            </p:nvSpPr>
            <p:spPr bwMode="auto">
              <a:xfrm>
                <a:off x="2409" y="3153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2" name="Group 351"/>
            <p:cNvGrpSpPr>
              <a:grpSpLocks/>
            </p:cNvGrpSpPr>
            <p:nvPr/>
          </p:nvGrpSpPr>
          <p:grpSpPr bwMode="auto">
            <a:xfrm rot="-6733334">
              <a:off x="910" y="2717"/>
              <a:ext cx="225" cy="155"/>
              <a:chOff x="2208" y="3019"/>
              <a:chExt cx="225" cy="155"/>
            </a:xfrm>
          </p:grpSpPr>
          <p:sp>
            <p:nvSpPr>
              <p:cNvPr id="357" name="Freeform 352"/>
              <p:cNvSpPr>
                <a:spLocks/>
              </p:cNvSpPr>
              <p:nvPr/>
            </p:nvSpPr>
            <p:spPr bwMode="auto">
              <a:xfrm>
                <a:off x="2222" y="3011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" name="Line 353"/>
              <p:cNvSpPr>
                <a:spLocks noChangeShapeType="1"/>
              </p:cNvSpPr>
              <p:nvPr/>
            </p:nvSpPr>
            <p:spPr bwMode="auto">
              <a:xfrm>
                <a:off x="2407" y="3152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3" name="Group 354"/>
            <p:cNvGrpSpPr>
              <a:grpSpLocks/>
            </p:cNvGrpSpPr>
            <p:nvPr/>
          </p:nvGrpSpPr>
          <p:grpSpPr bwMode="auto">
            <a:xfrm rot="-4559996">
              <a:off x="1186" y="2790"/>
              <a:ext cx="225" cy="155"/>
              <a:chOff x="2208" y="3019"/>
              <a:chExt cx="225" cy="155"/>
            </a:xfrm>
          </p:grpSpPr>
          <p:sp>
            <p:nvSpPr>
              <p:cNvPr id="355" name="Freeform 355"/>
              <p:cNvSpPr>
                <a:spLocks/>
              </p:cNvSpPr>
              <p:nvPr/>
            </p:nvSpPr>
            <p:spPr bwMode="auto">
              <a:xfrm>
                <a:off x="2211" y="3016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6" name="Line 356"/>
              <p:cNvSpPr>
                <a:spLocks noChangeShapeType="1"/>
              </p:cNvSpPr>
              <p:nvPr/>
            </p:nvSpPr>
            <p:spPr bwMode="auto">
              <a:xfrm>
                <a:off x="2393" y="3144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4" name="Group 357"/>
            <p:cNvGrpSpPr>
              <a:grpSpLocks/>
            </p:cNvGrpSpPr>
            <p:nvPr/>
          </p:nvGrpSpPr>
          <p:grpSpPr bwMode="auto">
            <a:xfrm rot="-5351353">
              <a:off x="1925" y="2700"/>
              <a:ext cx="225" cy="155"/>
              <a:chOff x="2208" y="3019"/>
              <a:chExt cx="225" cy="155"/>
            </a:xfrm>
          </p:grpSpPr>
          <p:sp>
            <p:nvSpPr>
              <p:cNvPr id="353" name="Freeform 358"/>
              <p:cNvSpPr>
                <a:spLocks/>
              </p:cNvSpPr>
              <p:nvPr/>
            </p:nvSpPr>
            <p:spPr bwMode="auto">
              <a:xfrm>
                <a:off x="2226" y="3001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4" name="Line 359"/>
              <p:cNvSpPr>
                <a:spLocks noChangeShapeType="1"/>
              </p:cNvSpPr>
              <p:nvPr/>
            </p:nvSpPr>
            <p:spPr bwMode="auto">
              <a:xfrm>
                <a:off x="2409" y="3153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5" name="Group 360"/>
            <p:cNvGrpSpPr>
              <a:grpSpLocks/>
            </p:cNvGrpSpPr>
            <p:nvPr/>
          </p:nvGrpSpPr>
          <p:grpSpPr bwMode="auto">
            <a:xfrm rot="-6733334">
              <a:off x="1768" y="2696"/>
              <a:ext cx="225" cy="155"/>
              <a:chOff x="2208" y="3019"/>
              <a:chExt cx="225" cy="155"/>
            </a:xfrm>
          </p:grpSpPr>
          <p:sp>
            <p:nvSpPr>
              <p:cNvPr id="351" name="Freeform 361"/>
              <p:cNvSpPr>
                <a:spLocks/>
              </p:cNvSpPr>
              <p:nvPr/>
            </p:nvSpPr>
            <p:spPr bwMode="auto">
              <a:xfrm>
                <a:off x="2222" y="3011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2" name="Line 362"/>
              <p:cNvSpPr>
                <a:spLocks noChangeShapeType="1"/>
              </p:cNvSpPr>
              <p:nvPr/>
            </p:nvSpPr>
            <p:spPr bwMode="auto">
              <a:xfrm>
                <a:off x="2407" y="3152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6" name="Group 363"/>
            <p:cNvGrpSpPr>
              <a:grpSpLocks/>
            </p:cNvGrpSpPr>
            <p:nvPr/>
          </p:nvGrpSpPr>
          <p:grpSpPr bwMode="auto">
            <a:xfrm rot="-4559996">
              <a:off x="2044" y="2769"/>
              <a:ext cx="225" cy="155"/>
              <a:chOff x="2208" y="3019"/>
              <a:chExt cx="225" cy="155"/>
            </a:xfrm>
          </p:grpSpPr>
          <p:sp>
            <p:nvSpPr>
              <p:cNvPr id="349" name="Freeform 364"/>
              <p:cNvSpPr>
                <a:spLocks/>
              </p:cNvSpPr>
              <p:nvPr/>
            </p:nvSpPr>
            <p:spPr bwMode="auto">
              <a:xfrm>
                <a:off x="2211" y="3016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0" name="Line 365"/>
              <p:cNvSpPr>
                <a:spLocks noChangeShapeType="1"/>
              </p:cNvSpPr>
              <p:nvPr/>
            </p:nvSpPr>
            <p:spPr bwMode="auto">
              <a:xfrm>
                <a:off x="2393" y="3144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7" name="Group 366"/>
            <p:cNvGrpSpPr>
              <a:grpSpLocks/>
            </p:cNvGrpSpPr>
            <p:nvPr/>
          </p:nvGrpSpPr>
          <p:grpSpPr bwMode="auto">
            <a:xfrm rot="-5351353">
              <a:off x="2771" y="2727"/>
              <a:ext cx="225" cy="155"/>
              <a:chOff x="2208" y="3019"/>
              <a:chExt cx="225" cy="155"/>
            </a:xfrm>
          </p:grpSpPr>
          <p:sp>
            <p:nvSpPr>
              <p:cNvPr id="347" name="Freeform 367"/>
              <p:cNvSpPr>
                <a:spLocks/>
              </p:cNvSpPr>
              <p:nvPr/>
            </p:nvSpPr>
            <p:spPr bwMode="auto">
              <a:xfrm>
                <a:off x="2226" y="3001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8" name="Line 368"/>
              <p:cNvSpPr>
                <a:spLocks noChangeShapeType="1"/>
              </p:cNvSpPr>
              <p:nvPr/>
            </p:nvSpPr>
            <p:spPr bwMode="auto">
              <a:xfrm>
                <a:off x="2409" y="3153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8" name="Group 369"/>
            <p:cNvGrpSpPr>
              <a:grpSpLocks/>
            </p:cNvGrpSpPr>
            <p:nvPr/>
          </p:nvGrpSpPr>
          <p:grpSpPr bwMode="auto">
            <a:xfrm rot="-6733334">
              <a:off x="2614" y="2723"/>
              <a:ext cx="225" cy="155"/>
              <a:chOff x="2208" y="3019"/>
              <a:chExt cx="225" cy="155"/>
            </a:xfrm>
          </p:grpSpPr>
          <p:sp>
            <p:nvSpPr>
              <p:cNvPr id="345" name="Freeform 370"/>
              <p:cNvSpPr>
                <a:spLocks/>
              </p:cNvSpPr>
              <p:nvPr/>
            </p:nvSpPr>
            <p:spPr bwMode="auto">
              <a:xfrm>
                <a:off x="2222" y="3011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6" name="Line 371"/>
              <p:cNvSpPr>
                <a:spLocks noChangeShapeType="1"/>
              </p:cNvSpPr>
              <p:nvPr/>
            </p:nvSpPr>
            <p:spPr bwMode="auto">
              <a:xfrm>
                <a:off x="2407" y="3152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19" name="Group 372"/>
            <p:cNvGrpSpPr>
              <a:grpSpLocks/>
            </p:cNvGrpSpPr>
            <p:nvPr/>
          </p:nvGrpSpPr>
          <p:grpSpPr bwMode="auto">
            <a:xfrm rot="-4559996">
              <a:off x="2890" y="2796"/>
              <a:ext cx="225" cy="155"/>
              <a:chOff x="2208" y="3019"/>
              <a:chExt cx="225" cy="155"/>
            </a:xfrm>
          </p:grpSpPr>
          <p:sp>
            <p:nvSpPr>
              <p:cNvPr id="343" name="Freeform 373"/>
              <p:cNvSpPr>
                <a:spLocks/>
              </p:cNvSpPr>
              <p:nvPr/>
            </p:nvSpPr>
            <p:spPr bwMode="auto">
              <a:xfrm>
                <a:off x="2211" y="3016"/>
                <a:ext cx="171" cy="155"/>
              </a:xfrm>
              <a:custGeom>
                <a:avLst/>
                <a:gdLst>
                  <a:gd name="T0" fmla="*/ 0 w 171"/>
                  <a:gd name="T1" fmla="*/ 83 h 155"/>
                  <a:gd name="T2" fmla="*/ 96 w 171"/>
                  <a:gd name="T3" fmla="*/ 5 h 155"/>
                  <a:gd name="T4" fmla="*/ 63 w 171"/>
                  <a:gd name="T5" fmla="*/ 113 h 155"/>
                  <a:gd name="T6" fmla="*/ 147 w 171"/>
                  <a:gd name="T7" fmla="*/ 50 h 155"/>
                  <a:gd name="T8" fmla="*/ 99 w 171"/>
                  <a:gd name="T9" fmla="*/ 146 h 155"/>
                  <a:gd name="T10" fmla="*/ 153 w 171"/>
                  <a:gd name="T11" fmla="*/ 104 h 155"/>
                  <a:gd name="T12" fmla="*/ 171 w 171"/>
                  <a:gd name="T13" fmla="*/ 11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55">
                    <a:moveTo>
                      <a:pt x="0" y="83"/>
                    </a:moveTo>
                    <a:cubicBezTo>
                      <a:pt x="43" y="41"/>
                      <a:pt x="86" y="0"/>
                      <a:pt x="96" y="5"/>
                    </a:cubicBezTo>
                    <a:cubicBezTo>
                      <a:pt x="106" y="10"/>
                      <a:pt x="55" y="106"/>
                      <a:pt x="63" y="113"/>
                    </a:cubicBezTo>
                    <a:cubicBezTo>
                      <a:pt x="71" y="120"/>
                      <a:pt x="141" y="45"/>
                      <a:pt x="147" y="50"/>
                    </a:cubicBezTo>
                    <a:cubicBezTo>
                      <a:pt x="153" y="55"/>
                      <a:pt x="98" y="137"/>
                      <a:pt x="99" y="146"/>
                    </a:cubicBezTo>
                    <a:cubicBezTo>
                      <a:pt x="100" y="155"/>
                      <a:pt x="141" y="109"/>
                      <a:pt x="153" y="104"/>
                    </a:cubicBezTo>
                    <a:cubicBezTo>
                      <a:pt x="165" y="99"/>
                      <a:pt x="168" y="113"/>
                      <a:pt x="171" y="116"/>
                    </a:cubicBezTo>
                  </a:path>
                </a:pathLst>
              </a:custGeom>
              <a:noFill/>
              <a:ln w="127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4" name="Line 374"/>
              <p:cNvSpPr>
                <a:spLocks noChangeShapeType="1"/>
              </p:cNvSpPr>
              <p:nvPr/>
            </p:nvSpPr>
            <p:spPr bwMode="auto">
              <a:xfrm>
                <a:off x="2393" y="3144"/>
                <a:ext cx="24" cy="1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376" name="Group 375"/>
          <p:cNvGrpSpPr>
            <a:grpSpLocks/>
          </p:cNvGrpSpPr>
          <p:nvPr/>
        </p:nvGrpSpPr>
        <p:grpSpPr bwMode="auto">
          <a:xfrm>
            <a:off x="4713288" y="4830763"/>
            <a:ext cx="600075" cy="390525"/>
            <a:chOff x="2394" y="3096"/>
            <a:chExt cx="378" cy="246"/>
          </a:xfrm>
        </p:grpSpPr>
        <p:sp>
          <p:nvSpPr>
            <p:cNvPr id="377" name="Oval 376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378" name="Rectangle 377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grpSp>
        <p:nvGrpSpPr>
          <p:cNvPr id="379" name="Group 378"/>
          <p:cNvGrpSpPr>
            <a:grpSpLocks/>
          </p:cNvGrpSpPr>
          <p:nvPr/>
        </p:nvGrpSpPr>
        <p:grpSpPr bwMode="auto">
          <a:xfrm>
            <a:off x="6008688" y="4805363"/>
            <a:ext cx="600075" cy="390525"/>
            <a:chOff x="2394" y="3096"/>
            <a:chExt cx="378" cy="246"/>
          </a:xfrm>
        </p:grpSpPr>
        <p:sp>
          <p:nvSpPr>
            <p:cNvPr id="380" name="Oval 379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381" name="Rectangle 380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grpSp>
        <p:nvGrpSpPr>
          <p:cNvPr id="382" name="Group 381"/>
          <p:cNvGrpSpPr>
            <a:grpSpLocks/>
          </p:cNvGrpSpPr>
          <p:nvPr/>
        </p:nvGrpSpPr>
        <p:grpSpPr bwMode="auto">
          <a:xfrm>
            <a:off x="4979988" y="5224463"/>
            <a:ext cx="600075" cy="390525"/>
            <a:chOff x="2394" y="3096"/>
            <a:chExt cx="378" cy="246"/>
          </a:xfrm>
        </p:grpSpPr>
        <p:sp>
          <p:nvSpPr>
            <p:cNvPr id="383" name="Oval 382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384" name="Rectangle 383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grpSp>
        <p:nvGrpSpPr>
          <p:cNvPr id="385" name="Group 384"/>
          <p:cNvGrpSpPr>
            <a:grpSpLocks/>
          </p:cNvGrpSpPr>
          <p:nvPr/>
        </p:nvGrpSpPr>
        <p:grpSpPr bwMode="auto">
          <a:xfrm>
            <a:off x="6275388" y="5211763"/>
            <a:ext cx="600075" cy="390525"/>
            <a:chOff x="2394" y="3096"/>
            <a:chExt cx="378" cy="246"/>
          </a:xfrm>
        </p:grpSpPr>
        <p:sp>
          <p:nvSpPr>
            <p:cNvPr id="386" name="Oval 385"/>
            <p:cNvSpPr>
              <a:spLocks noChangeArrowheads="1"/>
            </p:cNvSpPr>
            <p:nvPr/>
          </p:nvSpPr>
          <p:spPr bwMode="auto">
            <a:xfrm>
              <a:off x="2394" y="3096"/>
              <a:ext cx="378" cy="246"/>
            </a:xfrm>
            <a:prstGeom prst="ellipse">
              <a:avLst/>
            </a:prstGeom>
            <a:solidFill>
              <a:srgbClr val="4AFB27">
                <a:alpha val="50000"/>
              </a:srgbClr>
            </a:solidFill>
            <a:ln w="12700">
              <a:solidFill>
                <a:srgbClr val="4AFB2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387" name="Rectangle 386"/>
            <p:cNvSpPr>
              <a:spLocks noChangeArrowheads="1"/>
            </p:cNvSpPr>
            <p:nvPr/>
          </p:nvSpPr>
          <p:spPr bwMode="auto">
            <a:xfrm>
              <a:off x="2463" y="3126"/>
              <a:ext cx="2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ID</a:t>
              </a:r>
            </a:p>
          </p:txBody>
        </p:sp>
      </p:grpSp>
      <p:sp>
        <p:nvSpPr>
          <p:cNvPr id="389" name="Oval 388"/>
          <p:cNvSpPr/>
          <p:nvPr/>
        </p:nvSpPr>
        <p:spPr>
          <a:xfrm>
            <a:off x="381000" y="4660982"/>
            <a:ext cx="2438400" cy="1415256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Latn-RS" sz="1400" dirty="0">
                <a:solidFill>
                  <a:prstClr val="white"/>
                </a:solidFill>
              </a:rPr>
              <a:t>Kada se SYBER+DNK kompleks osvetljava sa svetlošću 490nm, on fluorescira na 520nm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/>
      <p:bldP spid="2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85"/>
          <p:cNvGrpSpPr>
            <a:grpSpLocks/>
          </p:cNvGrpSpPr>
          <p:nvPr/>
        </p:nvGrpSpPr>
        <p:grpSpPr bwMode="auto">
          <a:xfrm>
            <a:off x="3003550" y="1671638"/>
            <a:ext cx="4794250" cy="217487"/>
            <a:chOff x="497" y="1130"/>
            <a:chExt cx="3020" cy="137"/>
          </a:xfrm>
        </p:grpSpPr>
        <p:sp>
          <p:nvSpPr>
            <p:cNvPr id="769" name="Line 386"/>
            <p:cNvSpPr>
              <a:spLocks noChangeShapeType="1"/>
            </p:cNvSpPr>
            <p:nvPr/>
          </p:nvSpPr>
          <p:spPr bwMode="auto">
            <a:xfrm>
              <a:off x="664" y="1200"/>
              <a:ext cx="268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0" name="Text Box 387"/>
            <p:cNvSpPr txBox="1">
              <a:spLocks noChangeArrowheads="1"/>
            </p:cNvSpPr>
            <p:nvPr/>
          </p:nvSpPr>
          <p:spPr bwMode="auto">
            <a:xfrm>
              <a:off x="497" y="1130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771" name="Text Box 388"/>
            <p:cNvSpPr txBox="1">
              <a:spLocks noChangeArrowheads="1"/>
            </p:cNvSpPr>
            <p:nvPr/>
          </p:nvSpPr>
          <p:spPr bwMode="auto">
            <a:xfrm>
              <a:off x="3352" y="11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21507" name="Group 389"/>
          <p:cNvGrpSpPr>
            <a:grpSpLocks/>
          </p:cNvGrpSpPr>
          <p:nvPr/>
        </p:nvGrpSpPr>
        <p:grpSpPr bwMode="auto">
          <a:xfrm rot="-23107">
            <a:off x="6726238" y="1530350"/>
            <a:ext cx="842962" cy="214313"/>
            <a:chOff x="658" y="1379"/>
            <a:chExt cx="531" cy="135"/>
          </a:xfrm>
        </p:grpSpPr>
        <p:sp>
          <p:nvSpPr>
            <p:cNvPr id="773" name="Line 390"/>
            <p:cNvSpPr>
              <a:spLocks noChangeShapeType="1"/>
            </p:cNvSpPr>
            <p:nvPr/>
          </p:nvSpPr>
          <p:spPr bwMode="auto">
            <a:xfrm>
              <a:off x="779" y="1448"/>
              <a:ext cx="28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4" name="Text Box 391"/>
            <p:cNvSpPr txBox="1">
              <a:spLocks noChangeArrowheads="1"/>
            </p:cNvSpPr>
            <p:nvPr/>
          </p:nvSpPr>
          <p:spPr bwMode="auto">
            <a:xfrm>
              <a:off x="1006" y="1361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775" name="Text Box 392"/>
            <p:cNvSpPr txBox="1">
              <a:spLocks noChangeArrowheads="1"/>
            </p:cNvSpPr>
            <p:nvPr/>
          </p:nvSpPr>
          <p:spPr bwMode="auto">
            <a:xfrm>
              <a:off x="658" y="1379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21508" name="Group 393"/>
          <p:cNvGrpSpPr>
            <a:grpSpLocks/>
          </p:cNvGrpSpPr>
          <p:nvPr/>
        </p:nvGrpSpPr>
        <p:grpSpPr bwMode="auto">
          <a:xfrm>
            <a:off x="6953250" y="1673225"/>
            <a:ext cx="366713" cy="85725"/>
            <a:chOff x="858" y="880"/>
            <a:chExt cx="231" cy="54"/>
          </a:xfrm>
        </p:grpSpPr>
        <p:sp>
          <p:nvSpPr>
            <p:cNvPr id="777" name="Line 394"/>
            <p:cNvSpPr>
              <a:spLocks noChangeShapeType="1"/>
            </p:cNvSpPr>
            <p:nvPr/>
          </p:nvSpPr>
          <p:spPr bwMode="auto">
            <a:xfrm>
              <a:off x="858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8" name="Line 395"/>
            <p:cNvSpPr>
              <a:spLocks noChangeShapeType="1"/>
            </p:cNvSpPr>
            <p:nvPr/>
          </p:nvSpPr>
          <p:spPr bwMode="auto">
            <a:xfrm>
              <a:off x="897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9" name="Line 396"/>
            <p:cNvSpPr>
              <a:spLocks noChangeShapeType="1"/>
            </p:cNvSpPr>
            <p:nvPr/>
          </p:nvSpPr>
          <p:spPr bwMode="auto">
            <a:xfrm>
              <a:off x="934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0" name="Line 397"/>
            <p:cNvSpPr>
              <a:spLocks noChangeShapeType="1"/>
            </p:cNvSpPr>
            <p:nvPr/>
          </p:nvSpPr>
          <p:spPr bwMode="auto">
            <a:xfrm>
              <a:off x="972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1" name="Line 398"/>
            <p:cNvSpPr>
              <a:spLocks noChangeShapeType="1"/>
            </p:cNvSpPr>
            <p:nvPr/>
          </p:nvSpPr>
          <p:spPr bwMode="auto">
            <a:xfrm>
              <a:off x="1013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" name="Line 399"/>
            <p:cNvSpPr>
              <a:spLocks noChangeShapeType="1"/>
            </p:cNvSpPr>
            <p:nvPr/>
          </p:nvSpPr>
          <p:spPr bwMode="auto">
            <a:xfrm>
              <a:off x="1050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3" name="Line 400"/>
            <p:cNvSpPr>
              <a:spLocks noChangeShapeType="1"/>
            </p:cNvSpPr>
            <p:nvPr/>
          </p:nvSpPr>
          <p:spPr bwMode="auto">
            <a:xfrm>
              <a:off x="1089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509" name="Group 401"/>
          <p:cNvGrpSpPr>
            <a:grpSpLocks/>
          </p:cNvGrpSpPr>
          <p:nvPr/>
        </p:nvGrpSpPr>
        <p:grpSpPr bwMode="auto">
          <a:xfrm flipH="1">
            <a:off x="4289425" y="1373188"/>
            <a:ext cx="1858963" cy="369887"/>
            <a:chOff x="2166" y="1816"/>
            <a:chExt cx="1171" cy="233"/>
          </a:xfrm>
        </p:grpSpPr>
        <p:sp>
          <p:nvSpPr>
            <p:cNvPr id="785" name="Line 402"/>
            <p:cNvSpPr>
              <a:spLocks noChangeShapeType="1"/>
            </p:cNvSpPr>
            <p:nvPr/>
          </p:nvSpPr>
          <p:spPr bwMode="auto">
            <a:xfrm rot="27019" flipV="1">
              <a:off x="2358" y="1984"/>
              <a:ext cx="810" cy="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6" name="Text Box 403"/>
            <p:cNvSpPr txBox="1">
              <a:spLocks noChangeArrowheads="1"/>
            </p:cNvSpPr>
            <p:nvPr/>
          </p:nvSpPr>
          <p:spPr bwMode="auto">
            <a:xfrm rot="27019">
              <a:off x="2166" y="1910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787" name="Text Box 404"/>
            <p:cNvSpPr txBox="1">
              <a:spLocks noChangeArrowheads="1"/>
            </p:cNvSpPr>
            <p:nvPr/>
          </p:nvSpPr>
          <p:spPr bwMode="auto">
            <a:xfrm rot="27019">
              <a:off x="3172" y="1914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  <p:grpSp>
          <p:nvGrpSpPr>
            <p:cNvPr id="21866" name="Group 405"/>
            <p:cNvGrpSpPr>
              <a:grpSpLocks/>
            </p:cNvGrpSpPr>
            <p:nvPr/>
          </p:nvGrpSpPr>
          <p:grpSpPr bwMode="auto">
            <a:xfrm>
              <a:off x="2247" y="1816"/>
              <a:ext cx="1005" cy="174"/>
              <a:chOff x="3903" y="1026"/>
              <a:chExt cx="1005" cy="174"/>
            </a:xfrm>
          </p:grpSpPr>
          <p:sp>
            <p:nvSpPr>
              <p:cNvPr id="790" name="Line 406"/>
              <p:cNvSpPr>
                <a:spLocks noChangeShapeType="1"/>
              </p:cNvSpPr>
              <p:nvPr/>
            </p:nvSpPr>
            <p:spPr bwMode="auto">
              <a:xfrm rot="-2822043" flipH="1" flipV="1">
                <a:off x="3978" y="11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1" name="Line 407"/>
              <p:cNvSpPr>
                <a:spLocks noChangeShapeType="1"/>
              </p:cNvSpPr>
              <p:nvPr/>
            </p:nvSpPr>
            <p:spPr bwMode="auto">
              <a:xfrm rot="1845013" flipH="1" flipV="1">
                <a:off x="4842" y="1101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2" name="Oval 408"/>
              <p:cNvSpPr>
                <a:spLocks noChangeArrowheads="1"/>
              </p:cNvSpPr>
              <p:nvPr/>
            </p:nvSpPr>
            <p:spPr bwMode="auto">
              <a:xfrm>
                <a:off x="3903" y="1044"/>
                <a:ext cx="87" cy="84"/>
              </a:xfrm>
              <a:prstGeom prst="ellipse">
                <a:avLst/>
              </a:prstGeom>
              <a:solidFill>
                <a:srgbClr val="66FF33">
                  <a:alpha val="50000"/>
                </a:srgbClr>
              </a:solidFill>
              <a:ln w="12700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900" kern="0">
                    <a:solidFill>
                      <a:srgbClr val="808080"/>
                    </a:solidFill>
                    <a:latin typeface="Tahoma" pitchFamily="34" charset="0"/>
                  </a:rPr>
                  <a:t>R</a:t>
                </a:r>
                <a:endParaRPr lang="en-US" sz="900" kern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93" name="Oval 409"/>
              <p:cNvSpPr>
                <a:spLocks noChangeArrowheads="1"/>
              </p:cNvSpPr>
              <p:nvPr/>
            </p:nvSpPr>
            <p:spPr bwMode="auto">
              <a:xfrm>
                <a:off x="4821" y="1026"/>
                <a:ext cx="87" cy="84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900" kern="0">
                    <a:solidFill>
                      <a:srgbClr val="808080"/>
                    </a:solidFill>
                    <a:latin typeface="Tahoma" pitchFamily="34" charset="0"/>
                  </a:rPr>
                  <a:t>Q</a:t>
                </a:r>
                <a:endParaRPr lang="en-US" sz="900" kern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89" name="Text Box 410"/>
            <p:cNvSpPr txBox="1">
              <a:spLocks noChangeArrowheads="1"/>
            </p:cNvSpPr>
            <p:nvPr/>
          </p:nvSpPr>
          <p:spPr bwMode="auto">
            <a:xfrm>
              <a:off x="2655" y="1837"/>
              <a:ext cx="1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1600" kern="0">
                <a:solidFill>
                  <a:srgbClr val="808080"/>
                </a:solidFill>
                <a:latin typeface="Tahoma" pitchFamily="34" charset="0"/>
              </a:endParaRPr>
            </a:p>
          </p:txBody>
        </p:sp>
      </p:grpSp>
      <p:grpSp>
        <p:nvGrpSpPr>
          <p:cNvPr id="21510" name="Group 411"/>
          <p:cNvGrpSpPr>
            <a:grpSpLocks/>
          </p:cNvGrpSpPr>
          <p:nvPr/>
        </p:nvGrpSpPr>
        <p:grpSpPr bwMode="auto">
          <a:xfrm>
            <a:off x="4591050" y="1666875"/>
            <a:ext cx="1236663" cy="95250"/>
            <a:chOff x="1492" y="1101"/>
            <a:chExt cx="779" cy="60"/>
          </a:xfrm>
        </p:grpSpPr>
        <p:grpSp>
          <p:nvGrpSpPr>
            <p:cNvPr id="21839" name="Group 412"/>
            <p:cNvGrpSpPr>
              <a:grpSpLocks/>
            </p:cNvGrpSpPr>
            <p:nvPr/>
          </p:nvGrpSpPr>
          <p:grpSpPr bwMode="auto">
            <a:xfrm>
              <a:off x="1492" y="1107"/>
              <a:ext cx="231" cy="54"/>
              <a:chOff x="858" y="880"/>
              <a:chExt cx="231" cy="54"/>
            </a:xfrm>
          </p:grpSpPr>
          <p:sp>
            <p:nvSpPr>
              <p:cNvPr id="812" name="Line 413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3" name="Line 414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4" name="Line 415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5" name="Line 416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6" name="Line 417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7" name="Line 418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8" name="Line 419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840" name="Group 420"/>
            <p:cNvGrpSpPr>
              <a:grpSpLocks/>
            </p:cNvGrpSpPr>
            <p:nvPr/>
          </p:nvGrpSpPr>
          <p:grpSpPr bwMode="auto">
            <a:xfrm>
              <a:off x="1756" y="1105"/>
              <a:ext cx="231" cy="54"/>
              <a:chOff x="858" y="880"/>
              <a:chExt cx="231" cy="54"/>
            </a:xfrm>
          </p:grpSpPr>
          <p:sp>
            <p:nvSpPr>
              <p:cNvPr id="805" name="Line 421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6" name="Line 422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7" name="Line 423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8" name="Line 424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9" name="Line 425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0" name="Line 426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1" name="Line 427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841" name="Group 428"/>
            <p:cNvGrpSpPr>
              <a:grpSpLocks/>
            </p:cNvGrpSpPr>
            <p:nvPr/>
          </p:nvGrpSpPr>
          <p:grpSpPr bwMode="auto">
            <a:xfrm>
              <a:off x="2034" y="1101"/>
              <a:ext cx="237" cy="54"/>
              <a:chOff x="858" y="880"/>
              <a:chExt cx="231" cy="54"/>
            </a:xfrm>
          </p:grpSpPr>
          <p:sp>
            <p:nvSpPr>
              <p:cNvPr id="798" name="Line 429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9" name="Line 430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0" name="Line 431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1" name="Line 432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2" name="Line 433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3" name="Line 434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4" name="Line 435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819" name="Line 436"/>
          <p:cNvSpPr>
            <a:spLocks noChangeShapeType="1"/>
          </p:cNvSpPr>
          <p:nvPr/>
        </p:nvSpPr>
        <p:spPr bwMode="auto">
          <a:xfrm flipH="1">
            <a:off x="5221288" y="1876425"/>
            <a:ext cx="0" cy="639763"/>
          </a:xfrm>
          <a:prstGeom prst="line">
            <a:avLst/>
          </a:prstGeom>
          <a:noFill/>
          <a:ln w="127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820" name="Group 438"/>
          <p:cNvGrpSpPr>
            <a:grpSpLocks/>
          </p:cNvGrpSpPr>
          <p:nvPr/>
        </p:nvGrpSpPr>
        <p:grpSpPr bwMode="auto">
          <a:xfrm>
            <a:off x="3003550" y="2852738"/>
            <a:ext cx="4794250" cy="217487"/>
            <a:chOff x="497" y="1130"/>
            <a:chExt cx="3020" cy="137"/>
          </a:xfrm>
        </p:grpSpPr>
        <p:sp>
          <p:nvSpPr>
            <p:cNvPr id="821" name="Line 439"/>
            <p:cNvSpPr>
              <a:spLocks noChangeShapeType="1"/>
            </p:cNvSpPr>
            <p:nvPr/>
          </p:nvSpPr>
          <p:spPr bwMode="auto">
            <a:xfrm>
              <a:off x="664" y="1200"/>
              <a:ext cx="268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2" name="Text Box 440"/>
            <p:cNvSpPr txBox="1">
              <a:spLocks noChangeArrowheads="1"/>
            </p:cNvSpPr>
            <p:nvPr/>
          </p:nvSpPr>
          <p:spPr bwMode="auto">
            <a:xfrm>
              <a:off x="497" y="1130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823" name="Text Box 441"/>
            <p:cNvSpPr txBox="1">
              <a:spLocks noChangeArrowheads="1"/>
            </p:cNvSpPr>
            <p:nvPr/>
          </p:nvSpPr>
          <p:spPr bwMode="auto">
            <a:xfrm>
              <a:off x="3352" y="11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824" name="Group 443"/>
          <p:cNvGrpSpPr>
            <a:grpSpLocks/>
          </p:cNvGrpSpPr>
          <p:nvPr/>
        </p:nvGrpSpPr>
        <p:grpSpPr bwMode="auto">
          <a:xfrm flipH="1">
            <a:off x="6051550" y="2468563"/>
            <a:ext cx="560388" cy="419100"/>
            <a:chOff x="1927" y="1744"/>
            <a:chExt cx="353" cy="264"/>
          </a:xfrm>
        </p:grpSpPr>
        <p:sp>
          <p:nvSpPr>
            <p:cNvPr id="825" name="AutoShape 444"/>
            <p:cNvSpPr>
              <a:spLocks noChangeArrowheads="1"/>
            </p:cNvSpPr>
            <p:nvPr/>
          </p:nvSpPr>
          <p:spPr bwMode="auto">
            <a:xfrm flipH="1">
              <a:off x="1927" y="1744"/>
              <a:ext cx="353" cy="264"/>
            </a:xfrm>
            <a:prstGeom prst="flowChartMagneticTap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6" name="Text Box 445"/>
            <p:cNvSpPr txBox="1">
              <a:spLocks noChangeArrowheads="1"/>
            </p:cNvSpPr>
            <p:nvPr/>
          </p:nvSpPr>
          <p:spPr bwMode="auto">
            <a:xfrm>
              <a:off x="1939" y="1789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Taq</a:t>
              </a:r>
              <a:endParaRPr lang="en-US" sz="14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827" name="Group 446"/>
          <p:cNvGrpSpPr>
            <a:grpSpLocks/>
          </p:cNvGrpSpPr>
          <p:nvPr/>
        </p:nvGrpSpPr>
        <p:grpSpPr bwMode="auto">
          <a:xfrm>
            <a:off x="4289425" y="2554288"/>
            <a:ext cx="1554163" cy="388937"/>
            <a:chOff x="1407" y="1633"/>
            <a:chExt cx="979" cy="245"/>
          </a:xfrm>
        </p:grpSpPr>
        <p:sp>
          <p:nvSpPr>
            <p:cNvPr id="828" name="Text Box 447"/>
            <p:cNvSpPr txBox="1">
              <a:spLocks noChangeArrowheads="1"/>
            </p:cNvSpPr>
            <p:nvPr/>
          </p:nvSpPr>
          <p:spPr bwMode="auto">
            <a:xfrm rot="21572981" flipH="1">
              <a:off x="1407" y="1731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  <p:grpSp>
          <p:nvGrpSpPr>
            <p:cNvPr id="21805" name="Group 448"/>
            <p:cNvGrpSpPr>
              <a:grpSpLocks/>
            </p:cNvGrpSpPr>
            <p:nvPr/>
          </p:nvGrpSpPr>
          <p:grpSpPr bwMode="auto">
            <a:xfrm>
              <a:off x="1492" y="1633"/>
              <a:ext cx="894" cy="245"/>
              <a:chOff x="1492" y="1633"/>
              <a:chExt cx="894" cy="245"/>
            </a:xfrm>
          </p:grpSpPr>
          <p:sp>
            <p:nvSpPr>
              <p:cNvPr id="830" name="Line 449"/>
              <p:cNvSpPr>
                <a:spLocks noChangeShapeType="1"/>
              </p:cNvSpPr>
              <p:nvPr/>
            </p:nvSpPr>
            <p:spPr bwMode="auto">
              <a:xfrm rot="-27019" flipH="1" flipV="1">
                <a:off x="1576" y="1801"/>
                <a:ext cx="810" cy="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1" name="Line 450"/>
              <p:cNvSpPr>
                <a:spLocks noChangeShapeType="1"/>
              </p:cNvSpPr>
              <p:nvPr/>
            </p:nvSpPr>
            <p:spPr bwMode="auto">
              <a:xfrm rot="19754987" flipV="1">
                <a:off x="1557" y="1708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2" name="Oval 451"/>
              <p:cNvSpPr>
                <a:spLocks noChangeArrowheads="1"/>
              </p:cNvSpPr>
              <p:nvPr/>
            </p:nvSpPr>
            <p:spPr bwMode="auto">
              <a:xfrm flipH="1">
                <a:off x="1492" y="1633"/>
                <a:ext cx="87" cy="84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900" kern="0">
                    <a:solidFill>
                      <a:srgbClr val="808080"/>
                    </a:solidFill>
                    <a:latin typeface="Tahoma" pitchFamily="34" charset="0"/>
                  </a:rPr>
                  <a:t>Q</a:t>
                </a:r>
                <a:endParaRPr lang="en-US" sz="900" kern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pSp>
            <p:nvGrpSpPr>
              <p:cNvPr id="21809" name="Group 452"/>
              <p:cNvGrpSpPr>
                <a:grpSpLocks/>
              </p:cNvGrpSpPr>
              <p:nvPr/>
            </p:nvGrpSpPr>
            <p:grpSpPr bwMode="auto">
              <a:xfrm>
                <a:off x="1597" y="1818"/>
                <a:ext cx="779" cy="60"/>
                <a:chOff x="1492" y="1101"/>
                <a:chExt cx="779" cy="60"/>
              </a:xfrm>
            </p:grpSpPr>
            <p:grpSp>
              <p:nvGrpSpPr>
                <p:cNvPr id="21810" name="Group 453"/>
                <p:cNvGrpSpPr>
                  <a:grpSpLocks/>
                </p:cNvGrpSpPr>
                <p:nvPr/>
              </p:nvGrpSpPr>
              <p:grpSpPr bwMode="auto">
                <a:xfrm>
                  <a:off x="1492" y="1107"/>
                  <a:ext cx="231" cy="54"/>
                  <a:chOff x="858" y="880"/>
                  <a:chExt cx="231" cy="54"/>
                </a:xfrm>
              </p:grpSpPr>
              <p:sp>
                <p:nvSpPr>
                  <p:cNvPr id="851" name="Line 454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2" name="Line 455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3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4" name="Line 457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5" name="Line 458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6" name="Line 459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7" name="Line 460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21811" name="Group 461"/>
                <p:cNvGrpSpPr>
                  <a:grpSpLocks/>
                </p:cNvGrpSpPr>
                <p:nvPr/>
              </p:nvGrpSpPr>
              <p:grpSpPr bwMode="auto">
                <a:xfrm>
                  <a:off x="1756" y="1105"/>
                  <a:ext cx="231" cy="54"/>
                  <a:chOff x="858" y="880"/>
                  <a:chExt cx="231" cy="54"/>
                </a:xfrm>
              </p:grpSpPr>
              <p:sp>
                <p:nvSpPr>
                  <p:cNvPr id="844" name="Line 462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5" name="Line 463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6" name="Line 464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7" name="Line 465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8" name="Line 466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9" name="Line 467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0" name="Line 468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21812" name="Group 469"/>
                <p:cNvGrpSpPr>
                  <a:grpSpLocks/>
                </p:cNvGrpSpPr>
                <p:nvPr/>
              </p:nvGrpSpPr>
              <p:grpSpPr bwMode="auto">
                <a:xfrm>
                  <a:off x="2034" y="1101"/>
                  <a:ext cx="237" cy="54"/>
                  <a:chOff x="858" y="880"/>
                  <a:chExt cx="231" cy="54"/>
                </a:xfrm>
              </p:grpSpPr>
              <p:sp>
                <p:nvSpPr>
                  <p:cNvPr id="837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38" name="Line 471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39" name="Line 472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0" name="Line 473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1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2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3" name="Line 476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858" name="Group 477"/>
          <p:cNvGrpSpPr>
            <a:grpSpLocks/>
          </p:cNvGrpSpPr>
          <p:nvPr/>
        </p:nvGrpSpPr>
        <p:grpSpPr bwMode="auto">
          <a:xfrm>
            <a:off x="5800725" y="2359025"/>
            <a:ext cx="290513" cy="365125"/>
            <a:chOff x="2359" y="1510"/>
            <a:chExt cx="183" cy="230"/>
          </a:xfrm>
        </p:grpSpPr>
        <p:sp>
          <p:nvSpPr>
            <p:cNvPr id="859" name="Line 478"/>
            <p:cNvSpPr>
              <a:spLocks noChangeShapeType="1"/>
            </p:cNvSpPr>
            <p:nvPr/>
          </p:nvSpPr>
          <p:spPr bwMode="auto">
            <a:xfrm rot="2822043">
              <a:off x="2449" y="1647"/>
              <a:ext cx="3" cy="18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0" name="Oval 479"/>
            <p:cNvSpPr>
              <a:spLocks noChangeArrowheads="1"/>
            </p:cNvSpPr>
            <p:nvPr/>
          </p:nvSpPr>
          <p:spPr bwMode="auto">
            <a:xfrm flipH="1">
              <a:off x="2389" y="1510"/>
              <a:ext cx="87" cy="84"/>
            </a:xfrm>
            <a:prstGeom prst="ellipse">
              <a:avLst/>
            </a:prstGeom>
            <a:solidFill>
              <a:srgbClr val="66FF33">
                <a:alpha val="50000"/>
              </a:srgbClr>
            </a:solidFill>
            <a:ln w="127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kern="0">
                  <a:solidFill>
                    <a:srgbClr val="808080"/>
                  </a:solidFill>
                  <a:latin typeface="Tahoma" pitchFamily="34" charset="0"/>
                </a:rPr>
                <a:t>R</a:t>
              </a:r>
              <a:endParaRPr lang="en-US" sz="9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61" name="Line 480"/>
            <p:cNvSpPr>
              <a:spLocks noChangeShapeType="1"/>
            </p:cNvSpPr>
            <p:nvPr/>
          </p:nvSpPr>
          <p:spPr bwMode="auto">
            <a:xfrm rot="19754987" flipV="1">
              <a:off x="2484" y="1582"/>
              <a:ext cx="1" cy="9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62" name="Group 481"/>
          <p:cNvGrpSpPr>
            <a:grpSpLocks/>
          </p:cNvGrpSpPr>
          <p:nvPr/>
        </p:nvGrpSpPr>
        <p:grpSpPr bwMode="auto">
          <a:xfrm>
            <a:off x="6391275" y="2708275"/>
            <a:ext cx="1111250" cy="231775"/>
            <a:chOff x="2731" y="1730"/>
            <a:chExt cx="700" cy="146"/>
          </a:xfrm>
        </p:grpSpPr>
        <p:grpSp>
          <p:nvGrpSpPr>
            <p:cNvPr id="21784" name="Group 482"/>
            <p:cNvGrpSpPr>
              <a:grpSpLocks/>
            </p:cNvGrpSpPr>
            <p:nvPr/>
          </p:nvGrpSpPr>
          <p:grpSpPr bwMode="auto">
            <a:xfrm rot="-23107">
              <a:off x="2731" y="1730"/>
              <a:ext cx="700" cy="137"/>
              <a:chOff x="703" y="1377"/>
              <a:chExt cx="456" cy="137"/>
            </a:xfrm>
          </p:grpSpPr>
          <p:sp>
            <p:nvSpPr>
              <p:cNvPr id="877" name="Line 483"/>
              <p:cNvSpPr>
                <a:spLocks noChangeShapeType="1"/>
              </p:cNvSpPr>
              <p:nvPr/>
            </p:nvSpPr>
            <p:spPr bwMode="auto">
              <a:xfrm>
                <a:off x="779" y="1448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8" name="Text Box 484"/>
              <p:cNvSpPr txBox="1">
                <a:spLocks noChangeArrowheads="1"/>
              </p:cNvSpPr>
              <p:nvPr/>
            </p:nvSpPr>
            <p:spPr bwMode="auto">
              <a:xfrm>
                <a:off x="1052" y="1379"/>
                <a:ext cx="10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r>
                  <a:rPr lang="en-US" sz="800" kern="0">
                    <a:solidFill>
                      <a:srgbClr val="808080"/>
                    </a:solidFill>
                    <a:latin typeface="Tahoma" pitchFamily="34" charset="0"/>
                  </a:rPr>
                  <a:t>5’</a:t>
                </a:r>
              </a:p>
            </p:txBody>
          </p:sp>
          <p:sp>
            <p:nvSpPr>
              <p:cNvPr id="879" name="Text Box 485"/>
              <p:cNvSpPr txBox="1">
                <a:spLocks noChangeArrowheads="1"/>
              </p:cNvSpPr>
              <p:nvPr/>
            </p:nvSpPr>
            <p:spPr bwMode="auto">
              <a:xfrm>
                <a:off x="697" y="1372"/>
                <a:ext cx="7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en-US" sz="800" kern="0">
                  <a:solidFill>
                    <a:srgbClr val="80808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21785" name="Group 486"/>
            <p:cNvGrpSpPr>
              <a:grpSpLocks/>
            </p:cNvGrpSpPr>
            <p:nvPr/>
          </p:nvGrpSpPr>
          <p:grpSpPr bwMode="auto">
            <a:xfrm>
              <a:off x="2894" y="1822"/>
              <a:ext cx="392" cy="54"/>
              <a:chOff x="2894" y="2102"/>
              <a:chExt cx="392" cy="54"/>
            </a:xfrm>
          </p:grpSpPr>
          <p:grpSp>
            <p:nvGrpSpPr>
              <p:cNvPr id="21786" name="Group 487"/>
              <p:cNvGrpSpPr>
                <a:grpSpLocks/>
              </p:cNvGrpSpPr>
              <p:nvPr/>
            </p:nvGrpSpPr>
            <p:grpSpPr bwMode="auto">
              <a:xfrm>
                <a:off x="3055" y="2102"/>
                <a:ext cx="231" cy="54"/>
                <a:chOff x="858" y="880"/>
                <a:chExt cx="231" cy="54"/>
              </a:xfrm>
            </p:grpSpPr>
            <p:sp>
              <p:nvSpPr>
                <p:cNvPr id="870" name="Line 488"/>
                <p:cNvSpPr>
                  <a:spLocks noChangeShapeType="1"/>
                </p:cNvSpPr>
                <p:nvPr/>
              </p:nvSpPr>
              <p:spPr bwMode="auto">
                <a:xfrm>
                  <a:off x="858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1" name="Line 489"/>
                <p:cNvSpPr>
                  <a:spLocks noChangeShapeType="1"/>
                </p:cNvSpPr>
                <p:nvPr/>
              </p:nvSpPr>
              <p:spPr bwMode="auto">
                <a:xfrm>
                  <a:off x="897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2" name="Line 490"/>
                <p:cNvSpPr>
                  <a:spLocks noChangeShapeType="1"/>
                </p:cNvSpPr>
                <p:nvPr/>
              </p:nvSpPr>
              <p:spPr bwMode="auto">
                <a:xfrm>
                  <a:off x="934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3" name="Line 491"/>
                <p:cNvSpPr>
                  <a:spLocks noChangeShapeType="1"/>
                </p:cNvSpPr>
                <p:nvPr/>
              </p:nvSpPr>
              <p:spPr bwMode="auto">
                <a:xfrm>
                  <a:off x="972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4" name="Line 492"/>
                <p:cNvSpPr>
                  <a:spLocks noChangeShapeType="1"/>
                </p:cNvSpPr>
                <p:nvPr/>
              </p:nvSpPr>
              <p:spPr bwMode="auto">
                <a:xfrm>
                  <a:off x="1013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5" name="Line 493"/>
                <p:cNvSpPr>
                  <a:spLocks noChangeShapeType="1"/>
                </p:cNvSpPr>
                <p:nvPr/>
              </p:nvSpPr>
              <p:spPr bwMode="auto">
                <a:xfrm>
                  <a:off x="1050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6" name="Line 494"/>
                <p:cNvSpPr>
                  <a:spLocks noChangeShapeType="1"/>
                </p:cNvSpPr>
                <p:nvPr/>
              </p:nvSpPr>
              <p:spPr bwMode="auto">
                <a:xfrm>
                  <a:off x="1089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866" name="Line 495"/>
              <p:cNvSpPr>
                <a:spLocks noChangeShapeType="1"/>
              </p:cNvSpPr>
              <p:nvPr/>
            </p:nvSpPr>
            <p:spPr bwMode="auto">
              <a:xfrm>
                <a:off x="2894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7" name="Line 496"/>
              <p:cNvSpPr>
                <a:spLocks noChangeShapeType="1"/>
              </p:cNvSpPr>
              <p:nvPr/>
            </p:nvSpPr>
            <p:spPr bwMode="auto">
              <a:xfrm>
                <a:off x="2932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8" name="Line 497"/>
              <p:cNvSpPr>
                <a:spLocks noChangeShapeType="1"/>
              </p:cNvSpPr>
              <p:nvPr/>
            </p:nvSpPr>
            <p:spPr bwMode="auto">
              <a:xfrm>
                <a:off x="2973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9" name="Line 498"/>
              <p:cNvSpPr>
                <a:spLocks noChangeShapeType="1"/>
              </p:cNvSpPr>
              <p:nvPr/>
            </p:nvSpPr>
            <p:spPr bwMode="auto">
              <a:xfrm>
                <a:off x="3010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880" name="Group 499"/>
          <p:cNvGrpSpPr>
            <a:grpSpLocks/>
          </p:cNvGrpSpPr>
          <p:nvPr/>
        </p:nvGrpSpPr>
        <p:grpSpPr bwMode="auto">
          <a:xfrm>
            <a:off x="3003550" y="3779838"/>
            <a:ext cx="4794250" cy="217487"/>
            <a:chOff x="497" y="1130"/>
            <a:chExt cx="3020" cy="137"/>
          </a:xfrm>
        </p:grpSpPr>
        <p:sp>
          <p:nvSpPr>
            <p:cNvPr id="881" name="Line 500"/>
            <p:cNvSpPr>
              <a:spLocks noChangeShapeType="1"/>
            </p:cNvSpPr>
            <p:nvPr/>
          </p:nvSpPr>
          <p:spPr bwMode="auto">
            <a:xfrm>
              <a:off x="664" y="1200"/>
              <a:ext cx="268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2" name="Text Box 501"/>
            <p:cNvSpPr txBox="1">
              <a:spLocks noChangeArrowheads="1"/>
            </p:cNvSpPr>
            <p:nvPr/>
          </p:nvSpPr>
          <p:spPr bwMode="auto">
            <a:xfrm>
              <a:off x="497" y="1130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883" name="Text Box 502"/>
            <p:cNvSpPr txBox="1">
              <a:spLocks noChangeArrowheads="1"/>
            </p:cNvSpPr>
            <p:nvPr/>
          </p:nvSpPr>
          <p:spPr bwMode="auto">
            <a:xfrm>
              <a:off x="3352" y="11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884" name="Group 503"/>
          <p:cNvGrpSpPr>
            <a:grpSpLocks/>
          </p:cNvGrpSpPr>
          <p:nvPr/>
        </p:nvGrpSpPr>
        <p:grpSpPr bwMode="auto">
          <a:xfrm>
            <a:off x="4289425" y="3481388"/>
            <a:ext cx="1108075" cy="388937"/>
            <a:chOff x="1407" y="2217"/>
            <a:chExt cx="698" cy="245"/>
          </a:xfrm>
        </p:grpSpPr>
        <p:sp>
          <p:nvSpPr>
            <p:cNvPr id="885" name="Line 504"/>
            <p:cNvSpPr>
              <a:spLocks noChangeShapeType="1"/>
            </p:cNvSpPr>
            <p:nvPr/>
          </p:nvSpPr>
          <p:spPr bwMode="auto">
            <a:xfrm rot="-27019" flipH="1" flipV="1">
              <a:off x="1576" y="2386"/>
              <a:ext cx="529" cy="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6" name="Text Box 505"/>
            <p:cNvSpPr txBox="1">
              <a:spLocks noChangeArrowheads="1"/>
            </p:cNvSpPr>
            <p:nvPr/>
          </p:nvSpPr>
          <p:spPr bwMode="auto">
            <a:xfrm rot="21572981" flipH="1">
              <a:off x="1407" y="2315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  <p:sp>
          <p:nvSpPr>
            <p:cNvPr id="887" name="Line 506"/>
            <p:cNvSpPr>
              <a:spLocks noChangeShapeType="1"/>
            </p:cNvSpPr>
            <p:nvPr/>
          </p:nvSpPr>
          <p:spPr bwMode="auto">
            <a:xfrm rot="19754987" flipV="1">
              <a:off x="1557" y="2292"/>
              <a:ext cx="1" cy="9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8" name="Oval 507"/>
            <p:cNvSpPr>
              <a:spLocks noChangeArrowheads="1"/>
            </p:cNvSpPr>
            <p:nvPr/>
          </p:nvSpPr>
          <p:spPr bwMode="auto">
            <a:xfrm flipH="1">
              <a:off x="1492" y="2217"/>
              <a:ext cx="87" cy="8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kern="0">
                  <a:solidFill>
                    <a:srgbClr val="808080"/>
                  </a:solidFill>
                  <a:latin typeface="Tahoma" pitchFamily="34" charset="0"/>
                </a:rPr>
                <a:t>Q</a:t>
              </a:r>
              <a:endParaRPr lang="en-US" sz="9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grpSp>
          <p:nvGrpSpPr>
            <p:cNvPr id="21765" name="Group 508"/>
            <p:cNvGrpSpPr>
              <a:grpSpLocks/>
            </p:cNvGrpSpPr>
            <p:nvPr/>
          </p:nvGrpSpPr>
          <p:grpSpPr bwMode="auto">
            <a:xfrm>
              <a:off x="1597" y="2408"/>
              <a:ext cx="231" cy="54"/>
              <a:chOff x="858" y="880"/>
              <a:chExt cx="231" cy="54"/>
            </a:xfrm>
          </p:grpSpPr>
          <p:sp>
            <p:nvSpPr>
              <p:cNvPr id="898" name="Line 509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9" name="Line 510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0" name="Line 511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1" name="Line 512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2" name="Line 513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3" name="Line 514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4" name="Line 515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766" name="Group 516"/>
            <p:cNvGrpSpPr>
              <a:grpSpLocks/>
            </p:cNvGrpSpPr>
            <p:nvPr/>
          </p:nvGrpSpPr>
          <p:grpSpPr bwMode="auto">
            <a:xfrm>
              <a:off x="1861" y="2406"/>
              <a:ext cx="231" cy="54"/>
              <a:chOff x="858" y="880"/>
              <a:chExt cx="231" cy="54"/>
            </a:xfrm>
          </p:grpSpPr>
          <p:sp>
            <p:nvSpPr>
              <p:cNvPr id="891" name="Line 517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2" name="Line 518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3" name="Line 519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4" name="Line 520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5" name="Line 521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6" name="Line 522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7" name="Line 523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905" name="Group 524"/>
          <p:cNvGrpSpPr>
            <a:grpSpLocks/>
          </p:cNvGrpSpPr>
          <p:nvPr/>
        </p:nvGrpSpPr>
        <p:grpSpPr bwMode="auto">
          <a:xfrm flipH="1">
            <a:off x="5359400" y="3376613"/>
            <a:ext cx="560388" cy="419100"/>
            <a:chOff x="1927" y="1744"/>
            <a:chExt cx="353" cy="264"/>
          </a:xfrm>
        </p:grpSpPr>
        <p:sp>
          <p:nvSpPr>
            <p:cNvPr id="906" name="AutoShape 525"/>
            <p:cNvSpPr>
              <a:spLocks noChangeArrowheads="1"/>
            </p:cNvSpPr>
            <p:nvPr/>
          </p:nvSpPr>
          <p:spPr bwMode="auto">
            <a:xfrm flipH="1">
              <a:off x="1927" y="1744"/>
              <a:ext cx="353" cy="264"/>
            </a:xfrm>
            <a:prstGeom prst="flowChartMagneticTap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7" name="Text Box 526"/>
            <p:cNvSpPr txBox="1">
              <a:spLocks noChangeArrowheads="1"/>
            </p:cNvSpPr>
            <p:nvPr/>
          </p:nvSpPr>
          <p:spPr bwMode="auto">
            <a:xfrm>
              <a:off x="1939" y="1789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 dirty="0" err="1">
                  <a:solidFill>
                    <a:srgbClr val="808080"/>
                  </a:solidFill>
                  <a:latin typeface="Tahoma" pitchFamily="34" charset="0"/>
                </a:rPr>
                <a:t>Taq</a:t>
              </a:r>
              <a:endParaRPr lang="en-US" sz="1400" kern="0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908" name="Group 527"/>
          <p:cNvGrpSpPr>
            <a:grpSpLocks/>
          </p:cNvGrpSpPr>
          <p:nvPr/>
        </p:nvGrpSpPr>
        <p:grpSpPr bwMode="auto">
          <a:xfrm>
            <a:off x="5721350" y="3070225"/>
            <a:ext cx="217488" cy="307975"/>
            <a:chOff x="2329" y="2234"/>
            <a:chExt cx="137" cy="194"/>
          </a:xfrm>
        </p:grpSpPr>
        <p:sp>
          <p:nvSpPr>
            <p:cNvPr id="909" name="Line 528"/>
            <p:cNvSpPr>
              <a:spLocks noChangeShapeType="1"/>
            </p:cNvSpPr>
            <p:nvPr/>
          </p:nvSpPr>
          <p:spPr bwMode="auto">
            <a:xfrm rot="2822043" flipV="1">
              <a:off x="2421" y="2383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0" name="Oval 529"/>
            <p:cNvSpPr>
              <a:spLocks noChangeArrowheads="1"/>
            </p:cNvSpPr>
            <p:nvPr/>
          </p:nvSpPr>
          <p:spPr bwMode="auto">
            <a:xfrm flipH="1">
              <a:off x="2329" y="2234"/>
              <a:ext cx="87" cy="84"/>
            </a:xfrm>
            <a:prstGeom prst="ellipse">
              <a:avLst/>
            </a:prstGeom>
            <a:solidFill>
              <a:srgbClr val="66FF33">
                <a:alpha val="50000"/>
              </a:srgbClr>
            </a:solidFill>
            <a:ln w="127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kern="0">
                  <a:solidFill>
                    <a:srgbClr val="808080"/>
                  </a:solidFill>
                  <a:latin typeface="Tahoma" pitchFamily="34" charset="0"/>
                </a:rPr>
                <a:t>R</a:t>
              </a:r>
              <a:endParaRPr lang="en-US" sz="9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11" name="Line 530"/>
            <p:cNvSpPr>
              <a:spLocks noChangeShapeType="1"/>
            </p:cNvSpPr>
            <p:nvPr/>
          </p:nvSpPr>
          <p:spPr bwMode="auto">
            <a:xfrm rot="19754987" flipV="1">
              <a:off x="2424" y="2306"/>
              <a:ext cx="1" cy="9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12" name="Group 531"/>
          <p:cNvGrpSpPr>
            <a:grpSpLocks/>
          </p:cNvGrpSpPr>
          <p:nvPr/>
        </p:nvGrpSpPr>
        <p:grpSpPr bwMode="auto">
          <a:xfrm>
            <a:off x="4997450" y="3219450"/>
            <a:ext cx="1246188" cy="196850"/>
            <a:chOff x="1853" y="2052"/>
            <a:chExt cx="785" cy="124"/>
          </a:xfrm>
        </p:grpSpPr>
        <p:sp>
          <p:nvSpPr>
            <p:cNvPr id="913" name="Line 532"/>
            <p:cNvSpPr>
              <a:spLocks noChangeShapeType="1"/>
            </p:cNvSpPr>
            <p:nvPr/>
          </p:nvSpPr>
          <p:spPr bwMode="auto">
            <a:xfrm rot="20170349" flipV="1">
              <a:off x="2154" y="2091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4" name="Line 533"/>
            <p:cNvSpPr>
              <a:spLocks noChangeShapeType="1"/>
            </p:cNvSpPr>
            <p:nvPr/>
          </p:nvSpPr>
          <p:spPr bwMode="auto">
            <a:xfrm rot="3878643" flipV="1">
              <a:off x="1894" y="2071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5" name="Line 534"/>
            <p:cNvSpPr>
              <a:spLocks noChangeShapeType="1"/>
            </p:cNvSpPr>
            <p:nvPr/>
          </p:nvSpPr>
          <p:spPr bwMode="auto">
            <a:xfrm rot="5975594" flipV="1">
              <a:off x="2593" y="2011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16" name="Group 535"/>
          <p:cNvGrpSpPr>
            <a:grpSpLocks/>
          </p:cNvGrpSpPr>
          <p:nvPr/>
        </p:nvGrpSpPr>
        <p:grpSpPr bwMode="auto">
          <a:xfrm>
            <a:off x="5875338" y="3632200"/>
            <a:ext cx="1804987" cy="228600"/>
            <a:chOff x="2406" y="2312"/>
            <a:chExt cx="1137" cy="144"/>
          </a:xfrm>
        </p:grpSpPr>
        <p:sp>
          <p:nvSpPr>
            <p:cNvPr id="917" name="Line 536"/>
            <p:cNvSpPr>
              <a:spLocks noChangeShapeType="1"/>
            </p:cNvSpPr>
            <p:nvPr/>
          </p:nvSpPr>
          <p:spPr bwMode="auto">
            <a:xfrm rot="-23107">
              <a:off x="2406" y="2388"/>
              <a:ext cx="1020" cy="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8" name="Rectangle 537"/>
            <p:cNvSpPr>
              <a:spLocks noChangeArrowheads="1"/>
            </p:cNvSpPr>
            <p:nvPr/>
          </p:nvSpPr>
          <p:spPr bwMode="auto">
            <a:xfrm>
              <a:off x="3378" y="231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grpSp>
          <p:nvGrpSpPr>
            <p:cNvPr id="21724" name="Group 538"/>
            <p:cNvGrpSpPr>
              <a:grpSpLocks/>
            </p:cNvGrpSpPr>
            <p:nvPr/>
          </p:nvGrpSpPr>
          <p:grpSpPr bwMode="auto">
            <a:xfrm>
              <a:off x="2462" y="2402"/>
              <a:ext cx="911" cy="54"/>
              <a:chOff x="2506" y="2622"/>
              <a:chExt cx="911" cy="54"/>
            </a:xfrm>
          </p:grpSpPr>
          <p:grpSp>
            <p:nvGrpSpPr>
              <p:cNvPr id="21725" name="Group 539"/>
              <p:cNvGrpSpPr>
                <a:grpSpLocks/>
              </p:cNvGrpSpPr>
              <p:nvPr/>
            </p:nvGrpSpPr>
            <p:grpSpPr bwMode="auto">
              <a:xfrm>
                <a:off x="2506" y="2622"/>
                <a:ext cx="392" cy="54"/>
                <a:chOff x="2894" y="2102"/>
                <a:chExt cx="392" cy="54"/>
              </a:xfrm>
            </p:grpSpPr>
            <p:grpSp>
              <p:nvGrpSpPr>
                <p:cNvPr id="21741" name="Group 540"/>
                <p:cNvGrpSpPr>
                  <a:grpSpLocks/>
                </p:cNvGrpSpPr>
                <p:nvPr/>
              </p:nvGrpSpPr>
              <p:grpSpPr bwMode="auto">
                <a:xfrm>
                  <a:off x="3055" y="2102"/>
                  <a:ext cx="231" cy="54"/>
                  <a:chOff x="858" y="880"/>
                  <a:chExt cx="231" cy="54"/>
                </a:xfrm>
              </p:grpSpPr>
              <p:sp>
                <p:nvSpPr>
                  <p:cNvPr id="941" name="Line 541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2" name="Line 542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3" name="Line 543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4" name="Line 544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5" name="Line 545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6" name="Line 546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7" name="Line 547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937" name="Line 548"/>
                <p:cNvSpPr>
                  <a:spLocks noChangeShapeType="1"/>
                </p:cNvSpPr>
                <p:nvPr/>
              </p:nvSpPr>
              <p:spPr bwMode="auto">
                <a:xfrm>
                  <a:off x="2894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38" name="Line 549"/>
                <p:cNvSpPr>
                  <a:spLocks noChangeShapeType="1"/>
                </p:cNvSpPr>
                <p:nvPr/>
              </p:nvSpPr>
              <p:spPr bwMode="auto">
                <a:xfrm>
                  <a:off x="2932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39" name="Line 550"/>
                <p:cNvSpPr>
                  <a:spLocks noChangeShapeType="1"/>
                </p:cNvSpPr>
                <p:nvPr/>
              </p:nvSpPr>
              <p:spPr bwMode="auto">
                <a:xfrm>
                  <a:off x="2973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40" name="Line 551"/>
                <p:cNvSpPr>
                  <a:spLocks noChangeShapeType="1"/>
                </p:cNvSpPr>
                <p:nvPr/>
              </p:nvSpPr>
              <p:spPr bwMode="auto">
                <a:xfrm>
                  <a:off x="3010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921" name="Line 552"/>
              <p:cNvSpPr>
                <a:spLocks noChangeShapeType="1"/>
              </p:cNvSpPr>
              <p:nvPr/>
            </p:nvSpPr>
            <p:spPr bwMode="auto">
              <a:xfrm>
                <a:off x="3417" y="262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2" name="Line 553"/>
              <p:cNvSpPr>
                <a:spLocks noChangeShapeType="1"/>
              </p:cNvSpPr>
              <p:nvPr/>
            </p:nvSpPr>
            <p:spPr bwMode="auto">
              <a:xfrm>
                <a:off x="3374" y="262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1728" name="Group 554"/>
              <p:cNvGrpSpPr>
                <a:grpSpLocks/>
              </p:cNvGrpSpPr>
              <p:nvPr/>
            </p:nvGrpSpPr>
            <p:grpSpPr bwMode="auto">
              <a:xfrm>
                <a:off x="2942" y="2622"/>
                <a:ext cx="392" cy="54"/>
                <a:chOff x="2894" y="2102"/>
                <a:chExt cx="392" cy="54"/>
              </a:xfrm>
            </p:grpSpPr>
            <p:grpSp>
              <p:nvGrpSpPr>
                <p:cNvPr id="21729" name="Group 555"/>
                <p:cNvGrpSpPr>
                  <a:grpSpLocks/>
                </p:cNvGrpSpPr>
                <p:nvPr/>
              </p:nvGrpSpPr>
              <p:grpSpPr bwMode="auto">
                <a:xfrm>
                  <a:off x="3055" y="2102"/>
                  <a:ext cx="231" cy="54"/>
                  <a:chOff x="858" y="880"/>
                  <a:chExt cx="231" cy="54"/>
                </a:xfrm>
              </p:grpSpPr>
              <p:sp>
                <p:nvSpPr>
                  <p:cNvPr id="929" name="Line 556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0" name="Line 557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1" name="Line 558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2" name="Line 559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3" name="Line 560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4" name="Line 561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5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925" name="Line 563"/>
                <p:cNvSpPr>
                  <a:spLocks noChangeShapeType="1"/>
                </p:cNvSpPr>
                <p:nvPr/>
              </p:nvSpPr>
              <p:spPr bwMode="auto">
                <a:xfrm>
                  <a:off x="2894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26" name="Line 564"/>
                <p:cNvSpPr>
                  <a:spLocks noChangeShapeType="1"/>
                </p:cNvSpPr>
                <p:nvPr/>
              </p:nvSpPr>
              <p:spPr bwMode="auto">
                <a:xfrm>
                  <a:off x="2932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27" name="Line 565"/>
                <p:cNvSpPr>
                  <a:spLocks noChangeShapeType="1"/>
                </p:cNvSpPr>
                <p:nvPr/>
              </p:nvSpPr>
              <p:spPr bwMode="auto">
                <a:xfrm>
                  <a:off x="2973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28" name="Line 566"/>
                <p:cNvSpPr>
                  <a:spLocks noChangeShapeType="1"/>
                </p:cNvSpPr>
                <p:nvPr/>
              </p:nvSpPr>
              <p:spPr bwMode="auto">
                <a:xfrm>
                  <a:off x="3010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</p:grpSp>
      <p:grpSp>
        <p:nvGrpSpPr>
          <p:cNvPr id="948" name="Group 569"/>
          <p:cNvGrpSpPr>
            <a:grpSpLocks/>
          </p:cNvGrpSpPr>
          <p:nvPr/>
        </p:nvGrpSpPr>
        <p:grpSpPr bwMode="auto">
          <a:xfrm>
            <a:off x="2647950" y="4719638"/>
            <a:ext cx="4794250" cy="217487"/>
            <a:chOff x="497" y="1130"/>
            <a:chExt cx="3020" cy="137"/>
          </a:xfrm>
        </p:grpSpPr>
        <p:sp>
          <p:nvSpPr>
            <p:cNvPr id="949" name="Line 570"/>
            <p:cNvSpPr>
              <a:spLocks noChangeShapeType="1"/>
            </p:cNvSpPr>
            <p:nvPr/>
          </p:nvSpPr>
          <p:spPr bwMode="auto">
            <a:xfrm>
              <a:off x="664" y="1200"/>
              <a:ext cx="268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0" name="Text Box 571"/>
            <p:cNvSpPr txBox="1">
              <a:spLocks noChangeArrowheads="1"/>
            </p:cNvSpPr>
            <p:nvPr/>
          </p:nvSpPr>
          <p:spPr bwMode="auto">
            <a:xfrm>
              <a:off x="497" y="1130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951" name="Text Box 572"/>
            <p:cNvSpPr txBox="1">
              <a:spLocks noChangeArrowheads="1"/>
            </p:cNvSpPr>
            <p:nvPr/>
          </p:nvSpPr>
          <p:spPr bwMode="auto">
            <a:xfrm>
              <a:off x="3352" y="11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grpSp>
        <p:nvGrpSpPr>
          <p:cNvPr id="952" name="Group 573"/>
          <p:cNvGrpSpPr>
            <a:grpSpLocks/>
          </p:cNvGrpSpPr>
          <p:nvPr/>
        </p:nvGrpSpPr>
        <p:grpSpPr bwMode="auto">
          <a:xfrm rot="-1662218">
            <a:off x="4090988" y="4240213"/>
            <a:ext cx="452437" cy="276225"/>
            <a:chOff x="1492" y="3089"/>
            <a:chExt cx="285" cy="174"/>
          </a:xfrm>
        </p:grpSpPr>
        <p:sp>
          <p:nvSpPr>
            <p:cNvPr id="953" name="Line 574"/>
            <p:cNvSpPr>
              <a:spLocks noChangeShapeType="1"/>
            </p:cNvSpPr>
            <p:nvPr/>
          </p:nvSpPr>
          <p:spPr bwMode="auto">
            <a:xfrm rot="-27019" flipH="1" flipV="1">
              <a:off x="1575" y="3259"/>
              <a:ext cx="20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4" name="Line 575"/>
            <p:cNvSpPr>
              <a:spLocks noChangeShapeType="1"/>
            </p:cNvSpPr>
            <p:nvPr/>
          </p:nvSpPr>
          <p:spPr bwMode="auto">
            <a:xfrm rot="19754987" flipV="1">
              <a:off x="1557" y="3163"/>
              <a:ext cx="1" cy="9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5" name="Oval 576"/>
            <p:cNvSpPr>
              <a:spLocks noChangeArrowheads="1"/>
            </p:cNvSpPr>
            <p:nvPr/>
          </p:nvSpPr>
          <p:spPr bwMode="auto">
            <a:xfrm flipH="1">
              <a:off x="1492" y="3089"/>
              <a:ext cx="87" cy="8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kern="0">
                  <a:solidFill>
                    <a:srgbClr val="808080"/>
                  </a:solidFill>
                  <a:latin typeface="Tahoma" pitchFamily="34" charset="0"/>
                </a:rPr>
                <a:t>Q</a:t>
              </a:r>
              <a:endParaRPr lang="en-US" sz="9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956" name="Group 577"/>
          <p:cNvGrpSpPr>
            <a:grpSpLocks/>
          </p:cNvGrpSpPr>
          <p:nvPr/>
        </p:nvGrpSpPr>
        <p:grpSpPr bwMode="auto">
          <a:xfrm flipH="1">
            <a:off x="3003550" y="4154488"/>
            <a:ext cx="560388" cy="419100"/>
            <a:chOff x="1927" y="1744"/>
            <a:chExt cx="353" cy="264"/>
          </a:xfrm>
        </p:grpSpPr>
        <p:sp>
          <p:nvSpPr>
            <p:cNvPr id="957" name="AutoShape 578"/>
            <p:cNvSpPr>
              <a:spLocks noChangeArrowheads="1"/>
            </p:cNvSpPr>
            <p:nvPr/>
          </p:nvSpPr>
          <p:spPr bwMode="auto">
            <a:xfrm flipH="1">
              <a:off x="1927" y="1744"/>
              <a:ext cx="353" cy="264"/>
            </a:xfrm>
            <a:prstGeom prst="flowChartMagneticTap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8" name="Text Box 579"/>
            <p:cNvSpPr txBox="1">
              <a:spLocks noChangeArrowheads="1"/>
            </p:cNvSpPr>
            <p:nvPr/>
          </p:nvSpPr>
          <p:spPr bwMode="auto">
            <a:xfrm>
              <a:off x="1939" y="1789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Taq</a:t>
              </a:r>
              <a:endParaRPr lang="en-US" sz="14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959" name="Group 580"/>
          <p:cNvGrpSpPr>
            <a:grpSpLocks/>
          </p:cNvGrpSpPr>
          <p:nvPr/>
        </p:nvGrpSpPr>
        <p:grpSpPr bwMode="auto">
          <a:xfrm>
            <a:off x="5721350" y="4143375"/>
            <a:ext cx="217488" cy="307975"/>
            <a:chOff x="2329" y="2234"/>
            <a:chExt cx="137" cy="194"/>
          </a:xfrm>
        </p:grpSpPr>
        <p:sp>
          <p:nvSpPr>
            <p:cNvPr id="960" name="Line 581"/>
            <p:cNvSpPr>
              <a:spLocks noChangeShapeType="1"/>
            </p:cNvSpPr>
            <p:nvPr/>
          </p:nvSpPr>
          <p:spPr bwMode="auto">
            <a:xfrm rot="2822043" flipV="1">
              <a:off x="2421" y="2383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1" name="Oval 582"/>
            <p:cNvSpPr>
              <a:spLocks noChangeArrowheads="1"/>
            </p:cNvSpPr>
            <p:nvPr/>
          </p:nvSpPr>
          <p:spPr bwMode="auto">
            <a:xfrm flipH="1">
              <a:off x="2329" y="2234"/>
              <a:ext cx="87" cy="84"/>
            </a:xfrm>
            <a:prstGeom prst="ellipse">
              <a:avLst/>
            </a:prstGeom>
            <a:solidFill>
              <a:srgbClr val="66FF33">
                <a:alpha val="50000"/>
              </a:srgbClr>
            </a:solidFill>
            <a:ln w="127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kern="0">
                  <a:solidFill>
                    <a:srgbClr val="808080"/>
                  </a:solidFill>
                  <a:latin typeface="Tahoma" pitchFamily="34" charset="0"/>
                </a:rPr>
                <a:t>R</a:t>
              </a:r>
              <a:endParaRPr lang="en-US" sz="9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62" name="Line 583"/>
            <p:cNvSpPr>
              <a:spLocks noChangeShapeType="1"/>
            </p:cNvSpPr>
            <p:nvPr/>
          </p:nvSpPr>
          <p:spPr bwMode="auto">
            <a:xfrm rot="19754987" flipV="1">
              <a:off x="2424" y="2306"/>
              <a:ext cx="1" cy="9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63" name="Group 584"/>
          <p:cNvGrpSpPr>
            <a:grpSpLocks/>
          </p:cNvGrpSpPr>
          <p:nvPr/>
        </p:nvGrpSpPr>
        <p:grpSpPr bwMode="auto">
          <a:xfrm>
            <a:off x="3732213" y="4572000"/>
            <a:ext cx="3948112" cy="238125"/>
            <a:chOff x="1056" y="2904"/>
            <a:chExt cx="2487" cy="150"/>
          </a:xfrm>
        </p:grpSpPr>
        <p:sp>
          <p:nvSpPr>
            <p:cNvPr id="964" name="Line 585"/>
            <p:cNvSpPr>
              <a:spLocks noChangeShapeType="1"/>
            </p:cNvSpPr>
            <p:nvPr/>
          </p:nvSpPr>
          <p:spPr bwMode="auto">
            <a:xfrm rot="-23107">
              <a:off x="1184" y="2972"/>
              <a:ext cx="2240" cy="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5" name="Text Box 586"/>
            <p:cNvSpPr txBox="1">
              <a:spLocks noChangeArrowheads="1"/>
            </p:cNvSpPr>
            <p:nvPr/>
          </p:nvSpPr>
          <p:spPr bwMode="auto">
            <a:xfrm rot="21572981" flipH="1">
              <a:off x="1056" y="2904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  <p:sp>
          <p:nvSpPr>
            <p:cNvPr id="966" name="Rectangle 587"/>
            <p:cNvSpPr>
              <a:spLocks noChangeArrowheads="1"/>
            </p:cNvSpPr>
            <p:nvPr/>
          </p:nvSpPr>
          <p:spPr bwMode="auto">
            <a:xfrm>
              <a:off x="3378" y="2904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grpSp>
          <p:nvGrpSpPr>
            <p:cNvPr id="21645" name="Group 588"/>
            <p:cNvGrpSpPr>
              <a:grpSpLocks/>
            </p:cNvGrpSpPr>
            <p:nvPr/>
          </p:nvGrpSpPr>
          <p:grpSpPr bwMode="auto">
            <a:xfrm>
              <a:off x="2462" y="2994"/>
              <a:ext cx="911" cy="54"/>
              <a:chOff x="2506" y="2622"/>
              <a:chExt cx="911" cy="54"/>
            </a:xfrm>
          </p:grpSpPr>
          <p:grpSp>
            <p:nvGrpSpPr>
              <p:cNvPr id="21683" name="Group 589"/>
              <p:cNvGrpSpPr>
                <a:grpSpLocks/>
              </p:cNvGrpSpPr>
              <p:nvPr/>
            </p:nvGrpSpPr>
            <p:grpSpPr bwMode="auto">
              <a:xfrm>
                <a:off x="2506" y="2622"/>
                <a:ext cx="392" cy="54"/>
                <a:chOff x="2894" y="2102"/>
                <a:chExt cx="392" cy="54"/>
              </a:xfrm>
            </p:grpSpPr>
            <p:grpSp>
              <p:nvGrpSpPr>
                <p:cNvPr id="21699" name="Group 590"/>
                <p:cNvGrpSpPr>
                  <a:grpSpLocks/>
                </p:cNvGrpSpPr>
                <p:nvPr/>
              </p:nvGrpSpPr>
              <p:grpSpPr bwMode="auto">
                <a:xfrm>
                  <a:off x="3055" y="2102"/>
                  <a:ext cx="231" cy="54"/>
                  <a:chOff x="858" y="880"/>
                  <a:chExt cx="231" cy="54"/>
                </a:xfrm>
              </p:grpSpPr>
              <p:sp>
                <p:nvSpPr>
                  <p:cNvPr id="1026" name="Line 591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7" name="Line 592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8" name="Line 593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9" name="Line 594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30" name="Line 595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31" name="Line 596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32" name="Line 597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1022" name="Line 598"/>
                <p:cNvSpPr>
                  <a:spLocks noChangeShapeType="1"/>
                </p:cNvSpPr>
                <p:nvPr/>
              </p:nvSpPr>
              <p:spPr bwMode="auto">
                <a:xfrm>
                  <a:off x="2894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3" name="Line 599"/>
                <p:cNvSpPr>
                  <a:spLocks noChangeShapeType="1"/>
                </p:cNvSpPr>
                <p:nvPr/>
              </p:nvSpPr>
              <p:spPr bwMode="auto">
                <a:xfrm>
                  <a:off x="2932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4" name="Line 600"/>
                <p:cNvSpPr>
                  <a:spLocks noChangeShapeType="1"/>
                </p:cNvSpPr>
                <p:nvPr/>
              </p:nvSpPr>
              <p:spPr bwMode="auto">
                <a:xfrm>
                  <a:off x="2973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5" name="Line 601"/>
                <p:cNvSpPr>
                  <a:spLocks noChangeShapeType="1"/>
                </p:cNvSpPr>
                <p:nvPr/>
              </p:nvSpPr>
              <p:spPr bwMode="auto">
                <a:xfrm>
                  <a:off x="3010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06" name="Line 602"/>
              <p:cNvSpPr>
                <a:spLocks noChangeShapeType="1"/>
              </p:cNvSpPr>
              <p:nvPr/>
            </p:nvSpPr>
            <p:spPr bwMode="auto">
              <a:xfrm>
                <a:off x="3417" y="262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7" name="Line 603"/>
              <p:cNvSpPr>
                <a:spLocks noChangeShapeType="1"/>
              </p:cNvSpPr>
              <p:nvPr/>
            </p:nvSpPr>
            <p:spPr bwMode="auto">
              <a:xfrm>
                <a:off x="3374" y="262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1686" name="Group 604"/>
              <p:cNvGrpSpPr>
                <a:grpSpLocks/>
              </p:cNvGrpSpPr>
              <p:nvPr/>
            </p:nvGrpSpPr>
            <p:grpSpPr bwMode="auto">
              <a:xfrm>
                <a:off x="2942" y="2622"/>
                <a:ext cx="392" cy="54"/>
                <a:chOff x="2894" y="2102"/>
                <a:chExt cx="392" cy="54"/>
              </a:xfrm>
            </p:grpSpPr>
            <p:grpSp>
              <p:nvGrpSpPr>
                <p:cNvPr id="21687" name="Group 605"/>
                <p:cNvGrpSpPr>
                  <a:grpSpLocks/>
                </p:cNvGrpSpPr>
                <p:nvPr/>
              </p:nvGrpSpPr>
              <p:grpSpPr bwMode="auto">
                <a:xfrm>
                  <a:off x="3055" y="2102"/>
                  <a:ext cx="231" cy="54"/>
                  <a:chOff x="858" y="880"/>
                  <a:chExt cx="231" cy="54"/>
                </a:xfrm>
              </p:grpSpPr>
              <p:sp>
                <p:nvSpPr>
                  <p:cNvPr id="1014" name="Line 606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5" name="Line 607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6" name="Line 608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7" name="Line 609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8" name="Line 610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9" name="Line 611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0" name="Line 612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1010" name="Line 613"/>
                <p:cNvSpPr>
                  <a:spLocks noChangeShapeType="1"/>
                </p:cNvSpPr>
                <p:nvPr/>
              </p:nvSpPr>
              <p:spPr bwMode="auto">
                <a:xfrm>
                  <a:off x="2894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11" name="Line 614"/>
                <p:cNvSpPr>
                  <a:spLocks noChangeShapeType="1"/>
                </p:cNvSpPr>
                <p:nvPr/>
              </p:nvSpPr>
              <p:spPr bwMode="auto">
                <a:xfrm>
                  <a:off x="2932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12" name="Line 615"/>
                <p:cNvSpPr>
                  <a:spLocks noChangeShapeType="1"/>
                </p:cNvSpPr>
                <p:nvPr/>
              </p:nvSpPr>
              <p:spPr bwMode="auto">
                <a:xfrm>
                  <a:off x="2973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13" name="Line 616"/>
                <p:cNvSpPr>
                  <a:spLocks noChangeShapeType="1"/>
                </p:cNvSpPr>
                <p:nvPr/>
              </p:nvSpPr>
              <p:spPr bwMode="auto">
                <a:xfrm>
                  <a:off x="3010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21646" name="Group 617"/>
            <p:cNvGrpSpPr>
              <a:grpSpLocks/>
            </p:cNvGrpSpPr>
            <p:nvPr/>
          </p:nvGrpSpPr>
          <p:grpSpPr bwMode="auto">
            <a:xfrm>
              <a:off x="1499" y="2997"/>
              <a:ext cx="911" cy="54"/>
              <a:chOff x="2506" y="2622"/>
              <a:chExt cx="911" cy="54"/>
            </a:xfrm>
          </p:grpSpPr>
          <p:grpSp>
            <p:nvGrpSpPr>
              <p:cNvPr id="21655" name="Group 618"/>
              <p:cNvGrpSpPr>
                <a:grpSpLocks/>
              </p:cNvGrpSpPr>
              <p:nvPr/>
            </p:nvGrpSpPr>
            <p:grpSpPr bwMode="auto">
              <a:xfrm>
                <a:off x="2506" y="2622"/>
                <a:ext cx="392" cy="54"/>
                <a:chOff x="2894" y="2102"/>
                <a:chExt cx="392" cy="54"/>
              </a:xfrm>
            </p:grpSpPr>
            <p:grpSp>
              <p:nvGrpSpPr>
                <p:cNvPr id="21671" name="Group 619"/>
                <p:cNvGrpSpPr>
                  <a:grpSpLocks/>
                </p:cNvGrpSpPr>
                <p:nvPr/>
              </p:nvGrpSpPr>
              <p:grpSpPr bwMode="auto">
                <a:xfrm>
                  <a:off x="3055" y="2102"/>
                  <a:ext cx="231" cy="54"/>
                  <a:chOff x="858" y="880"/>
                  <a:chExt cx="231" cy="54"/>
                </a:xfrm>
              </p:grpSpPr>
              <p:sp>
                <p:nvSpPr>
                  <p:cNvPr id="998" name="Line 620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99" name="Line 621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0" name="Line 622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1" name="Line 623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2" name="Line 624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3" name="Line 625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4" name="Line 626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994" name="Line 627"/>
                <p:cNvSpPr>
                  <a:spLocks noChangeShapeType="1"/>
                </p:cNvSpPr>
                <p:nvPr/>
              </p:nvSpPr>
              <p:spPr bwMode="auto">
                <a:xfrm>
                  <a:off x="2894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95" name="Line 628"/>
                <p:cNvSpPr>
                  <a:spLocks noChangeShapeType="1"/>
                </p:cNvSpPr>
                <p:nvPr/>
              </p:nvSpPr>
              <p:spPr bwMode="auto">
                <a:xfrm>
                  <a:off x="2932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96" name="Line 629"/>
                <p:cNvSpPr>
                  <a:spLocks noChangeShapeType="1"/>
                </p:cNvSpPr>
                <p:nvPr/>
              </p:nvSpPr>
              <p:spPr bwMode="auto">
                <a:xfrm>
                  <a:off x="2973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97" name="Line 630"/>
                <p:cNvSpPr>
                  <a:spLocks noChangeShapeType="1"/>
                </p:cNvSpPr>
                <p:nvPr/>
              </p:nvSpPr>
              <p:spPr bwMode="auto">
                <a:xfrm>
                  <a:off x="3010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978" name="Line 631"/>
              <p:cNvSpPr>
                <a:spLocks noChangeShapeType="1"/>
              </p:cNvSpPr>
              <p:nvPr/>
            </p:nvSpPr>
            <p:spPr bwMode="auto">
              <a:xfrm>
                <a:off x="3417" y="262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9" name="Line 632"/>
              <p:cNvSpPr>
                <a:spLocks noChangeShapeType="1"/>
              </p:cNvSpPr>
              <p:nvPr/>
            </p:nvSpPr>
            <p:spPr bwMode="auto">
              <a:xfrm>
                <a:off x="3374" y="262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1658" name="Group 633"/>
              <p:cNvGrpSpPr>
                <a:grpSpLocks/>
              </p:cNvGrpSpPr>
              <p:nvPr/>
            </p:nvGrpSpPr>
            <p:grpSpPr bwMode="auto">
              <a:xfrm>
                <a:off x="2942" y="2622"/>
                <a:ext cx="392" cy="54"/>
                <a:chOff x="2894" y="2102"/>
                <a:chExt cx="392" cy="54"/>
              </a:xfrm>
            </p:grpSpPr>
            <p:grpSp>
              <p:nvGrpSpPr>
                <p:cNvPr id="21659" name="Group 634"/>
                <p:cNvGrpSpPr>
                  <a:grpSpLocks/>
                </p:cNvGrpSpPr>
                <p:nvPr/>
              </p:nvGrpSpPr>
              <p:grpSpPr bwMode="auto">
                <a:xfrm>
                  <a:off x="3055" y="2102"/>
                  <a:ext cx="231" cy="54"/>
                  <a:chOff x="858" y="880"/>
                  <a:chExt cx="231" cy="54"/>
                </a:xfrm>
              </p:grpSpPr>
              <p:sp>
                <p:nvSpPr>
                  <p:cNvPr id="986" name="Line 635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7" name="Line 636"/>
                  <p:cNvSpPr>
                    <a:spLocks noChangeShapeType="1"/>
                  </p:cNvSpPr>
                  <p:nvPr/>
                </p:nvSpPr>
                <p:spPr bwMode="auto">
                  <a:xfrm>
                    <a:off x="897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8" name="Line 637"/>
                  <p:cNvSpPr>
                    <a:spLocks noChangeShapeType="1"/>
                  </p:cNvSpPr>
                  <p:nvPr/>
                </p:nvSpPr>
                <p:spPr bwMode="auto">
                  <a:xfrm>
                    <a:off x="934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9" name="Line 638"/>
                  <p:cNvSpPr>
                    <a:spLocks noChangeShapeType="1"/>
                  </p:cNvSpPr>
                  <p:nvPr/>
                </p:nvSpPr>
                <p:spPr bwMode="auto">
                  <a:xfrm>
                    <a:off x="972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90" name="Line 639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91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1050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92" name="Line 641"/>
                  <p:cNvSpPr>
                    <a:spLocks noChangeShapeType="1"/>
                  </p:cNvSpPr>
                  <p:nvPr/>
                </p:nvSpPr>
                <p:spPr bwMode="auto">
                  <a:xfrm>
                    <a:off x="1089" y="880"/>
                    <a:ext cx="0" cy="54"/>
                  </a:xfrm>
                  <a:prstGeom prst="line">
                    <a:avLst/>
                  </a:prstGeom>
                  <a:noFill/>
                  <a:ln w="1270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982" name="Line 642"/>
                <p:cNvSpPr>
                  <a:spLocks noChangeShapeType="1"/>
                </p:cNvSpPr>
                <p:nvPr/>
              </p:nvSpPr>
              <p:spPr bwMode="auto">
                <a:xfrm>
                  <a:off x="2894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83" name="Line 643"/>
                <p:cNvSpPr>
                  <a:spLocks noChangeShapeType="1"/>
                </p:cNvSpPr>
                <p:nvPr/>
              </p:nvSpPr>
              <p:spPr bwMode="auto">
                <a:xfrm>
                  <a:off x="2932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84" name="Line 644"/>
                <p:cNvSpPr>
                  <a:spLocks noChangeShapeType="1"/>
                </p:cNvSpPr>
                <p:nvPr/>
              </p:nvSpPr>
              <p:spPr bwMode="auto">
                <a:xfrm>
                  <a:off x="2973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85" name="Line 645"/>
                <p:cNvSpPr>
                  <a:spLocks noChangeShapeType="1"/>
                </p:cNvSpPr>
                <p:nvPr/>
              </p:nvSpPr>
              <p:spPr bwMode="auto">
                <a:xfrm>
                  <a:off x="3010" y="2102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21647" name="Group 646"/>
            <p:cNvGrpSpPr>
              <a:grpSpLocks/>
            </p:cNvGrpSpPr>
            <p:nvPr/>
          </p:nvGrpSpPr>
          <p:grpSpPr bwMode="auto">
            <a:xfrm>
              <a:off x="1222" y="3000"/>
              <a:ext cx="231" cy="54"/>
              <a:chOff x="858" y="880"/>
              <a:chExt cx="231" cy="54"/>
            </a:xfrm>
          </p:grpSpPr>
          <p:sp>
            <p:nvSpPr>
              <p:cNvPr id="970" name="Line 647"/>
              <p:cNvSpPr>
                <a:spLocks noChangeShapeType="1"/>
              </p:cNvSpPr>
              <p:nvPr/>
            </p:nvSpPr>
            <p:spPr bwMode="auto">
              <a:xfrm>
                <a:off x="858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1" name="Line 648"/>
              <p:cNvSpPr>
                <a:spLocks noChangeShapeType="1"/>
              </p:cNvSpPr>
              <p:nvPr/>
            </p:nvSpPr>
            <p:spPr bwMode="auto">
              <a:xfrm>
                <a:off x="897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2" name="Line 649"/>
              <p:cNvSpPr>
                <a:spLocks noChangeShapeType="1"/>
              </p:cNvSpPr>
              <p:nvPr/>
            </p:nvSpPr>
            <p:spPr bwMode="auto">
              <a:xfrm>
                <a:off x="934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3" name="Line 650"/>
              <p:cNvSpPr>
                <a:spLocks noChangeShapeType="1"/>
              </p:cNvSpPr>
              <p:nvPr/>
            </p:nvSpPr>
            <p:spPr bwMode="auto">
              <a:xfrm>
                <a:off x="972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4" name="Line 651"/>
              <p:cNvSpPr>
                <a:spLocks noChangeShapeType="1"/>
              </p:cNvSpPr>
              <p:nvPr/>
            </p:nvSpPr>
            <p:spPr bwMode="auto">
              <a:xfrm>
                <a:off x="1013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5" name="Line 652"/>
              <p:cNvSpPr>
                <a:spLocks noChangeShapeType="1"/>
              </p:cNvSpPr>
              <p:nvPr/>
            </p:nvSpPr>
            <p:spPr bwMode="auto">
              <a:xfrm>
                <a:off x="1050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6" name="Line 653"/>
              <p:cNvSpPr>
                <a:spLocks noChangeShapeType="1"/>
              </p:cNvSpPr>
              <p:nvPr/>
            </p:nvSpPr>
            <p:spPr bwMode="auto">
              <a:xfrm>
                <a:off x="1089" y="880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033" name="Group 654"/>
          <p:cNvGrpSpPr>
            <a:grpSpLocks/>
          </p:cNvGrpSpPr>
          <p:nvPr/>
        </p:nvGrpSpPr>
        <p:grpSpPr bwMode="auto">
          <a:xfrm>
            <a:off x="4876800" y="4130675"/>
            <a:ext cx="674688" cy="388938"/>
            <a:chOff x="1777" y="2626"/>
            <a:chExt cx="425" cy="245"/>
          </a:xfrm>
        </p:grpSpPr>
        <p:sp>
          <p:nvSpPr>
            <p:cNvPr id="1034" name="Line 655"/>
            <p:cNvSpPr>
              <a:spLocks noChangeShapeType="1"/>
            </p:cNvSpPr>
            <p:nvPr/>
          </p:nvSpPr>
          <p:spPr bwMode="auto">
            <a:xfrm rot="20170349" flipV="1">
              <a:off x="2154" y="2683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5" name="Line 656"/>
            <p:cNvSpPr>
              <a:spLocks noChangeShapeType="1"/>
            </p:cNvSpPr>
            <p:nvPr/>
          </p:nvSpPr>
          <p:spPr bwMode="auto">
            <a:xfrm rot="3878643" flipV="1">
              <a:off x="1894" y="2663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6" name="Line 657"/>
            <p:cNvSpPr>
              <a:spLocks noChangeShapeType="1"/>
            </p:cNvSpPr>
            <p:nvPr/>
          </p:nvSpPr>
          <p:spPr bwMode="auto">
            <a:xfrm rot="5975594" flipV="1">
              <a:off x="2123" y="2585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7" name="Line 658"/>
            <p:cNvSpPr>
              <a:spLocks noChangeShapeType="1"/>
            </p:cNvSpPr>
            <p:nvPr/>
          </p:nvSpPr>
          <p:spPr bwMode="auto">
            <a:xfrm rot="7185926" flipV="1">
              <a:off x="1990" y="2759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8" name="Line 659"/>
            <p:cNvSpPr>
              <a:spLocks noChangeShapeType="1"/>
            </p:cNvSpPr>
            <p:nvPr/>
          </p:nvSpPr>
          <p:spPr bwMode="auto">
            <a:xfrm rot="20160201" flipV="1">
              <a:off x="1777" y="2786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9" name="Line 660"/>
            <p:cNvSpPr>
              <a:spLocks noChangeShapeType="1"/>
            </p:cNvSpPr>
            <p:nvPr/>
          </p:nvSpPr>
          <p:spPr bwMode="auto">
            <a:xfrm rot="6589714" flipV="1">
              <a:off x="2157" y="2816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40" name="Group 663"/>
          <p:cNvGrpSpPr>
            <a:grpSpLocks/>
          </p:cNvGrpSpPr>
          <p:nvPr/>
        </p:nvGrpSpPr>
        <p:grpSpPr bwMode="auto">
          <a:xfrm>
            <a:off x="3155950" y="5853113"/>
            <a:ext cx="4794250" cy="217487"/>
            <a:chOff x="497" y="1130"/>
            <a:chExt cx="3020" cy="137"/>
          </a:xfrm>
        </p:grpSpPr>
        <p:sp>
          <p:nvSpPr>
            <p:cNvPr id="1041" name="Line 664"/>
            <p:cNvSpPr>
              <a:spLocks noChangeShapeType="1"/>
            </p:cNvSpPr>
            <p:nvPr/>
          </p:nvSpPr>
          <p:spPr bwMode="auto">
            <a:xfrm>
              <a:off x="664" y="1200"/>
              <a:ext cx="268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2" name="Text Box 665"/>
            <p:cNvSpPr txBox="1">
              <a:spLocks noChangeArrowheads="1"/>
            </p:cNvSpPr>
            <p:nvPr/>
          </p:nvSpPr>
          <p:spPr bwMode="auto">
            <a:xfrm>
              <a:off x="497" y="1130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5’</a:t>
              </a:r>
            </a:p>
          </p:txBody>
        </p:sp>
        <p:sp>
          <p:nvSpPr>
            <p:cNvPr id="1043" name="Text Box 666"/>
            <p:cNvSpPr txBox="1">
              <a:spLocks noChangeArrowheads="1"/>
            </p:cNvSpPr>
            <p:nvPr/>
          </p:nvSpPr>
          <p:spPr bwMode="auto">
            <a:xfrm>
              <a:off x="3352" y="1132"/>
              <a:ext cx="16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800" kern="0">
                  <a:solidFill>
                    <a:srgbClr val="808080"/>
                  </a:solidFill>
                  <a:latin typeface="Tahoma" pitchFamily="34" charset="0"/>
                </a:rPr>
                <a:t>3’</a:t>
              </a:r>
            </a:p>
          </p:txBody>
        </p:sp>
      </p:grpSp>
      <p:sp>
        <p:nvSpPr>
          <p:cNvPr id="1044" name="Line 667"/>
          <p:cNvSpPr>
            <a:spLocks noChangeShapeType="1"/>
          </p:cNvSpPr>
          <p:nvPr/>
        </p:nvSpPr>
        <p:spPr bwMode="auto">
          <a:xfrm rot="21576893">
            <a:off x="4087813" y="5813425"/>
            <a:ext cx="3556000" cy="206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045" name="Text Box 668"/>
          <p:cNvSpPr txBox="1">
            <a:spLocks noChangeArrowheads="1"/>
          </p:cNvSpPr>
          <p:nvPr/>
        </p:nvSpPr>
        <p:spPr bwMode="auto">
          <a:xfrm rot="21572981" flipH="1">
            <a:off x="3884613" y="5705475"/>
            <a:ext cx="2619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800" kern="0">
                <a:solidFill>
                  <a:srgbClr val="808080"/>
                </a:solidFill>
                <a:latin typeface="Tahoma" pitchFamily="34" charset="0"/>
              </a:rPr>
              <a:t>3’</a:t>
            </a:r>
          </a:p>
        </p:txBody>
      </p:sp>
      <p:grpSp>
        <p:nvGrpSpPr>
          <p:cNvPr id="1046" name="Group 669"/>
          <p:cNvGrpSpPr>
            <a:grpSpLocks/>
          </p:cNvGrpSpPr>
          <p:nvPr/>
        </p:nvGrpSpPr>
        <p:grpSpPr bwMode="auto">
          <a:xfrm rot="-1662218">
            <a:off x="4243388" y="5373688"/>
            <a:ext cx="452437" cy="276225"/>
            <a:chOff x="1492" y="3089"/>
            <a:chExt cx="285" cy="174"/>
          </a:xfrm>
        </p:grpSpPr>
        <p:sp>
          <p:nvSpPr>
            <p:cNvPr id="1047" name="Line 670"/>
            <p:cNvSpPr>
              <a:spLocks noChangeShapeType="1"/>
            </p:cNvSpPr>
            <p:nvPr/>
          </p:nvSpPr>
          <p:spPr bwMode="auto">
            <a:xfrm rot="-27019" flipH="1" flipV="1">
              <a:off x="1575" y="3259"/>
              <a:ext cx="20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8" name="Line 671"/>
            <p:cNvSpPr>
              <a:spLocks noChangeShapeType="1"/>
            </p:cNvSpPr>
            <p:nvPr/>
          </p:nvSpPr>
          <p:spPr bwMode="auto">
            <a:xfrm rot="19754987" flipV="1">
              <a:off x="1557" y="3163"/>
              <a:ext cx="1" cy="9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9" name="Oval 672"/>
            <p:cNvSpPr>
              <a:spLocks noChangeArrowheads="1"/>
            </p:cNvSpPr>
            <p:nvPr/>
          </p:nvSpPr>
          <p:spPr bwMode="auto">
            <a:xfrm flipH="1">
              <a:off x="1492" y="3089"/>
              <a:ext cx="87" cy="8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kern="0">
                  <a:solidFill>
                    <a:srgbClr val="808080"/>
                  </a:solidFill>
                  <a:latin typeface="Tahoma" pitchFamily="34" charset="0"/>
                </a:rPr>
                <a:t>Q</a:t>
              </a:r>
              <a:endParaRPr lang="en-US" sz="9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050" name="Group 673"/>
          <p:cNvGrpSpPr>
            <a:grpSpLocks/>
          </p:cNvGrpSpPr>
          <p:nvPr/>
        </p:nvGrpSpPr>
        <p:grpSpPr bwMode="auto">
          <a:xfrm flipH="1">
            <a:off x="3155950" y="5287963"/>
            <a:ext cx="560388" cy="419100"/>
            <a:chOff x="1927" y="1744"/>
            <a:chExt cx="353" cy="264"/>
          </a:xfrm>
        </p:grpSpPr>
        <p:sp>
          <p:nvSpPr>
            <p:cNvPr id="1051" name="AutoShape 674"/>
            <p:cNvSpPr>
              <a:spLocks noChangeArrowheads="1"/>
            </p:cNvSpPr>
            <p:nvPr/>
          </p:nvSpPr>
          <p:spPr bwMode="auto">
            <a:xfrm flipH="1">
              <a:off x="1927" y="1744"/>
              <a:ext cx="353" cy="264"/>
            </a:xfrm>
            <a:prstGeom prst="flowChartMagneticTape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2" name="Text Box 675"/>
            <p:cNvSpPr txBox="1">
              <a:spLocks noChangeArrowheads="1"/>
            </p:cNvSpPr>
            <p:nvPr/>
          </p:nvSpPr>
          <p:spPr bwMode="auto">
            <a:xfrm>
              <a:off x="1939" y="1789"/>
              <a:ext cx="3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400" kern="0">
                  <a:solidFill>
                    <a:srgbClr val="808080"/>
                  </a:solidFill>
                  <a:latin typeface="Tahoma" pitchFamily="34" charset="0"/>
                </a:rPr>
                <a:t>Taq</a:t>
              </a:r>
              <a:endParaRPr lang="en-US" sz="14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053" name="Group 676"/>
          <p:cNvGrpSpPr>
            <a:grpSpLocks/>
          </p:cNvGrpSpPr>
          <p:nvPr/>
        </p:nvGrpSpPr>
        <p:grpSpPr bwMode="auto">
          <a:xfrm>
            <a:off x="5873750" y="5276850"/>
            <a:ext cx="217488" cy="307975"/>
            <a:chOff x="2329" y="2234"/>
            <a:chExt cx="137" cy="194"/>
          </a:xfrm>
        </p:grpSpPr>
        <p:sp>
          <p:nvSpPr>
            <p:cNvPr id="1054" name="Line 677"/>
            <p:cNvSpPr>
              <a:spLocks noChangeShapeType="1"/>
            </p:cNvSpPr>
            <p:nvPr/>
          </p:nvSpPr>
          <p:spPr bwMode="auto">
            <a:xfrm rot="2822043" flipV="1">
              <a:off x="2421" y="2383"/>
              <a:ext cx="4" cy="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5" name="Oval 678"/>
            <p:cNvSpPr>
              <a:spLocks noChangeArrowheads="1"/>
            </p:cNvSpPr>
            <p:nvPr/>
          </p:nvSpPr>
          <p:spPr bwMode="auto">
            <a:xfrm flipH="1">
              <a:off x="2329" y="2234"/>
              <a:ext cx="87" cy="84"/>
            </a:xfrm>
            <a:prstGeom prst="ellipse">
              <a:avLst/>
            </a:prstGeom>
            <a:solidFill>
              <a:srgbClr val="66FF33">
                <a:alpha val="50000"/>
              </a:srgbClr>
            </a:solidFill>
            <a:ln w="127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 kern="0">
                  <a:solidFill>
                    <a:srgbClr val="808080"/>
                  </a:solidFill>
                  <a:latin typeface="Tahoma" pitchFamily="34" charset="0"/>
                </a:rPr>
                <a:t>R</a:t>
              </a:r>
              <a:endParaRPr lang="en-US" sz="900" ker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056" name="Line 679"/>
            <p:cNvSpPr>
              <a:spLocks noChangeShapeType="1"/>
            </p:cNvSpPr>
            <p:nvPr/>
          </p:nvSpPr>
          <p:spPr bwMode="auto">
            <a:xfrm rot="19754987" flipV="1">
              <a:off x="2424" y="2306"/>
              <a:ext cx="1" cy="9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57" name="Line 680"/>
          <p:cNvSpPr>
            <a:spLocks noChangeShapeType="1"/>
          </p:cNvSpPr>
          <p:nvPr/>
        </p:nvSpPr>
        <p:spPr bwMode="auto">
          <a:xfrm rot="20170349" flipV="1">
            <a:off x="5627688" y="5354638"/>
            <a:ext cx="6350" cy="1349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058" name="Line 681"/>
          <p:cNvSpPr>
            <a:spLocks noChangeShapeType="1"/>
          </p:cNvSpPr>
          <p:nvPr/>
        </p:nvSpPr>
        <p:spPr bwMode="auto">
          <a:xfrm rot="3878643" flipV="1">
            <a:off x="5214144" y="5323681"/>
            <a:ext cx="6350" cy="1349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059" name="Line 682"/>
          <p:cNvSpPr>
            <a:spLocks noChangeShapeType="1"/>
          </p:cNvSpPr>
          <p:nvPr/>
        </p:nvSpPr>
        <p:spPr bwMode="auto">
          <a:xfrm rot="5975594" flipV="1">
            <a:off x="5577682" y="5199856"/>
            <a:ext cx="6350" cy="1349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060" name="Rectangle 683"/>
          <p:cNvSpPr>
            <a:spLocks noChangeArrowheads="1"/>
          </p:cNvSpPr>
          <p:nvPr/>
        </p:nvSpPr>
        <p:spPr bwMode="auto">
          <a:xfrm>
            <a:off x="7570788" y="5705475"/>
            <a:ext cx="2619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800" kern="0">
                <a:solidFill>
                  <a:srgbClr val="808080"/>
                </a:solidFill>
                <a:latin typeface="Tahoma" pitchFamily="34" charset="0"/>
              </a:rPr>
              <a:t>5’</a:t>
            </a:r>
          </a:p>
        </p:txBody>
      </p:sp>
      <p:grpSp>
        <p:nvGrpSpPr>
          <p:cNvPr id="1061" name="Group 684"/>
          <p:cNvGrpSpPr>
            <a:grpSpLocks/>
          </p:cNvGrpSpPr>
          <p:nvPr/>
        </p:nvGrpSpPr>
        <p:grpSpPr bwMode="auto">
          <a:xfrm>
            <a:off x="6116638" y="5848350"/>
            <a:ext cx="1446212" cy="85725"/>
            <a:chOff x="2506" y="2622"/>
            <a:chExt cx="911" cy="54"/>
          </a:xfrm>
        </p:grpSpPr>
        <p:grpSp>
          <p:nvGrpSpPr>
            <p:cNvPr id="21597" name="Group 685"/>
            <p:cNvGrpSpPr>
              <a:grpSpLocks/>
            </p:cNvGrpSpPr>
            <p:nvPr/>
          </p:nvGrpSpPr>
          <p:grpSpPr bwMode="auto">
            <a:xfrm>
              <a:off x="2506" y="2622"/>
              <a:ext cx="392" cy="54"/>
              <a:chOff x="2894" y="2102"/>
              <a:chExt cx="392" cy="54"/>
            </a:xfrm>
          </p:grpSpPr>
          <p:grpSp>
            <p:nvGrpSpPr>
              <p:cNvPr id="21613" name="Group 686"/>
              <p:cNvGrpSpPr>
                <a:grpSpLocks/>
              </p:cNvGrpSpPr>
              <p:nvPr/>
            </p:nvGrpSpPr>
            <p:grpSpPr bwMode="auto">
              <a:xfrm>
                <a:off x="3055" y="2102"/>
                <a:ext cx="231" cy="54"/>
                <a:chOff x="858" y="880"/>
                <a:chExt cx="231" cy="54"/>
              </a:xfrm>
            </p:grpSpPr>
            <p:sp>
              <p:nvSpPr>
                <p:cNvPr id="1083" name="Line 687"/>
                <p:cNvSpPr>
                  <a:spLocks noChangeShapeType="1"/>
                </p:cNvSpPr>
                <p:nvPr/>
              </p:nvSpPr>
              <p:spPr bwMode="auto">
                <a:xfrm>
                  <a:off x="858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4" name="Line 688"/>
                <p:cNvSpPr>
                  <a:spLocks noChangeShapeType="1"/>
                </p:cNvSpPr>
                <p:nvPr/>
              </p:nvSpPr>
              <p:spPr bwMode="auto">
                <a:xfrm>
                  <a:off x="897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5" name="Line 689"/>
                <p:cNvSpPr>
                  <a:spLocks noChangeShapeType="1"/>
                </p:cNvSpPr>
                <p:nvPr/>
              </p:nvSpPr>
              <p:spPr bwMode="auto">
                <a:xfrm>
                  <a:off x="934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6" name="Line 690"/>
                <p:cNvSpPr>
                  <a:spLocks noChangeShapeType="1"/>
                </p:cNvSpPr>
                <p:nvPr/>
              </p:nvSpPr>
              <p:spPr bwMode="auto">
                <a:xfrm>
                  <a:off x="972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7" name="Line 691"/>
                <p:cNvSpPr>
                  <a:spLocks noChangeShapeType="1"/>
                </p:cNvSpPr>
                <p:nvPr/>
              </p:nvSpPr>
              <p:spPr bwMode="auto">
                <a:xfrm>
                  <a:off x="1013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8" name="Line 692"/>
                <p:cNvSpPr>
                  <a:spLocks noChangeShapeType="1"/>
                </p:cNvSpPr>
                <p:nvPr/>
              </p:nvSpPr>
              <p:spPr bwMode="auto">
                <a:xfrm>
                  <a:off x="1050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9" name="Line 693"/>
                <p:cNvSpPr>
                  <a:spLocks noChangeShapeType="1"/>
                </p:cNvSpPr>
                <p:nvPr/>
              </p:nvSpPr>
              <p:spPr bwMode="auto">
                <a:xfrm>
                  <a:off x="1089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79" name="Line 694"/>
              <p:cNvSpPr>
                <a:spLocks noChangeShapeType="1"/>
              </p:cNvSpPr>
              <p:nvPr/>
            </p:nvSpPr>
            <p:spPr bwMode="auto">
              <a:xfrm>
                <a:off x="2894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0" name="Line 695"/>
              <p:cNvSpPr>
                <a:spLocks noChangeShapeType="1"/>
              </p:cNvSpPr>
              <p:nvPr/>
            </p:nvSpPr>
            <p:spPr bwMode="auto">
              <a:xfrm>
                <a:off x="2932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1" name="Line 696"/>
              <p:cNvSpPr>
                <a:spLocks noChangeShapeType="1"/>
              </p:cNvSpPr>
              <p:nvPr/>
            </p:nvSpPr>
            <p:spPr bwMode="auto">
              <a:xfrm>
                <a:off x="2973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2" name="Line 697"/>
              <p:cNvSpPr>
                <a:spLocks noChangeShapeType="1"/>
              </p:cNvSpPr>
              <p:nvPr/>
            </p:nvSpPr>
            <p:spPr bwMode="auto">
              <a:xfrm>
                <a:off x="3010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063" name="Line 698"/>
            <p:cNvSpPr>
              <a:spLocks noChangeShapeType="1"/>
            </p:cNvSpPr>
            <p:nvPr/>
          </p:nvSpPr>
          <p:spPr bwMode="auto">
            <a:xfrm>
              <a:off x="3417" y="2622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4" name="Line 699"/>
            <p:cNvSpPr>
              <a:spLocks noChangeShapeType="1"/>
            </p:cNvSpPr>
            <p:nvPr/>
          </p:nvSpPr>
          <p:spPr bwMode="auto">
            <a:xfrm>
              <a:off x="3374" y="2622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1600" name="Group 700"/>
            <p:cNvGrpSpPr>
              <a:grpSpLocks/>
            </p:cNvGrpSpPr>
            <p:nvPr/>
          </p:nvGrpSpPr>
          <p:grpSpPr bwMode="auto">
            <a:xfrm>
              <a:off x="2942" y="2622"/>
              <a:ext cx="392" cy="54"/>
              <a:chOff x="2894" y="2102"/>
              <a:chExt cx="392" cy="54"/>
            </a:xfrm>
          </p:grpSpPr>
          <p:grpSp>
            <p:nvGrpSpPr>
              <p:cNvPr id="21601" name="Group 701"/>
              <p:cNvGrpSpPr>
                <a:grpSpLocks/>
              </p:cNvGrpSpPr>
              <p:nvPr/>
            </p:nvGrpSpPr>
            <p:grpSpPr bwMode="auto">
              <a:xfrm>
                <a:off x="3055" y="2102"/>
                <a:ext cx="231" cy="54"/>
                <a:chOff x="858" y="880"/>
                <a:chExt cx="231" cy="54"/>
              </a:xfrm>
            </p:grpSpPr>
            <p:sp>
              <p:nvSpPr>
                <p:cNvPr id="1071" name="Line 702"/>
                <p:cNvSpPr>
                  <a:spLocks noChangeShapeType="1"/>
                </p:cNvSpPr>
                <p:nvPr/>
              </p:nvSpPr>
              <p:spPr bwMode="auto">
                <a:xfrm>
                  <a:off x="858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2" name="Line 703"/>
                <p:cNvSpPr>
                  <a:spLocks noChangeShapeType="1"/>
                </p:cNvSpPr>
                <p:nvPr/>
              </p:nvSpPr>
              <p:spPr bwMode="auto">
                <a:xfrm>
                  <a:off x="897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3" name="Line 704"/>
                <p:cNvSpPr>
                  <a:spLocks noChangeShapeType="1"/>
                </p:cNvSpPr>
                <p:nvPr/>
              </p:nvSpPr>
              <p:spPr bwMode="auto">
                <a:xfrm>
                  <a:off x="934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4" name="Line 705"/>
                <p:cNvSpPr>
                  <a:spLocks noChangeShapeType="1"/>
                </p:cNvSpPr>
                <p:nvPr/>
              </p:nvSpPr>
              <p:spPr bwMode="auto">
                <a:xfrm>
                  <a:off x="972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5" name="Line 706"/>
                <p:cNvSpPr>
                  <a:spLocks noChangeShapeType="1"/>
                </p:cNvSpPr>
                <p:nvPr/>
              </p:nvSpPr>
              <p:spPr bwMode="auto">
                <a:xfrm>
                  <a:off x="1013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6" name="Line 707"/>
                <p:cNvSpPr>
                  <a:spLocks noChangeShapeType="1"/>
                </p:cNvSpPr>
                <p:nvPr/>
              </p:nvSpPr>
              <p:spPr bwMode="auto">
                <a:xfrm>
                  <a:off x="1050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7" name="Line 708"/>
                <p:cNvSpPr>
                  <a:spLocks noChangeShapeType="1"/>
                </p:cNvSpPr>
                <p:nvPr/>
              </p:nvSpPr>
              <p:spPr bwMode="auto">
                <a:xfrm>
                  <a:off x="1089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67" name="Line 709"/>
              <p:cNvSpPr>
                <a:spLocks noChangeShapeType="1"/>
              </p:cNvSpPr>
              <p:nvPr/>
            </p:nvSpPr>
            <p:spPr bwMode="auto">
              <a:xfrm>
                <a:off x="2894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8" name="Line 710"/>
              <p:cNvSpPr>
                <a:spLocks noChangeShapeType="1"/>
              </p:cNvSpPr>
              <p:nvPr/>
            </p:nvSpPr>
            <p:spPr bwMode="auto">
              <a:xfrm>
                <a:off x="2932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9" name="Line 711"/>
              <p:cNvSpPr>
                <a:spLocks noChangeShapeType="1"/>
              </p:cNvSpPr>
              <p:nvPr/>
            </p:nvSpPr>
            <p:spPr bwMode="auto">
              <a:xfrm>
                <a:off x="2973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0" name="Line 712"/>
              <p:cNvSpPr>
                <a:spLocks noChangeShapeType="1"/>
              </p:cNvSpPr>
              <p:nvPr/>
            </p:nvSpPr>
            <p:spPr bwMode="auto">
              <a:xfrm>
                <a:off x="3010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090" name="Group 713"/>
          <p:cNvGrpSpPr>
            <a:grpSpLocks/>
          </p:cNvGrpSpPr>
          <p:nvPr/>
        </p:nvGrpSpPr>
        <p:grpSpPr bwMode="auto">
          <a:xfrm>
            <a:off x="4587875" y="5853113"/>
            <a:ext cx="1446213" cy="85725"/>
            <a:chOff x="2506" y="2622"/>
            <a:chExt cx="911" cy="54"/>
          </a:xfrm>
        </p:grpSpPr>
        <p:grpSp>
          <p:nvGrpSpPr>
            <p:cNvPr id="21569" name="Group 714"/>
            <p:cNvGrpSpPr>
              <a:grpSpLocks/>
            </p:cNvGrpSpPr>
            <p:nvPr/>
          </p:nvGrpSpPr>
          <p:grpSpPr bwMode="auto">
            <a:xfrm>
              <a:off x="2506" y="2622"/>
              <a:ext cx="392" cy="54"/>
              <a:chOff x="2894" y="2102"/>
              <a:chExt cx="392" cy="54"/>
            </a:xfrm>
          </p:grpSpPr>
          <p:grpSp>
            <p:nvGrpSpPr>
              <p:cNvPr id="21585" name="Group 715"/>
              <p:cNvGrpSpPr>
                <a:grpSpLocks/>
              </p:cNvGrpSpPr>
              <p:nvPr/>
            </p:nvGrpSpPr>
            <p:grpSpPr bwMode="auto">
              <a:xfrm>
                <a:off x="3055" y="2102"/>
                <a:ext cx="231" cy="54"/>
                <a:chOff x="858" y="880"/>
                <a:chExt cx="231" cy="54"/>
              </a:xfrm>
            </p:grpSpPr>
            <p:sp>
              <p:nvSpPr>
                <p:cNvPr id="1112" name="Line 716"/>
                <p:cNvSpPr>
                  <a:spLocks noChangeShapeType="1"/>
                </p:cNvSpPr>
                <p:nvPr/>
              </p:nvSpPr>
              <p:spPr bwMode="auto">
                <a:xfrm>
                  <a:off x="858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13" name="Line 717"/>
                <p:cNvSpPr>
                  <a:spLocks noChangeShapeType="1"/>
                </p:cNvSpPr>
                <p:nvPr/>
              </p:nvSpPr>
              <p:spPr bwMode="auto">
                <a:xfrm>
                  <a:off x="897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14" name="Line 718"/>
                <p:cNvSpPr>
                  <a:spLocks noChangeShapeType="1"/>
                </p:cNvSpPr>
                <p:nvPr/>
              </p:nvSpPr>
              <p:spPr bwMode="auto">
                <a:xfrm>
                  <a:off x="934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15" name="Line 719"/>
                <p:cNvSpPr>
                  <a:spLocks noChangeShapeType="1"/>
                </p:cNvSpPr>
                <p:nvPr/>
              </p:nvSpPr>
              <p:spPr bwMode="auto">
                <a:xfrm>
                  <a:off x="972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16" name="Line 720"/>
                <p:cNvSpPr>
                  <a:spLocks noChangeShapeType="1"/>
                </p:cNvSpPr>
                <p:nvPr/>
              </p:nvSpPr>
              <p:spPr bwMode="auto">
                <a:xfrm>
                  <a:off x="1013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17" name="Line 721"/>
                <p:cNvSpPr>
                  <a:spLocks noChangeShapeType="1"/>
                </p:cNvSpPr>
                <p:nvPr/>
              </p:nvSpPr>
              <p:spPr bwMode="auto">
                <a:xfrm>
                  <a:off x="1050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18" name="Line 722"/>
                <p:cNvSpPr>
                  <a:spLocks noChangeShapeType="1"/>
                </p:cNvSpPr>
                <p:nvPr/>
              </p:nvSpPr>
              <p:spPr bwMode="auto">
                <a:xfrm>
                  <a:off x="1089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108" name="Line 723"/>
              <p:cNvSpPr>
                <a:spLocks noChangeShapeType="1"/>
              </p:cNvSpPr>
              <p:nvPr/>
            </p:nvSpPr>
            <p:spPr bwMode="auto">
              <a:xfrm>
                <a:off x="2894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9" name="Line 724"/>
              <p:cNvSpPr>
                <a:spLocks noChangeShapeType="1"/>
              </p:cNvSpPr>
              <p:nvPr/>
            </p:nvSpPr>
            <p:spPr bwMode="auto">
              <a:xfrm>
                <a:off x="2932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0" name="Line 725"/>
              <p:cNvSpPr>
                <a:spLocks noChangeShapeType="1"/>
              </p:cNvSpPr>
              <p:nvPr/>
            </p:nvSpPr>
            <p:spPr bwMode="auto">
              <a:xfrm>
                <a:off x="2973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1" name="Line 726"/>
              <p:cNvSpPr>
                <a:spLocks noChangeShapeType="1"/>
              </p:cNvSpPr>
              <p:nvPr/>
            </p:nvSpPr>
            <p:spPr bwMode="auto">
              <a:xfrm>
                <a:off x="3010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092" name="Line 727"/>
            <p:cNvSpPr>
              <a:spLocks noChangeShapeType="1"/>
            </p:cNvSpPr>
            <p:nvPr/>
          </p:nvSpPr>
          <p:spPr bwMode="auto">
            <a:xfrm>
              <a:off x="3417" y="2622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3" name="Line 728"/>
            <p:cNvSpPr>
              <a:spLocks noChangeShapeType="1"/>
            </p:cNvSpPr>
            <p:nvPr/>
          </p:nvSpPr>
          <p:spPr bwMode="auto">
            <a:xfrm>
              <a:off x="3374" y="2622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1572" name="Group 729"/>
            <p:cNvGrpSpPr>
              <a:grpSpLocks/>
            </p:cNvGrpSpPr>
            <p:nvPr/>
          </p:nvGrpSpPr>
          <p:grpSpPr bwMode="auto">
            <a:xfrm>
              <a:off x="2942" y="2622"/>
              <a:ext cx="392" cy="54"/>
              <a:chOff x="2894" y="2102"/>
              <a:chExt cx="392" cy="54"/>
            </a:xfrm>
          </p:grpSpPr>
          <p:grpSp>
            <p:nvGrpSpPr>
              <p:cNvPr id="21573" name="Group 730"/>
              <p:cNvGrpSpPr>
                <a:grpSpLocks/>
              </p:cNvGrpSpPr>
              <p:nvPr/>
            </p:nvGrpSpPr>
            <p:grpSpPr bwMode="auto">
              <a:xfrm>
                <a:off x="3055" y="2102"/>
                <a:ext cx="231" cy="54"/>
                <a:chOff x="858" y="880"/>
                <a:chExt cx="231" cy="54"/>
              </a:xfrm>
            </p:grpSpPr>
            <p:sp>
              <p:nvSpPr>
                <p:cNvPr id="1100" name="Line 731"/>
                <p:cNvSpPr>
                  <a:spLocks noChangeShapeType="1"/>
                </p:cNvSpPr>
                <p:nvPr/>
              </p:nvSpPr>
              <p:spPr bwMode="auto">
                <a:xfrm>
                  <a:off x="858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1" name="Line 732"/>
                <p:cNvSpPr>
                  <a:spLocks noChangeShapeType="1"/>
                </p:cNvSpPr>
                <p:nvPr/>
              </p:nvSpPr>
              <p:spPr bwMode="auto">
                <a:xfrm>
                  <a:off x="897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2" name="Line 733"/>
                <p:cNvSpPr>
                  <a:spLocks noChangeShapeType="1"/>
                </p:cNvSpPr>
                <p:nvPr/>
              </p:nvSpPr>
              <p:spPr bwMode="auto">
                <a:xfrm>
                  <a:off x="934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3" name="Line 734"/>
                <p:cNvSpPr>
                  <a:spLocks noChangeShapeType="1"/>
                </p:cNvSpPr>
                <p:nvPr/>
              </p:nvSpPr>
              <p:spPr bwMode="auto">
                <a:xfrm>
                  <a:off x="972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4" name="Line 735"/>
                <p:cNvSpPr>
                  <a:spLocks noChangeShapeType="1"/>
                </p:cNvSpPr>
                <p:nvPr/>
              </p:nvSpPr>
              <p:spPr bwMode="auto">
                <a:xfrm>
                  <a:off x="1013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5" name="Line 736"/>
                <p:cNvSpPr>
                  <a:spLocks noChangeShapeType="1"/>
                </p:cNvSpPr>
                <p:nvPr/>
              </p:nvSpPr>
              <p:spPr bwMode="auto">
                <a:xfrm>
                  <a:off x="1050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6" name="Line 737"/>
                <p:cNvSpPr>
                  <a:spLocks noChangeShapeType="1"/>
                </p:cNvSpPr>
                <p:nvPr/>
              </p:nvSpPr>
              <p:spPr bwMode="auto">
                <a:xfrm>
                  <a:off x="1089" y="880"/>
                  <a:ext cx="0" cy="5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96" name="Line 738"/>
              <p:cNvSpPr>
                <a:spLocks noChangeShapeType="1"/>
              </p:cNvSpPr>
              <p:nvPr/>
            </p:nvSpPr>
            <p:spPr bwMode="auto">
              <a:xfrm>
                <a:off x="2894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7" name="Line 739"/>
              <p:cNvSpPr>
                <a:spLocks noChangeShapeType="1"/>
              </p:cNvSpPr>
              <p:nvPr/>
            </p:nvSpPr>
            <p:spPr bwMode="auto">
              <a:xfrm>
                <a:off x="2932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8" name="Line 740"/>
              <p:cNvSpPr>
                <a:spLocks noChangeShapeType="1"/>
              </p:cNvSpPr>
              <p:nvPr/>
            </p:nvSpPr>
            <p:spPr bwMode="auto">
              <a:xfrm>
                <a:off x="2973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9" name="Line 741"/>
              <p:cNvSpPr>
                <a:spLocks noChangeShapeType="1"/>
              </p:cNvSpPr>
              <p:nvPr/>
            </p:nvSpPr>
            <p:spPr bwMode="auto">
              <a:xfrm>
                <a:off x="3010" y="2102"/>
                <a:ext cx="0" cy="54"/>
              </a:xfrm>
              <a:prstGeom prst="line">
                <a:avLst/>
              </a:prstGeom>
              <a:noFill/>
              <a:ln w="1270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119" name="Group 742"/>
          <p:cNvGrpSpPr>
            <a:grpSpLocks/>
          </p:cNvGrpSpPr>
          <p:nvPr/>
        </p:nvGrpSpPr>
        <p:grpSpPr bwMode="auto">
          <a:xfrm>
            <a:off x="4148138" y="5857875"/>
            <a:ext cx="366712" cy="85725"/>
            <a:chOff x="858" y="880"/>
            <a:chExt cx="231" cy="54"/>
          </a:xfrm>
        </p:grpSpPr>
        <p:sp>
          <p:nvSpPr>
            <p:cNvPr id="1120" name="Line 743"/>
            <p:cNvSpPr>
              <a:spLocks noChangeShapeType="1"/>
            </p:cNvSpPr>
            <p:nvPr/>
          </p:nvSpPr>
          <p:spPr bwMode="auto">
            <a:xfrm>
              <a:off x="858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1" name="Line 744"/>
            <p:cNvSpPr>
              <a:spLocks noChangeShapeType="1"/>
            </p:cNvSpPr>
            <p:nvPr/>
          </p:nvSpPr>
          <p:spPr bwMode="auto">
            <a:xfrm>
              <a:off x="897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2" name="Line 745"/>
            <p:cNvSpPr>
              <a:spLocks noChangeShapeType="1"/>
            </p:cNvSpPr>
            <p:nvPr/>
          </p:nvSpPr>
          <p:spPr bwMode="auto">
            <a:xfrm>
              <a:off x="934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3" name="Line 746"/>
            <p:cNvSpPr>
              <a:spLocks noChangeShapeType="1"/>
            </p:cNvSpPr>
            <p:nvPr/>
          </p:nvSpPr>
          <p:spPr bwMode="auto">
            <a:xfrm>
              <a:off x="972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4" name="Line 747"/>
            <p:cNvSpPr>
              <a:spLocks noChangeShapeType="1"/>
            </p:cNvSpPr>
            <p:nvPr/>
          </p:nvSpPr>
          <p:spPr bwMode="auto">
            <a:xfrm>
              <a:off x="1013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5" name="Line 748"/>
            <p:cNvSpPr>
              <a:spLocks noChangeShapeType="1"/>
            </p:cNvSpPr>
            <p:nvPr/>
          </p:nvSpPr>
          <p:spPr bwMode="auto">
            <a:xfrm>
              <a:off x="1050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6" name="Line 749"/>
            <p:cNvSpPr>
              <a:spLocks noChangeShapeType="1"/>
            </p:cNvSpPr>
            <p:nvPr/>
          </p:nvSpPr>
          <p:spPr bwMode="auto">
            <a:xfrm>
              <a:off x="1089" y="880"/>
              <a:ext cx="0" cy="54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27" name="Line 750"/>
          <p:cNvSpPr>
            <a:spLocks noChangeShapeType="1"/>
          </p:cNvSpPr>
          <p:nvPr/>
        </p:nvSpPr>
        <p:spPr bwMode="auto">
          <a:xfrm rot="7185926" flipV="1">
            <a:off x="5366544" y="5476081"/>
            <a:ext cx="6350" cy="1349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128" name="Line 751"/>
          <p:cNvSpPr>
            <a:spLocks noChangeShapeType="1"/>
          </p:cNvSpPr>
          <p:nvPr/>
        </p:nvSpPr>
        <p:spPr bwMode="auto">
          <a:xfrm rot="20160201" flipV="1">
            <a:off x="5029200" y="5518150"/>
            <a:ext cx="6350" cy="1349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129" name="Line 752"/>
          <p:cNvSpPr>
            <a:spLocks noChangeShapeType="1"/>
          </p:cNvSpPr>
          <p:nvPr/>
        </p:nvSpPr>
        <p:spPr bwMode="auto">
          <a:xfrm rot="6589714" flipV="1">
            <a:off x="5633244" y="5566569"/>
            <a:ext cx="6350" cy="1349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130" name="Group 756"/>
          <p:cNvGrpSpPr>
            <a:grpSpLocks/>
          </p:cNvGrpSpPr>
          <p:nvPr/>
        </p:nvGrpSpPr>
        <p:grpSpPr bwMode="auto">
          <a:xfrm rot="8016169">
            <a:off x="6032500" y="5176838"/>
            <a:ext cx="357188" cy="246062"/>
            <a:chOff x="2208" y="3019"/>
            <a:chExt cx="225" cy="155"/>
          </a:xfrm>
        </p:grpSpPr>
        <p:sp>
          <p:nvSpPr>
            <p:cNvPr id="1131" name="Freeform 757"/>
            <p:cNvSpPr>
              <a:spLocks/>
            </p:cNvSpPr>
            <p:nvPr/>
          </p:nvSpPr>
          <p:spPr bwMode="auto">
            <a:xfrm>
              <a:off x="2208" y="3021"/>
              <a:ext cx="171" cy="155"/>
            </a:xfrm>
            <a:custGeom>
              <a:avLst/>
              <a:gdLst>
                <a:gd name="T0" fmla="*/ 0 w 171"/>
                <a:gd name="T1" fmla="*/ 83 h 155"/>
                <a:gd name="T2" fmla="*/ 96 w 171"/>
                <a:gd name="T3" fmla="*/ 5 h 155"/>
                <a:gd name="T4" fmla="*/ 63 w 171"/>
                <a:gd name="T5" fmla="*/ 113 h 155"/>
                <a:gd name="T6" fmla="*/ 147 w 171"/>
                <a:gd name="T7" fmla="*/ 50 h 155"/>
                <a:gd name="T8" fmla="*/ 99 w 171"/>
                <a:gd name="T9" fmla="*/ 146 h 155"/>
                <a:gd name="T10" fmla="*/ 153 w 171"/>
                <a:gd name="T11" fmla="*/ 104 h 155"/>
                <a:gd name="T12" fmla="*/ 171 w 171"/>
                <a:gd name="T13" fmla="*/ 11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155">
                  <a:moveTo>
                    <a:pt x="0" y="83"/>
                  </a:moveTo>
                  <a:cubicBezTo>
                    <a:pt x="43" y="41"/>
                    <a:pt x="86" y="0"/>
                    <a:pt x="96" y="5"/>
                  </a:cubicBezTo>
                  <a:cubicBezTo>
                    <a:pt x="106" y="10"/>
                    <a:pt x="55" y="106"/>
                    <a:pt x="63" y="113"/>
                  </a:cubicBezTo>
                  <a:cubicBezTo>
                    <a:pt x="71" y="120"/>
                    <a:pt x="141" y="45"/>
                    <a:pt x="147" y="50"/>
                  </a:cubicBezTo>
                  <a:cubicBezTo>
                    <a:pt x="153" y="55"/>
                    <a:pt x="98" y="137"/>
                    <a:pt x="99" y="146"/>
                  </a:cubicBezTo>
                  <a:cubicBezTo>
                    <a:pt x="100" y="155"/>
                    <a:pt x="141" y="109"/>
                    <a:pt x="153" y="104"/>
                  </a:cubicBezTo>
                  <a:cubicBezTo>
                    <a:pt x="165" y="99"/>
                    <a:pt x="168" y="113"/>
                    <a:pt x="171" y="116"/>
                  </a:cubicBezTo>
                </a:path>
              </a:pathLst>
            </a:custGeom>
            <a:noFill/>
            <a:ln w="12700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2" name="Line 758"/>
            <p:cNvSpPr>
              <a:spLocks noChangeShapeType="1"/>
            </p:cNvSpPr>
            <p:nvPr/>
          </p:nvSpPr>
          <p:spPr bwMode="auto">
            <a:xfrm>
              <a:off x="2409" y="3153"/>
              <a:ext cx="24" cy="15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33" name="Rectangle 759"/>
          <p:cNvSpPr>
            <a:spLocks noChangeArrowheads="1"/>
          </p:cNvSpPr>
          <p:nvPr/>
        </p:nvSpPr>
        <p:spPr bwMode="auto">
          <a:xfrm>
            <a:off x="6210300" y="4926013"/>
            <a:ext cx="280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 kern="0">
                <a:solidFill>
                  <a:srgbClr val="808080"/>
                </a:solidFill>
                <a:latin typeface="Symbol" pitchFamily="18" charset="2"/>
              </a:rPr>
              <a:t>l</a:t>
            </a:r>
            <a:endParaRPr lang="en-US" sz="2400" kern="0">
              <a:solidFill>
                <a:srgbClr val="808080"/>
              </a:solidFill>
              <a:latin typeface="Symbol" pitchFamily="18" charset="2"/>
            </a:endParaRPr>
          </a:p>
        </p:txBody>
      </p:sp>
      <p:grpSp>
        <p:nvGrpSpPr>
          <p:cNvPr id="1134" name="Group 760"/>
          <p:cNvGrpSpPr>
            <a:grpSpLocks/>
          </p:cNvGrpSpPr>
          <p:nvPr/>
        </p:nvGrpSpPr>
        <p:grpSpPr bwMode="auto">
          <a:xfrm rot="-8586947">
            <a:off x="5443538" y="5162550"/>
            <a:ext cx="471487" cy="190500"/>
            <a:chOff x="2658" y="3627"/>
            <a:chExt cx="549" cy="93"/>
          </a:xfrm>
        </p:grpSpPr>
        <p:sp>
          <p:nvSpPr>
            <p:cNvPr id="1135" name="Freeform 761"/>
            <p:cNvSpPr>
              <a:spLocks/>
            </p:cNvSpPr>
            <p:nvPr/>
          </p:nvSpPr>
          <p:spPr bwMode="auto">
            <a:xfrm>
              <a:off x="2660" y="3628"/>
              <a:ext cx="481" cy="93"/>
            </a:xfrm>
            <a:custGeom>
              <a:avLst/>
              <a:gdLst>
                <a:gd name="T0" fmla="*/ 0 w 483"/>
                <a:gd name="T1" fmla="*/ 63 h 93"/>
                <a:gd name="T2" fmla="*/ 54 w 483"/>
                <a:gd name="T3" fmla="*/ 3 h 93"/>
                <a:gd name="T4" fmla="*/ 87 w 483"/>
                <a:gd name="T5" fmla="*/ 84 h 93"/>
                <a:gd name="T6" fmla="*/ 162 w 483"/>
                <a:gd name="T7" fmla="*/ 18 h 93"/>
                <a:gd name="T8" fmla="*/ 243 w 483"/>
                <a:gd name="T9" fmla="*/ 75 h 93"/>
                <a:gd name="T10" fmla="*/ 294 w 483"/>
                <a:gd name="T11" fmla="*/ 27 h 93"/>
                <a:gd name="T12" fmla="*/ 384 w 483"/>
                <a:gd name="T13" fmla="*/ 90 h 93"/>
                <a:gd name="T14" fmla="*/ 420 w 483"/>
                <a:gd name="T15" fmla="*/ 48 h 93"/>
                <a:gd name="T16" fmla="*/ 483 w 483"/>
                <a:gd name="T17" fmla="*/ 5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93">
                  <a:moveTo>
                    <a:pt x="0" y="63"/>
                  </a:moveTo>
                  <a:cubicBezTo>
                    <a:pt x="20" y="31"/>
                    <a:pt x="40" y="0"/>
                    <a:pt x="54" y="3"/>
                  </a:cubicBezTo>
                  <a:cubicBezTo>
                    <a:pt x="68" y="6"/>
                    <a:pt x="69" y="82"/>
                    <a:pt x="87" y="84"/>
                  </a:cubicBezTo>
                  <a:cubicBezTo>
                    <a:pt x="105" y="86"/>
                    <a:pt x="136" y="19"/>
                    <a:pt x="162" y="18"/>
                  </a:cubicBezTo>
                  <a:cubicBezTo>
                    <a:pt x="188" y="17"/>
                    <a:pt x="221" y="73"/>
                    <a:pt x="243" y="75"/>
                  </a:cubicBezTo>
                  <a:cubicBezTo>
                    <a:pt x="265" y="77"/>
                    <a:pt x="270" y="25"/>
                    <a:pt x="294" y="27"/>
                  </a:cubicBezTo>
                  <a:cubicBezTo>
                    <a:pt x="318" y="29"/>
                    <a:pt x="363" y="87"/>
                    <a:pt x="384" y="90"/>
                  </a:cubicBezTo>
                  <a:cubicBezTo>
                    <a:pt x="405" y="93"/>
                    <a:pt x="404" y="54"/>
                    <a:pt x="420" y="48"/>
                  </a:cubicBezTo>
                  <a:cubicBezTo>
                    <a:pt x="436" y="42"/>
                    <a:pt x="475" y="49"/>
                    <a:pt x="483" y="54"/>
                  </a:cubicBezTo>
                </a:path>
              </a:pathLst>
            </a:custGeom>
            <a:noFill/>
            <a:ln w="12700" cap="flat" cmpd="sng">
              <a:solidFill>
                <a:srgbClr val="66FF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6" name="Line 762"/>
            <p:cNvSpPr>
              <a:spLocks noChangeShapeType="1"/>
            </p:cNvSpPr>
            <p:nvPr/>
          </p:nvSpPr>
          <p:spPr bwMode="auto">
            <a:xfrm flipV="1">
              <a:off x="3145" y="3683"/>
              <a:ext cx="68" cy="3"/>
            </a:xfrm>
            <a:prstGeom prst="line">
              <a:avLst/>
            </a:prstGeom>
            <a:noFill/>
            <a:ln w="12700">
              <a:solidFill>
                <a:srgbClr val="66FF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37" name="Group 763"/>
          <p:cNvGrpSpPr>
            <a:grpSpLocks/>
          </p:cNvGrpSpPr>
          <p:nvPr/>
        </p:nvGrpSpPr>
        <p:grpSpPr bwMode="auto">
          <a:xfrm rot="-5546158">
            <a:off x="5787231" y="5036344"/>
            <a:ext cx="274638" cy="190500"/>
            <a:chOff x="2658" y="3627"/>
            <a:chExt cx="549" cy="93"/>
          </a:xfrm>
        </p:grpSpPr>
        <p:sp>
          <p:nvSpPr>
            <p:cNvPr id="1138" name="Freeform 764"/>
            <p:cNvSpPr>
              <a:spLocks/>
            </p:cNvSpPr>
            <p:nvPr/>
          </p:nvSpPr>
          <p:spPr bwMode="auto">
            <a:xfrm>
              <a:off x="2658" y="3627"/>
              <a:ext cx="482" cy="93"/>
            </a:xfrm>
            <a:custGeom>
              <a:avLst/>
              <a:gdLst>
                <a:gd name="T0" fmla="*/ 0 w 483"/>
                <a:gd name="T1" fmla="*/ 63 h 93"/>
                <a:gd name="T2" fmla="*/ 54 w 483"/>
                <a:gd name="T3" fmla="*/ 3 h 93"/>
                <a:gd name="T4" fmla="*/ 87 w 483"/>
                <a:gd name="T5" fmla="*/ 84 h 93"/>
                <a:gd name="T6" fmla="*/ 162 w 483"/>
                <a:gd name="T7" fmla="*/ 18 h 93"/>
                <a:gd name="T8" fmla="*/ 243 w 483"/>
                <a:gd name="T9" fmla="*/ 75 h 93"/>
                <a:gd name="T10" fmla="*/ 294 w 483"/>
                <a:gd name="T11" fmla="*/ 27 h 93"/>
                <a:gd name="T12" fmla="*/ 384 w 483"/>
                <a:gd name="T13" fmla="*/ 90 h 93"/>
                <a:gd name="T14" fmla="*/ 420 w 483"/>
                <a:gd name="T15" fmla="*/ 48 h 93"/>
                <a:gd name="T16" fmla="*/ 483 w 483"/>
                <a:gd name="T17" fmla="*/ 5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93">
                  <a:moveTo>
                    <a:pt x="0" y="63"/>
                  </a:moveTo>
                  <a:cubicBezTo>
                    <a:pt x="20" y="31"/>
                    <a:pt x="40" y="0"/>
                    <a:pt x="54" y="3"/>
                  </a:cubicBezTo>
                  <a:cubicBezTo>
                    <a:pt x="68" y="6"/>
                    <a:pt x="69" y="82"/>
                    <a:pt x="87" y="84"/>
                  </a:cubicBezTo>
                  <a:cubicBezTo>
                    <a:pt x="105" y="86"/>
                    <a:pt x="136" y="19"/>
                    <a:pt x="162" y="18"/>
                  </a:cubicBezTo>
                  <a:cubicBezTo>
                    <a:pt x="188" y="17"/>
                    <a:pt x="221" y="73"/>
                    <a:pt x="243" y="75"/>
                  </a:cubicBezTo>
                  <a:cubicBezTo>
                    <a:pt x="265" y="77"/>
                    <a:pt x="270" y="25"/>
                    <a:pt x="294" y="27"/>
                  </a:cubicBezTo>
                  <a:cubicBezTo>
                    <a:pt x="318" y="29"/>
                    <a:pt x="363" y="87"/>
                    <a:pt x="384" y="90"/>
                  </a:cubicBezTo>
                  <a:cubicBezTo>
                    <a:pt x="405" y="93"/>
                    <a:pt x="404" y="54"/>
                    <a:pt x="420" y="48"/>
                  </a:cubicBezTo>
                  <a:cubicBezTo>
                    <a:pt x="436" y="42"/>
                    <a:pt x="475" y="49"/>
                    <a:pt x="483" y="54"/>
                  </a:cubicBezTo>
                </a:path>
              </a:pathLst>
            </a:custGeom>
            <a:noFill/>
            <a:ln w="12700" cap="flat" cmpd="sng">
              <a:solidFill>
                <a:srgbClr val="66FF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9" name="Line 765"/>
            <p:cNvSpPr>
              <a:spLocks noChangeShapeType="1"/>
            </p:cNvSpPr>
            <p:nvPr/>
          </p:nvSpPr>
          <p:spPr bwMode="auto">
            <a:xfrm flipV="1">
              <a:off x="3142" y="3681"/>
              <a:ext cx="70" cy="3"/>
            </a:xfrm>
            <a:prstGeom prst="line">
              <a:avLst/>
            </a:prstGeom>
            <a:noFill/>
            <a:ln w="12700">
              <a:solidFill>
                <a:srgbClr val="66FF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40" name="Group 766"/>
          <p:cNvGrpSpPr>
            <a:grpSpLocks/>
          </p:cNvGrpSpPr>
          <p:nvPr/>
        </p:nvGrpSpPr>
        <p:grpSpPr bwMode="auto">
          <a:xfrm rot="7263732">
            <a:off x="5584031" y="5504657"/>
            <a:ext cx="471487" cy="190500"/>
            <a:chOff x="2658" y="3627"/>
            <a:chExt cx="549" cy="93"/>
          </a:xfrm>
        </p:grpSpPr>
        <p:sp>
          <p:nvSpPr>
            <p:cNvPr id="1141" name="Freeform 767"/>
            <p:cNvSpPr>
              <a:spLocks/>
            </p:cNvSpPr>
            <p:nvPr/>
          </p:nvSpPr>
          <p:spPr bwMode="auto">
            <a:xfrm>
              <a:off x="2657" y="3628"/>
              <a:ext cx="482" cy="93"/>
            </a:xfrm>
            <a:custGeom>
              <a:avLst/>
              <a:gdLst>
                <a:gd name="T0" fmla="*/ 0 w 483"/>
                <a:gd name="T1" fmla="*/ 63 h 93"/>
                <a:gd name="T2" fmla="*/ 54 w 483"/>
                <a:gd name="T3" fmla="*/ 3 h 93"/>
                <a:gd name="T4" fmla="*/ 87 w 483"/>
                <a:gd name="T5" fmla="*/ 84 h 93"/>
                <a:gd name="T6" fmla="*/ 162 w 483"/>
                <a:gd name="T7" fmla="*/ 18 h 93"/>
                <a:gd name="T8" fmla="*/ 243 w 483"/>
                <a:gd name="T9" fmla="*/ 75 h 93"/>
                <a:gd name="T10" fmla="*/ 294 w 483"/>
                <a:gd name="T11" fmla="*/ 27 h 93"/>
                <a:gd name="T12" fmla="*/ 384 w 483"/>
                <a:gd name="T13" fmla="*/ 90 h 93"/>
                <a:gd name="T14" fmla="*/ 420 w 483"/>
                <a:gd name="T15" fmla="*/ 48 h 93"/>
                <a:gd name="T16" fmla="*/ 483 w 483"/>
                <a:gd name="T17" fmla="*/ 5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93">
                  <a:moveTo>
                    <a:pt x="0" y="63"/>
                  </a:moveTo>
                  <a:cubicBezTo>
                    <a:pt x="20" y="31"/>
                    <a:pt x="40" y="0"/>
                    <a:pt x="54" y="3"/>
                  </a:cubicBezTo>
                  <a:cubicBezTo>
                    <a:pt x="68" y="6"/>
                    <a:pt x="69" y="82"/>
                    <a:pt x="87" y="84"/>
                  </a:cubicBezTo>
                  <a:cubicBezTo>
                    <a:pt x="105" y="86"/>
                    <a:pt x="136" y="19"/>
                    <a:pt x="162" y="18"/>
                  </a:cubicBezTo>
                  <a:cubicBezTo>
                    <a:pt x="188" y="17"/>
                    <a:pt x="221" y="73"/>
                    <a:pt x="243" y="75"/>
                  </a:cubicBezTo>
                  <a:cubicBezTo>
                    <a:pt x="265" y="77"/>
                    <a:pt x="270" y="25"/>
                    <a:pt x="294" y="27"/>
                  </a:cubicBezTo>
                  <a:cubicBezTo>
                    <a:pt x="318" y="29"/>
                    <a:pt x="363" y="87"/>
                    <a:pt x="384" y="90"/>
                  </a:cubicBezTo>
                  <a:cubicBezTo>
                    <a:pt x="405" y="93"/>
                    <a:pt x="404" y="54"/>
                    <a:pt x="420" y="48"/>
                  </a:cubicBezTo>
                  <a:cubicBezTo>
                    <a:pt x="436" y="42"/>
                    <a:pt x="475" y="49"/>
                    <a:pt x="483" y="54"/>
                  </a:cubicBezTo>
                </a:path>
              </a:pathLst>
            </a:custGeom>
            <a:noFill/>
            <a:ln w="12700" cap="flat" cmpd="sng">
              <a:solidFill>
                <a:srgbClr val="66FF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2" name="Line 768"/>
            <p:cNvSpPr>
              <a:spLocks noChangeShapeType="1"/>
            </p:cNvSpPr>
            <p:nvPr/>
          </p:nvSpPr>
          <p:spPr bwMode="auto">
            <a:xfrm flipV="1">
              <a:off x="3140" y="3682"/>
              <a:ext cx="68" cy="3"/>
            </a:xfrm>
            <a:prstGeom prst="line">
              <a:avLst/>
            </a:prstGeom>
            <a:noFill/>
            <a:ln w="12700">
              <a:solidFill>
                <a:srgbClr val="66FF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43" name="Text Box 775"/>
          <p:cNvSpPr txBox="1">
            <a:spLocks noChangeArrowheads="1"/>
          </p:cNvSpPr>
          <p:nvPr/>
        </p:nvSpPr>
        <p:spPr bwMode="auto">
          <a:xfrm>
            <a:off x="7537450" y="2027238"/>
            <a:ext cx="15081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808080"/>
                </a:solidFill>
                <a:latin typeface="Tahoma" pitchFamily="34" charset="0"/>
              </a:rPr>
              <a:t>E</a:t>
            </a:r>
            <a:r>
              <a:rPr lang="sr-Latn-RS" sz="2000" b="1" kern="0" dirty="0">
                <a:solidFill>
                  <a:srgbClr val="808080"/>
                </a:solidFill>
                <a:latin typeface="Tahoma" pitchFamily="34" charset="0"/>
              </a:rPr>
              <a:t>kstenzija</a:t>
            </a:r>
            <a:endParaRPr lang="en-US" sz="2000" b="1" kern="0" dirty="0">
              <a:solidFill>
                <a:srgbClr val="808080"/>
              </a:solidFill>
              <a:latin typeface="Tahoma" pitchFamily="34" charset="0"/>
            </a:endParaRPr>
          </a:p>
        </p:txBody>
      </p:sp>
      <p:sp>
        <p:nvSpPr>
          <p:cNvPr id="1144" name="Text Box 776"/>
          <p:cNvSpPr txBox="1">
            <a:spLocks noChangeArrowheads="1"/>
          </p:cNvSpPr>
          <p:nvPr/>
        </p:nvSpPr>
        <p:spPr bwMode="auto">
          <a:xfrm>
            <a:off x="7580313" y="3178175"/>
            <a:ext cx="13319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sr-Latn-RS" sz="2000" b="1" kern="0" dirty="0">
                <a:solidFill>
                  <a:srgbClr val="808080"/>
                </a:solidFill>
                <a:latin typeface="Tahoma" pitchFamily="34" charset="0"/>
              </a:rPr>
              <a:t>Hidroliza</a:t>
            </a:r>
            <a:endParaRPr lang="en-US" sz="2000" b="1" kern="0" dirty="0">
              <a:solidFill>
                <a:srgbClr val="808080"/>
              </a:solidFill>
              <a:latin typeface="Tahoma" pitchFamily="34" charset="0"/>
            </a:endParaRPr>
          </a:p>
        </p:txBody>
      </p:sp>
      <p:sp>
        <p:nvSpPr>
          <p:cNvPr id="1145" name="Text Box 777"/>
          <p:cNvSpPr txBox="1">
            <a:spLocks noChangeArrowheads="1"/>
          </p:cNvSpPr>
          <p:nvPr/>
        </p:nvSpPr>
        <p:spPr bwMode="auto">
          <a:xfrm>
            <a:off x="6465888" y="5159375"/>
            <a:ext cx="26336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sr-Latn-RS" sz="2000" b="1" kern="0" dirty="0">
                <a:solidFill>
                  <a:srgbClr val="808080"/>
                </a:solidFill>
                <a:latin typeface="Tahoma" pitchFamily="34" charset="0"/>
              </a:rPr>
              <a:t>Emitovanje signala</a:t>
            </a:r>
            <a:endParaRPr lang="en-US" sz="2000" b="1" kern="0" dirty="0">
              <a:solidFill>
                <a:srgbClr val="808080"/>
              </a:solidFill>
              <a:latin typeface="Tahoma" pitchFamily="34" charset="0"/>
            </a:endParaRPr>
          </a:p>
        </p:txBody>
      </p:sp>
      <p:sp>
        <p:nvSpPr>
          <p:cNvPr id="21553" name="Rectangle 2"/>
          <p:cNvSpPr>
            <a:spLocks noChangeArrowheads="1"/>
          </p:cNvSpPr>
          <p:nvPr/>
        </p:nvSpPr>
        <p:spPr bwMode="auto">
          <a:xfrm>
            <a:off x="3414713" y="381000"/>
            <a:ext cx="421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Font typeface="Calibri" panose="020F0502020204030204" pitchFamily="34" charset="0"/>
              <a:buAutoNum type="arabicPeriod" startAt="2"/>
            </a:pPr>
            <a:r>
              <a:rPr lang="en-US" sz="24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TaqMan</a:t>
            </a:r>
            <a:r>
              <a:rPr lang="en-US" sz="2400" b="1" i="1" u="sng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sz="24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probe </a:t>
            </a:r>
            <a:r>
              <a:rPr lang="en-US" sz="24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tehnologija</a:t>
            </a:r>
            <a:endParaRPr lang="en-US" sz="2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" grpId="0"/>
      <p:bldP spid="1060" grpId="0"/>
      <p:bldP spid="1133" grpId="0"/>
      <p:bldP spid="1143" grpId="0"/>
      <p:bldP spid="1144" grpId="0"/>
      <p:bldP spid="11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52400" y="1676400"/>
            <a:ext cx="8839200" cy="7239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1143000"/>
            <a:ext cx="9461500" cy="5105400"/>
          </a:xfrm>
        </p:spPr>
      </p:pic>
    </p:spTree>
    <p:extLst>
      <p:ext uri="{BB962C8B-B14F-4D97-AF65-F5344CB8AC3E}">
        <p14:creationId xmlns:p14="http://schemas.microsoft.com/office/powerpoint/2010/main" val="12033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830263" y="385763"/>
            <a:ext cx="245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r-Latn-CS" sz="1800" b="1" smtClean="0">
                <a:solidFill>
                  <a:prstClr val="black"/>
                </a:solidFill>
                <a:latin typeface="Cambria" panose="02040503050406030204" pitchFamily="18" charset="0"/>
              </a:rPr>
              <a:t>Amplifikaciona kriva</a:t>
            </a:r>
            <a:endParaRPr lang="en-US" sz="1800" b="1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257175" y="4741863"/>
            <a:ext cx="4619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r-Latn-CS" sz="1800" b="1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800" b="1" smtClean="0">
                <a:solidFill>
                  <a:srgbClr val="FF0000"/>
                </a:solidFill>
                <a:latin typeface="Cambria" panose="02040503050406030204" pitchFamily="18" charset="0"/>
              </a:rPr>
              <a:t>Ct vrednost definiše broj ciklusa kada amplifika</a:t>
            </a:r>
            <a:r>
              <a:rPr lang="sr-Latn-RS" sz="1800" b="1" smtClean="0">
                <a:solidFill>
                  <a:srgbClr val="FF0000"/>
                </a:solidFill>
                <a:latin typeface="Cambria" panose="02040503050406030204" pitchFamily="18" charset="0"/>
              </a:rPr>
              <a:t>ciona</a:t>
            </a:r>
            <a:r>
              <a:rPr lang="en-US" sz="1800" b="1" smtClean="0">
                <a:solidFill>
                  <a:srgbClr val="FF0000"/>
                </a:solidFill>
                <a:latin typeface="Cambria" panose="02040503050406030204" pitchFamily="18" charset="0"/>
              </a:rPr>
              <a:t> kriva preseče threshold. </a:t>
            </a:r>
          </a:p>
        </p:txBody>
      </p:sp>
      <p:pic>
        <p:nvPicPr>
          <p:cNvPr id="24580" name="Picture 7" descr="C:\Users\Drasko\Desktop\REAL TIME PCR\Untit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7913"/>
            <a:ext cx="51720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C:\Users\Drasko\Desktop\REAL TIME PCR\pc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91000"/>
            <a:ext cx="33528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23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676400"/>
            <a:ext cx="3886200" cy="114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 smtClean="0">
                <a:latin typeface="Comic Sans MS" panose="030F0702030302020204" pitchFamily="66" charset="0"/>
              </a:rPr>
              <a:t>Hibridizacija nukleinskih kiselina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92" y="1524000"/>
            <a:ext cx="4309304" cy="4936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9" y="3124200"/>
            <a:ext cx="2057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latin typeface="Comic Sans MS" panose="030F0702030302020204" pitchFamily="66" charset="0"/>
              </a:rPr>
              <a:t>DNK-DNK</a:t>
            </a:r>
          </a:p>
          <a:p>
            <a:r>
              <a:rPr lang="sr-Latn-RS" sz="2800" b="1" dirty="0" smtClean="0">
                <a:latin typeface="Comic Sans MS" panose="030F0702030302020204" pitchFamily="66" charset="0"/>
              </a:rPr>
              <a:t>DNK-RNK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473" y="4267200"/>
            <a:ext cx="4342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latin typeface="Comic Sans MS" panose="030F0702030302020204" pitchFamily="66" charset="0"/>
              </a:rPr>
              <a:t>PRONALAŽENJE SRODNIH GENA KOD RAZLIČITIH VRSTA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5814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687" y="1611453"/>
            <a:ext cx="4597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 smtClean="0">
                <a:latin typeface="alshow" panose="020B0604020202020204" pitchFamily="34" charset="0"/>
                <a:cs typeface="alshow" panose="020B0604020202020204" pitchFamily="34" charset="0"/>
              </a:rPr>
              <a:t>SEKVENCIONIRANJE DNK</a:t>
            </a:r>
            <a:endParaRPr lang="en-US" sz="2800" b="1" dirty="0">
              <a:latin typeface="alshow" panose="020B0604020202020204" pitchFamily="34" charset="0"/>
              <a:cs typeface="alshow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76" y="2286000"/>
            <a:ext cx="494691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Primena genetskog inženjeringa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362200"/>
            <a:ext cx="3254093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62200"/>
            <a:ext cx="3203095" cy="314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6" y="4343400"/>
            <a:ext cx="41148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295400"/>
            <a:ext cx="4236118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8600"/>
            <a:ext cx="4724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1143000"/>
            <a:ext cx="8610600" cy="2819400"/>
          </a:xfrm>
        </p:spPr>
        <p:txBody>
          <a:bodyPr>
            <a:noAutofit/>
          </a:bodyPr>
          <a:lstStyle/>
          <a:p>
            <a:pPr algn="ctr"/>
            <a:r>
              <a:rPr lang="sr-Latn-RS" dirty="0" smtClean="0">
                <a:latin typeface="Aharoni" panose="02010803020104030203" pitchFamily="2" charset="-79"/>
                <a:cs typeface="Aharoni" panose="02010803020104030203" pitchFamily="2" charset="-79"/>
              </a:rPr>
              <a:t>MOLEKULARNA DIJAGNOSTIKA U VETERINARSKOJ MEDICINI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763000" cy="4495800"/>
          </a:xfrm>
        </p:spPr>
        <p:txBody>
          <a:bodyPr/>
          <a:lstStyle/>
          <a:p>
            <a:r>
              <a:rPr lang="sr-Latn-RS" dirty="0" smtClean="0">
                <a:latin typeface="Comic Sans MS" panose="030F0702030302020204" pitchFamily="66" charset="0"/>
              </a:rPr>
              <a:t>Primena molekularnih tehnika u selekciji životinja</a:t>
            </a:r>
          </a:p>
          <a:p>
            <a:pPr lvl="1"/>
            <a:r>
              <a:rPr lang="sr-Latn-RS" dirty="0" smtClean="0">
                <a:latin typeface="Comic Sans MS" panose="030F0702030302020204" pitchFamily="66" charset="0"/>
              </a:rPr>
              <a:t>genomsko testiranje priplodnjaka</a:t>
            </a:r>
          </a:p>
          <a:p>
            <a:pPr lvl="1"/>
            <a:r>
              <a:rPr lang="sr-Latn-RS" dirty="0" smtClean="0">
                <a:latin typeface="Comic Sans MS" panose="030F0702030302020204" pitchFamily="66" charset="0"/>
              </a:rPr>
              <a:t>polimorfizam gena koji kodiraju sintezu proteina mleka</a:t>
            </a:r>
          </a:p>
          <a:p>
            <a:pPr lvl="1"/>
            <a:r>
              <a:rPr lang="sr-Latn-RS" dirty="0" smtClean="0">
                <a:latin typeface="Comic Sans MS" panose="030F0702030302020204" pitchFamily="66" charset="0"/>
              </a:rPr>
              <a:t>dokazivanje vrste mesa u prehrambenim proizvodima</a:t>
            </a:r>
          </a:p>
          <a:p>
            <a:pPr lvl="1"/>
            <a:r>
              <a:rPr lang="sr-Latn-RS" dirty="0" smtClean="0">
                <a:latin typeface="Comic Sans MS" panose="030F0702030302020204" pitchFamily="66" charset="0"/>
              </a:rPr>
              <a:t>sprečavanje krivolova</a:t>
            </a:r>
          </a:p>
          <a:p>
            <a:pPr lvl="1"/>
            <a:r>
              <a:rPr lang="sr-Latn-RS" dirty="0" smtClean="0">
                <a:latin typeface="Comic Sans MS" panose="030F0702030302020204" pitchFamily="66" charset="0"/>
              </a:rPr>
              <a:t>određivanje pola ptica i sisara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6200" y="1676400"/>
            <a:ext cx="44196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UPOTREBA RESTRIKCIONIH ENZIMA</a:t>
            </a:r>
            <a:endParaRPr lang="en-US" sz="2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1371600" y="3014730"/>
            <a:ext cx="3124200" cy="1785870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Restrikcione endonukleaze</a:t>
            </a:r>
            <a:endParaRPr lang="en-US" sz="32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" y="4870361"/>
            <a:ext cx="6467901" cy="1454239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5867400" y="1752600"/>
            <a:ext cx="2895600" cy="182880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poreklom od procaryota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8192" y="3907664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 smtClean="0">
                <a:latin typeface="Comic Sans MS" panose="030F0702030302020204" pitchFamily="66" charset="0"/>
              </a:rPr>
              <a:t>preko 3000</a:t>
            </a:r>
          </a:p>
          <a:p>
            <a:r>
              <a:rPr lang="sr-Latn-RS" sz="2400" b="1" dirty="0" smtClean="0">
                <a:latin typeface="Comic Sans MS" panose="030F0702030302020204" pitchFamily="66" charset="0"/>
              </a:rPr>
              <a:t>komercijalno 600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Down Arrow Callout 10"/>
          <p:cNvSpPr/>
          <p:nvPr/>
        </p:nvSpPr>
        <p:spPr>
          <a:xfrm>
            <a:off x="4800600" y="3907665"/>
            <a:ext cx="1502958" cy="1163238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4-8 nukleotida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6520"/>
            <a:ext cx="2754883" cy="5970549"/>
          </a:xfrm>
        </p:spPr>
      </p:pic>
    </p:spTree>
    <p:extLst>
      <p:ext uri="{BB962C8B-B14F-4D97-AF65-F5344CB8AC3E}">
        <p14:creationId xmlns:p14="http://schemas.microsoft.com/office/powerpoint/2010/main" val="9677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8839200" cy="4495800"/>
          </a:xfrm>
        </p:spPr>
        <p:txBody>
          <a:bodyPr/>
          <a:lstStyle/>
          <a:p>
            <a:r>
              <a:rPr lang="sr-Latn-RS" dirty="0" smtClean="0">
                <a:latin typeface="Comic Sans MS" panose="030F0702030302020204" pitchFamily="66" charset="0"/>
              </a:rPr>
              <a:t>Primena u detekciji naslednog materijala različitih patogena</a:t>
            </a:r>
          </a:p>
          <a:p>
            <a:pPr lvl="1"/>
            <a:r>
              <a:rPr lang="sr-Latn-RS" dirty="0" smtClean="0">
                <a:latin typeface="Comic Sans MS" panose="030F0702030302020204" pitchFamily="66" charset="0"/>
              </a:rPr>
              <a:t>patogeni pčela - virusi, bakterije, mikrosporidije</a:t>
            </a:r>
          </a:p>
          <a:p>
            <a:pPr lvl="1"/>
            <a:r>
              <a:rPr lang="sr-Latn-RS" dirty="0" smtClean="0">
                <a:latin typeface="Comic Sans MS" panose="030F0702030302020204" pitchFamily="66" charset="0"/>
              </a:rPr>
              <a:t>patogeni domaćih životinja</a:t>
            </a:r>
          </a:p>
          <a:p>
            <a:pPr lvl="2"/>
            <a:r>
              <a:rPr lang="sr-Latn-RS" dirty="0" smtClean="0">
                <a:latin typeface="Comic Sans MS" panose="030F0702030302020204" pitchFamily="66" charset="0"/>
              </a:rPr>
              <a:t>virusne bolesti pasa i mačaka - štenećak, parvoviroza, panleukopenija mačaka, FIV</a:t>
            </a:r>
          </a:p>
          <a:p>
            <a:pPr lvl="2"/>
            <a:r>
              <a:rPr lang="sr-Latn-RS" dirty="0" smtClean="0">
                <a:latin typeface="Comic Sans MS" panose="030F0702030302020204" pitchFamily="66" charset="0"/>
              </a:rPr>
              <a:t>parazitarna oboljenja domaćih životinja - babezioza, tajlerioza, dirofilarioza</a:t>
            </a:r>
          </a:p>
          <a:p>
            <a:pPr lvl="1"/>
            <a:r>
              <a:rPr lang="sr-Latn-RS" dirty="0" smtClean="0">
                <a:latin typeface="Comic Sans MS" panose="030F0702030302020204" pitchFamily="66" charset="0"/>
              </a:rPr>
              <a:t>patogeni divljih životinja - BTV, TVE ...</a:t>
            </a:r>
          </a:p>
          <a:p>
            <a:pPr marL="685800" lvl="2" indent="0">
              <a:buNone/>
            </a:pP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5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75" y="304800"/>
            <a:ext cx="9426575" cy="6284383"/>
          </a:xfrm>
        </p:spPr>
      </p:pic>
    </p:spTree>
    <p:extLst>
      <p:ext uri="{BB962C8B-B14F-4D97-AF65-F5344CB8AC3E}">
        <p14:creationId xmlns:p14="http://schemas.microsoft.com/office/powerpoint/2010/main" val="175938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28600"/>
            <a:ext cx="9311283" cy="6208789"/>
          </a:xfrm>
        </p:spPr>
      </p:pic>
    </p:spTree>
    <p:extLst>
      <p:ext uri="{BB962C8B-B14F-4D97-AF65-F5344CB8AC3E}">
        <p14:creationId xmlns:p14="http://schemas.microsoft.com/office/powerpoint/2010/main" val="11038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31899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83"/>
            <a:ext cx="9471025" cy="6314017"/>
          </a:xfrm>
        </p:spPr>
      </p:pic>
    </p:spTree>
    <p:extLst>
      <p:ext uri="{BB962C8B-B14F-4D97-AF65-F5344CB8AC3E}">
        <p14:creationId xmlns:p14="http://schemas.microsoft.com/office/powerpoint/2010/main" val="314666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644" y="438150"/>
            <a:ext cx="3699631" cy="28194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127000"/>
          </a:effectLst>
        </p:spPr>
      </p:pic>
      <p:pic>
        <p:nvPicPr>
          <p:cNvPr id="5" name="Picture 4" descr="images (1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4800"/>
            <a:ext cx="4845978" cy="3086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47" descr="Untitl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90900"/>
            <a:ext cx="3581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429490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861654"/>
            <a:ext cx="8678486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2013_FOTO_ZA_SAJT_MANJE\FOTO_GALERIJA_PODFOLDERI\01_LABORATORIJA\05_Nasa laboratorija_201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2013_FOTO_ZA_SAJT_MANJE\FOTO_GALERIJA_PODFOLDERI\01_LABORATORIJA\Zoran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1676400"/>
            <a:ext cx="109728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3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77"/>
            <a:ext cx="9144000" cy="609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48600" cy="588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8" y="117984"/>
            <a:ext cx="8763000" cy="656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1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4495800"/>
          </a:xfrm>
        </p:spPr>
        <p:txBody>
          <a:bodyPr/>
          <a:lstStyle/>
          <a:p>
            <a:r>
              <a:rPr lang="sr-Latn-R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ULOGA RESTRIKCIONIH ENZIMA</a:t>
            </a:r>
          </a:p>
          <a:p>
            <a:pPr lvl="1"/>
            <a:r>
              <a:rPr lang="sr-Latn-R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RFLP - „Restriction fragment lenght polymorpism“</a:t>
            </a:r>
          </a:p>
          <a:p>
            <a:pPr marL="365760" lvl="1" indent="0">
              <a:buNone/>
            </a:pPr>
            <a:r>
              <a:rPr lang="sr-Latn-R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sr-Latn-RS" i="1" dirty="0" smtClean="0">
                <a:solidFill>
                  <a:srgbClr val="FF0000"/>
                </a:solidFill>
                <a:latin typeface="alshow" panose="020B0604020202020204" pitchFamily="34" charset="0"/>
                <a:cs typeface="alshow" panose="020B0604020202020204" pitchFamily="34" charset="0"/>
              </a:rPr>
              <a:t>Polimorfizam dužine restrikcionih fragmenata</a:t>
            </a:r>
            <a:endParaRPr lang="sr-Latn-RS" i="1" dirty="0">
              <a:solidFill>
                <a:srgbClr val="FF0000"/>
              </a:solidFill>
              <a:latin typeface="alshow" panose="020B0604020202020204" pitchFamily="34" charset="0"/>
              <a:cs typeface="alshow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0"/>
            <a:ext cx="7086600" cy="36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77"/>
            <a:ext cx="9144000" cy="609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77"/>
            <a:ext cx="9144000" cy="609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GENOMIKA</a:t>
            </a:r>
            <a:endParaRPr lang="en-US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/>
              <a:t>Genomika je naučna oblast nastala kao rezultat dostignuća molekularne biologije i razvoja tehnika kojima je moguće odrediti sekvencu nukleinskih kiselina.</a:t>
            </a:r>
          </a:p>
          <a:p>
            <a:r>
              <a:rPr lang="sr-Latn-RS" dirty="0" smtClean="0"/>
              <a:t>Predmet istraživanja su genomi pojedinih vrsta</a:t>
            </a:r>
          </a:p>
          <a:p>
            <a:r>
              <a:rPr lang="sr-Latn-RS" dirty="0" smtClean="0"/>
              <a:t>Istraživanja multidisciplinarna:</a:t>
            </a:r>
          </a:p>
          <a:p>
            <a:pPr lvl="1"/>
            <a:r>
              <a:rPr lang="sr-Latn-RS" dirty="0" smtClean="0"/>
              <a:t>struktura i sastav gena</a:t>
            </a:r>
          </a:p>
          <a:p>
            <a:pPr lvl="1"/>
            <a:r>
              <a:rPr lang="sr-Latn-RS" dirty="0" smtClean="0"/>
              <a:t>genska ekspresija</a:t>
            </a:r>
          </a:p>
          <a:p>
            <a:pPr lvl="1"/>
            <a:r>
              <a:rPr lang="sr-Latn-RS" dirty="0" smtClean="0"/>
              <a:t>funkcija proteina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6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19062"/>
            <a:ext cx="649605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77"/>
            <a:ext cx="9144000" cy="609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342900"/>
            <a:ext cx="839152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077200" cy="61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77"/>
            <a:ext cx="9144000" cy="609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  <p:sp>
        <p:nvSpPr>
          <p:cNvPr id="5" name="Explosion 2 4"/>
          <p:cNvSpPr/>
          <p:nvPr/>
        </p:nvSpPr>
        <p:spPr>
          <a:xfrm>
            <a:off x="76200" y="1447800"/>
            <a:ext cx="5257800" cy="1828800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KLONIRANJE DNK</a:t>
            </a:r>
            <a:endParaRPr lang="en-US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5" y="1447800"/>
            <a:ext cx="4765789" cy="516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" y="1472485"/>
            <a:ext cx="8366596" cy="513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0"/>
            <a:ext cx="54292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401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HVALA NA PAŽNJI!!!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TEHNOLOGIJA REKOMBINANTNE DNK</a:t>
            </a:r>
            <a:endParaRPr lang="en-US" dirty="0"/>
          </a:p>
        </p:txBody>
      </p:sp>
      <p:sp>
        <p:nvSpPr>
          <p:cNvPr id="2" name="Pentagon 1"/>
          <p:cNvSpPr/>
          <p:nvPr/>
        </p:nvSpPr>
        <p:spPr>
          <a:xfrm>
            <a:off x="304800" y="1860460"/>
            <a:ext cx="2971800" cy="1187539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 smtClean="0">
                <a:latin typeface="alshow" panose="020B0604020202020204" pitchFamily="34" charset="0"/>
                <a:cs typeface="alshow" panose="020B0604020202020204" pitchFamily="34" charset="0"/>
              </a:rPr>
              <a:t>KLONIRANJE DNK</a:t>
            </a:r>
            <a:endParaRPr lang="en-US" sz="2400" dirty="0">
              <a:latin typeface="alshow" panose="020B0604020202020204" pitchFamily="34" charset="0"/>
              <a:cs typeface="alshow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9853" y="1623232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/>
              <a:t>umnožavanje segmenata DNK ili rekombinovane DNK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19153" y="2468706"/>
            <a:ext cx="0" cy="6051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686300" y="4419600"/>
            <a:ext cx="2057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i="1" dirty="0" smtClean="0">
                <a:latin typeface="Comic Sans MS" panose="030F0702030302020204" pitchFamily="66" charset="0"/>
              </a:rPr>
              <a:t>Plazmidi</a:t>
            </a:r>
            <a:endParaRPr lang="en-US" sz="2400" i="1" dirty="0">
              <a:latin typeface="Comic Sans MS" panose="030F0702030302020204" pitchFamily="66" charset="0"/>
            </a:endParaRPr>
          </a:p>
        </p:txBody>
      </p:sp>
      <p:sp>
        <p:nvSpPr>
          <p:cNvPr id="11" name="Down Arrow Callout 10"/>
          <p:cNvSpPr/>
          <p:nvPr/>
        </p:nvSpPr>
        <p:spPr>
          <a:xfrm>
            <a:off x="6180953" y="3200400"/>
            <a:ext cx="1676400" cy="914400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VEKTORI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81053" y="4419600"/>
            <a:ext cx="2057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i="1" dirty="0" smtClean="0">
                <a:latin typeface="Comic Sans MS" panose="030F0702030302020204" pitchFamily="66" charset="0"/>
              </a:rPr>
              <a:t>Virusi</a:t>
            </a:r>
            <a:endParaRPr lang="en-US" sz="2400" i="1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200400"/>
            <a:ext cx="4763147" cy="34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3" y="1524000"/>
            <a:ext cx="7935433" cy="507753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2132212"/>
            <a:ext cx="8153400" cy="34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212">
      <a:dk1>
        <a:sysClr val="windowText" lastClr="000000"/>
      </a:dk1>
      <a:lt1>
        <a:sysClr val="window" lastClr="FFFFFF"/>
      </a:lt1>
      <a:dk2>
        <a:srgbClr val="3E3D2D"/>
      </a:dk2>
      <a:lt2>
        <a:srgbClr val="FFB557"/>
      </a:lt2>
      <a:accent1>
        <a:srgbClr val="FFD757"/>
      </a:accent1>
      <a:accent2>
        <a:srgbClr val="C00000"/>
      </a:accent2>
      <a:accent3>
        <a:srgbClr val="FFC000"/>
      </a:accent3>
      <a:accent4>
        <a:srgbClr val="FF4040"/>
      </a:accent4>
      <a:accent5>
        <a:srgbClr val="FEC7AB"/>
      </a:accent5>
      <a:accent6>
        <a:srgbClr val="C00000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212">
      <a:dk1>
        <a:sysClr val="windowText" lastClr="000000"/>
      </a:dk1>
      <a:lt1>
        <a:sysClr val="window" lastClr="FFFFFF"/>
      </a:lt1>
      <a:dk2>
        <a:srgbClr val="3E3D2D"/>
      </a:dk2>
      <a:lt2>
        <a:srgbClr val="FFB557"/>
      </a:lt2>
      <a:accent1>
        <a:srgbClr val="FFD757"/>
      </a:accent1>
      <a:accent2>
        <a:srgbClr val="C00000"/>
      </a:accent2>
      <a:accent3>
        <a:srgbClr val="FFC000"/>
      </a:accent3>
      <a:accent4>
        <a:srgbClr val="FF4040"/>
      </a:accent4>
      <a:accent5>
        <a:srgbClr val="FEC7AB"/>
      </a:accent5>
      <a:accent6>
        <a:srgbClr val="C00000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887</TotalTime>
  <Words>852</Words>
  <Application>Microsoft Office PowerPoint</Application>
  <PresentationFormat>On-screen Show (4:3)</PresentationFormat>
  <Paragraphs>264</Paragraphs>
  <Slides>60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60</vt:i4>
      </vt:variant>
    </vt:vector>
  </HeadingPairs>
  <TitlesOfParts>
    <vt:vector size="81" baseType="lpstr">
      <vt:lpstr>Aharoni</vt:lpstr>
      <vt:lpstr>alshow</vt:lpstr>
      <vt:lpstr>Arial</vt:lpstr>
      <vt:lpstr>Arial Rounded MT Bold</vt:lpstr>
      <vt:lpstr>Calibri</vt:lpstr>
      <vt:lpstr>Calibri Light</vt:lpstr>
      <vt:lpstr>Cambria</vt:lpstr>
      <vt:lpstr>Comic Sans MS</vt:lpstr>
      <vt:lpstr>Cooper Black</vt:lpstr>
      <vt:lpstr>Garamond</vt:lpstr>
      <vt:lpstr>Symbol</vt:lpstr>
      <vt:lpstr>Tahoma</vt:lpstr>
      <vt:lpstr>Times New Roman</vt:lpstr>
      <vt:lpstr>Tw Cen MT</vt:lpstr>
      <vt:lpstr>Wingdings</vt:lpstr>
      <vt:lpstr>Wingdings 2</vt:lpstr>
      <vt:lpstr>Median</vt:lpstr>
      <vt:lpstr>Office Theme</vt:lpstr>
      <vt:lpstr>1_Office Theme</vt:lpstr>
      <vt:lpstr>2_Office Theme</vt:lpstr>
      <vt:lpstr>3_Office Theme</vt:lpstr>
      <vt:lpstr>TEHNOLOGIJA REKOMBINANTNE DNK GENOMIKA</vt:lpstr>
      <vt:lpstr>TEHNOLOGIJA REKOMBINANTNE DNK</vt:lpstr>
      <vt:lpstr>TEHNOLOGIJA REKOMBINANTNE DNK</vt:lpstr>
      <vt:lpstr>TEHNOLOGIJA REKOMBINANTNE DNK</vt:lpstr>
      <vt:lpstr>TEHNOLOGIJA REKOMBINANTNE DNK</vt:lpstr>
      <vt:lpstr>TEHNOLOGIJA REKOMBINANTNE DNK</vt:lpstr>
      <vt:lpstr>TEHNOLOGIJA REKOMBINANTNE DNK</vt:lpstr>
      <vt:lpstr>PowerPoint Presentation</vt:lpstr>
      <vt:lpstr>PowerPoint Presentation</vt:lpstr>
      <vt:lpstr>Proizvodnja insuina</vt:lpstr>
      <vt:lpstr>TEHNOLOGIJA REKOMBINANTNE DNK</vt:lpstr>
      <vt:lpstr>TEHNOLOGIJA REKOMBINANTNE DNK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RNK</vt:lpstr>
      <vt:lpstr>PCR amplifikacija</vt:lpstr>
      <vt:lpstr>Reverzna transkripcija</vt:lpstr>
      <vt:lpstr>Koraci reverse transcription (RT)-PCR</vt:lpstr>
      <vt:lpstr>Prajmeri za RT-PCR</vt:lpstr>
      <vt:lpstr>PowerPoint Presentation</vt:lpstr>
      <vt:lpstr>Kako real-time PCR radi?</vt:lpstr>
      <vt:lpstr>PowerPoint Presentation</vt:lpstr>
      <vt:lpstr>PowerPoint Presentation</vt:lpstr>
      <vt:lpstr>PowerPoint Presentation</vt:lpstr>
      <vt:lpstr>PowerPoint Presentation</vt:lpstr>
      <vt:lpstr>TEHNOLOGIJA REKOMBINANTNE DNK</vt:lpstr>
      <vt:lpstr>TEHNOLOGIJA REKOMBINANTNE DNK</vt:lpstr>
      <vt:lpstr>TEHNOLOGIJA REKOMBINANTNE DNK</vt:lpstr>
      <vt:lpstr>PowerPoint Presentation</vt:lpstr>
      <vt:lpstr>MOLEKULARNA DIJAGNOSTIKA U VETERINARSKOJ MEDICINI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GENOMIKA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Pedja</dc:creator>
  <cp:lastModifiedBy>Uros PC</cp:lastModifiedBy>
  <cp:revision>47</cp:revision>
  <dcterms:created xsi:type="dcterms:W3CDTF">2013-12-19T11:38:16Z</dcterms:created>
  <dcterms:modified xsi:type="dcterms:W3CDTF">2022-04-11T07:44:59Z</dcterms:modified>
</cp:coreProperties>
</file>