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71"/>
  </p:notesMasterIdLst>
  <p:sldIdLst>
    <p:sldId id="695" r:id="rId4"/>
    <p:sldId id="256" r:id="rId5"/>
    <p:sldId id="696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5" r:id="rId18"/>
    <p:sldId id="276" r:id="rId19"/>
    <p:sldId id="277" r:id="rId20"/>
    <p:sldId id="270" r:id="rId21"/>
    <p:sldId id="271" r:id="rId22"/>
    <p:sldId id="272" r:id="rId23"/>
    <p:sldId id="676" r:id="rId24"/>
    <p:sldId id="278" r:id="rId25"/>
    <p:sldId id="677" r:id="rId26"/>
    <p:sldId id="678" r:id="rId27"/>
    <p:sldId id="683" r:id="rId28"/>
    <p:sldId id="279" r:id="rId29"/>
    <p:sldId id="287" r:id="rId30"/>
    <p:sldId id="280" r:id="rId31"/>
    <p:sldId id="284" r:id="rId32"/>
    <p:sldId id="285" r:id="rId33"/>
    <p:sldId id="281" r:id="rId34"/>
    <p:sldId id="282" r:id="rId35"/>
    <p:sldId id="679" r:id="rId36"/>
    <p:sldId id="681" r:id="rId37"/>
    <p:sldId id="273" r:id="rId38"/>
    <p:sldId id="682" r:id="rId39"/>
    <p:sldId id="686" r:id="rId40"/>
    <p:sldId id="687" r:id="rId41"/>
    <p:sldId id="688" r:id="rId42"/>
    <p:sldId id="689" r:id="rId43"/>
    <p:sldId id="283" r:id="rId44"/>
    <p:sldId id="684" r:id="rId45"/>
    <p:sldId id="274" r:id="rId46"/>
    <p:sldId id="685" r:id="rId47"/>
    <p:sldId id="591" r:id="rId48"/>
    <p:sldId id="592" r:id="rId49"/>
    <p:sldId id="674" r:id="rId50"/>
    <p:sldId id="594" r:id="rId51"/>
    <p:sldId id="595" r:id="rId52"/>
    <p:sldId id="596" r:id="rId53"/>
    <p:sldId id="598" r:id="rId54"/>
    <p:sldId id="599" r:id="rId55"/>
    <p:sldId id="601" r:id="rId56"/>
    <p:sldId id="602" r:id="rId57"/>
    <p:sldId id="603" r:id="rId58"/>
    <p:sldId id="605" r:id="rId59"/>
    <p:sldId id="604" r:id="rId60"/>
    <p:sldId id="607" r:id="rId61"/>
    <p:sldId id="608" r:id="rId62"/>
    <p:sldId id="690" r:id="rId63"/>
    <p:sldId id="670" r:id="rId64"/>
    <p:sldId id="609" r:id="rId65"/>
    <p:sldId id="691" r:id="rId66"/>
    <p:sldId id="610" r:id="rId67"/>
    <p:sldId id="611" r:id="rId68"/>
    <p:sldId id="692" r:id="rId69"/>
    <p:sldId id="612" r:id="rId7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42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5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F03AC-AA07-435E-B0EC-015588F7D755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E664B-7915-4568-8767-D2E4A96421C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213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18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22411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29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92210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30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37380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31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98821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32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71370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33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64685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34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24049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41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6555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20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67554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22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93162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23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35976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24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97242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25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0451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26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12607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27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95328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E664B-7915-4568-8767-D2E4A96421C9}" type="slidenum">
              <a:rPr lang="sr-Latn-RS" smtClean="0"/>
              <a:t>28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7333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B4B7106-F7C1-CE61-8AC4-7CCEA1D80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7CA1F95-6893-4202-1554-F6394528B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FC259F8-8578-088E-8B49-D6358F21FE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8C59D-F654-4B02-A24F-62258A2DA8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60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78E575B-D267-F0D7-4536-F5C832394C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4D5DE65-1962-1528-EE40-8D984CCE6A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565D946-F022-BBB1-70A1-1271C745E2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8F778-5E55-49A3-AEA0-056028CD6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95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AD41EB0-E020-8604-6847-B2ABC0D85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CC3B045-8B68-4272-6C77-D3D5A3002E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606A7F7-FB73-DB7C-DE58-B5D64C6CE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E2C59-B630-47DA-A68F-590D1A0CB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268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EBD58D5-98B6-2914-FB97-806D797EA5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C7A4B21-93F3-DAC4-4E4E-7B25EA9681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0DC4799-383C-D648-BACD-46A79E391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3AFD5-AF04-482D-98E1-E374D68E0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769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9BF848A-447D-F19F-CE15-C7D487145F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FF7554A-394D-5C55-E16C-7F075985BC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831F458-7520-F3C5-A20B-8DF4732B0C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FE529-3681-4DD6-A6E8-8674E14B38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9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5AD857C-D5BC-B422-0C5E-F9A6ECB52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377A01F-BFE3-3657-A454-49782694A2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53C59BC-36B6-AC7E-AECA-EBD9C110E1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AA6F7-3A11-45AE-96F9-712347C00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459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9375DB3-807D-BCA5-4A7B-754826280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EEEC2DB-CBCF-DAC4-8CEF-1BF69BB80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A101FC7-1DFE-9BA4-1F06-FFFE4BD9F3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2CB7E-EFF1-4C54-BE5C-F4A3C194C9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484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3301FEE9-C1CD-D516-27E2-8D0D0E5FB9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7B49DB4F-6710-E396-3A75-A24B3D7FC7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BA5C4F87-166E-F01E-7705-9F8EA122E7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B6A90-DF7B-46DF-9E2E-F20F7C76FF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005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23E137A8-6D8B-7564-0B72-89B9789567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1AAD82B9-5EC5-F8A9-53A4-1A90B161C8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8229006E-1EBE-921C-FA5E-5E88BF5744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22D5F-E612-4EEB-A1BE-9753F4FF5A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603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7CA3022B-FCAE-336B-D8CC-C6C76740ED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65BD7DD1-13F5-AAA8-B32D-B3D5D6D7A2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CE1FDF95-101A-81A2-9128-7E87879C37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D9983-B344-4D92-BFB6-360697AA2E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499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0D1C59B-215D-C528-028F-C775DE40A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55BD9A4-7A4A-B05E-CCB4-EBC3D3790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CCDBA44-E19C-30A8-2D2E-36702D19D5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333EA-EC3A-4ECE-A8C7-43AC7A753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94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B5C045F-FD3B-22C5-E640-C1E1EA9F9B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5C11B8C-392F-BEA6-0722-5381C178AF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DAA79EF-D8FA-3EC7-791C-8A3433AC3B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94F4D-FC94-4C8F-BA23-923EDA142D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201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5DDB767-25DC-5A07-3084-9A16A8505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919E6F6-C15E-832B-B815-FDD85AD5B4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5F55535-C542-4428-0065-27735A563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138AE-8EA4-4C8B-B8FE-725AD393E0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528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34E33DE-D3AE-1BA1-B91F-5FD8F33035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284231D-BFC9-4B79-3D36-CC7AFB438E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B0B510F-E086-2535-A01A-DD1B585C6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5D8AD1-7533-4E7A-9A37-ECF3618AD5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68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3E17833-928A-B849-0C20-A56633B3A4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AB8A8E5-E38D-26F6-A68F-ED2B093873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8F9D3EC-BADE-144F-DDE3-117A0CC0A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2762E-3053-44D3-BE5D-A179C72B1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021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82252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73187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4741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50922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44418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68433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5662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1EC57C5-FBD7-0661-371F-C682C55DC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FF35A0D-4F4E-1C35-5998-127320D756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1CF3A3-9471-A8B3-1AAF-CEFE6F4C1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BDCF9-D2A1-40BF-BBFD-49D55C9C9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534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01322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25638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5246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3626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54C615B-0DED-1FED-DA57-C33C9126CD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27E440-7A90-58A9-A8AA-F4F2EF3460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5E0E376-99CB-6A62-A1D1-DC292AD711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140F1-7F56-4CF2-9E79-F18CE5F452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94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16E4D8D5-195B-5E2B-EC5E-D04BDEAE71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BA946E27-375D-58CF-77D5-F17065201B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671C6A8F-663F-F518-3AFE-6D24368181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ADE4F-D859-43B2-AAAF-CD52E08746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10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883D17F3-7D5C-9F25-1257-1FE4F889A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122E5CD-537C-53B8-2FC5-93915F0362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768D7971-6266-3E0A-7CDE-79D275D6D0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A4D47-6456-498C-A62D-6439AD065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1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95D05A7F-EA84-5F03-FCAB-A51F4B751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59DF731-4DD6-C105-E325-9417BABF8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FBED7B9F-8A3C-B42D-3851-6E5ED99186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9B1877-096E-4909-AE8F-A79ED67A4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82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4DB99C9-C8BB-7E16-178F-B71FC5A30C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7585C43-9604-6CCD-DE7F-70811E3668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606A398-A222-57C1-E6D4-CAB717C08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4F8CDE-DA62-4686-8E70-174D0CCB2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79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BDA8190-978A-4F08-D8D4-791F89A81D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362006F-E219-C094-92EC-B3ED1CBF0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98EA5B5-FD12-DDD5-063B-98B05FF43E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99E53-B52F-4B35-98B8-227D5FD397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48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69372473-930E-B98A-A847-6DC1AE179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58F3D3BB-C5DD-B328-471D-E0C61C79D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15657695-6349-5D41-95EB-1B33A6DF53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47553316-6929-BA53-7EE8-7BE961B2553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F957EC1E-9A64-6EA2-48F5-72A6AEF35B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CC37FE45-A157-4D63-A64A-6900197236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74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C7F04861-0AF9-2E89-9AE6-DFEBB841A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BDEDF838-FCAC-81FE-D967-E8D26FACA5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506F1DA4-98B3-C07C-D9EE-1BC5EEBE103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C7365315-B0A0-E94D-8014-EBA8224860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44B6AC26-8A34-8759-382E-3567A3F7E03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C3995350-6DDA-4DFA-AFD2-E0DB338FF2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46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626C3-24AC-45A2-90E1-5B8E1CCEDD8A}" type="datetimeFigureOut">
              <a:rPr lang="sr-Latn-RS" smtClean="0"/>
              <a:t>22.12.2023.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48C8E-4973-4BBB-965E-BF08F4381D5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4466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co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1457325" cy="145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2390775" y="315913"/>
            <a:ext cx="4362450" cy="830262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r-Latn-CS" altLang="sr-Latn-RS" sz="2400" dirty="0">
                <a:solidFill>
                  <a:schemeClr val="bg1"/>
                </a:solidFill>
                <a:cs typeface="Arial" panose="020B0604020202020204" pitchFamily="34" charset="0"/>
              </a:rPr>
              <a:t>Univerzitet u Beogradu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r-Latn-CS" altLang="sr-Latn-RS" sz="2400" dirty="0">
                <a:solidFill>
                  <a:schemeClr val="bg1"/>
                </a:solidFill>
                <a:cs typeface="Arial" panose="020B0604020202020204" pitchFamily="34" charset="0"/>
              </a:rPr>
              <a:t>Fakultet veterinarske medicine</a:t>
            </a:r>
          </a:p>
        </p:txBody>
      </p:sp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2987675" y="1249363"/>
            <a:ext cx="3154363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RS" altLang="sr-Latn-RS" sz="2800" i="1">
                <a:latin typeface="Times" panose="02020603050405020304" pitchFamily="18" charset="0"/>
              </a:rPr>
              <a:t>Katedra za biologiju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188" y="2157413"/>
            <a:ext cx="7993062" cy="126188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sr-Latn-RS" sz="2000" dirty="0">
                <a:cs typeface="Arial" panose="020B0604020202020204" pitchFamily="34" charset="0"/>
              </a:rPr>
              <a:t>Predmet: </a:t>
            </a:r>
          </a:p>
          <a:p>
            <a:pPr algn="ctr">
              <a:defRPr/>
            </a:pPr>
            <a:r>
              <a:rPr lang="sr-Latn-RS" sz="2800" dirty="0">
                <a:cs typeface="Arial" panose="020B0604020202020204" pitchFamily="34" charset="0"/>
              </a:rPr>
              <a:t>ZOOLOGIJA</a:t>
            </a:r>
          </a:p>
          <a:p>
            <a:pPr algn="ctr">
              <a:defRPr/>
            </a:pPr>
            <a:r>
              <a:rPr lang="sr-Latn-RS" sz="2800" dirty="0" smtClean="0">
                <a:cs typeface="Arial" panose="020B0604020202020204" pitchFamily="34" charset="0"/>
              </a:rPr>
              <a:t>2023/2024</a:t>
            </a:r>
            <a:endParaRPr lang="sr-Latn-RS" sz="2800" dirty="0"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928687" y="3660915"/>
            <a:ext cx="7272338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sr-Latn-RS" sz="4000" dirty="0">
                <a:latin typeface="+mn-lt"/>
              </a:rPr>
              <a:t>Ekološki faktori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24170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B589DE-F464-4A3E-9B76-82875E881016}"/>
              </a:ext>
            </a:extLst>
          </p:cNvPr>
          <p:cNvSpPr txBox="1"/>
          <p:nvPr/>
        </p:nvSpPr>
        <p:spPr>
          <a:xfrm>
            <a:off x="185166" y="1447356"/>
            <a:ext cx="45102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CS" altLang="sr-Latn-RS" sz="2400" dirty="0">
                <a:solidFill>
                  <a:schemeClr val="bg1"/>
                </a:solidFill>
              </a:rPr>
              <a:t>Prema </a:t>
            </a:r>
            <a:r>
              <a:rPr lang="sr-Latn-CS" altLang="sr-Latn-RS" sz="2400" b="1" u="sng" dirty="0">
                <a:solidFill>
                  <a:schemeClr val="accent2"/>
                </a:solidFill>
              </a:rPr>
              <a:t>dnevno-noćnom ritmu</a:t>
            </a:r>
            <a:r>
              <a:rPr lang="sr-Latn-CS" altLang="sr-Latn-RS" sz="2400" dirty="0">
                <a:solidFill>
                  <a:schemeClr val="accent2"/>
                </a:solidFill>
              </a:rPr>
              <a:t> </a:t>
            </a:r>
            <a:r>
              <a:rPr lang="sr-Latn-CS" altLang="sr-Latn-RS" sz="2400" dirty="0">
                <a:solidFill>
                  <a:schemeClr val="bg1"/>
                </a:solidFill>
              </a:rPr>
              <a:t>aktivnosti </a:t>
            </a:r>
            <a:r>
              <a:rPr lang="en-US" altLang="sr-Latn-RS" sz="2400" b="1" u="sng" dirty="0">
                <a:solidFill>
                  <a:schemeClr val="bg1"/>
                </a:solidFill>
              </a:rPr>
              <a:t>KOPNENE </a:t>
            </a:r>
            <a:r>
              <a:rPr lang="sr-Latn-CS" altLang="sr-Latn-RS" sz="2400" b="1" u="sng" dirty="0">
                <a:solidFill>
                  <a:schemeClr val="bg1"/>
                </a:solidFill>
              </a:rPr>
              <a:t>ŽIVOTINJE</a:t>
            </a:r>
            <a:r>
              <a:rPr lang="sr-Latn-CS" altLang="sr-Latn-RS" sz="2400" dirty="0"/>
              <a:t> </a:t>
            </a:r>
            <a:r>
              <a:rPr lang="sr-Latn-CS" altLang="sr-Latn-RS" sz="2400" dirty="0">
                <a:solidFill>
                  <a:schemeClr val="bg1"/>
                </a:solidFill>
              </a:rPr>
              <a:t>mogu biti: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2075DC-49F6-4B33-903E-775EF1E8AF1F}"/>
              </a:ext>
            </a:extLst>
          </p:cNvPr>
          <p:cNvSpPr txBox="1"/>
          <p:nvPr/>
        </p:nvSpPr>
        <p:spPr>
          <a:xfrm>
            <a:off x="571500" y="2975529"/>
            <a:ext cx="4574286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sr-Latn-RS" sz="2100" dirty="0">
                <a:solidFill>
                  <a:schemeClr val="accent2"/>
                </a:solidFill>
              </a:rPr>
              <a:t>- </a:t>
            </a:r>
            <a:r>
              <a:rPr lang="sr-Latn-CS" altLang="sr-Latn-RS" sz="2100" b="1" dirty="0">
                <a:solidFill>
                  <a:schemeClr val="accent2"/>
                </a:solidFill>
              </a:rPr>
              <a:t>dnevne</a:t>
            </a:r>
          </a:p>
          <a:p>
            <a:endParaRPr lang="sr-Latn-CS" altLang="sr-Latn-RS" sz="2100" dirty="0">
              <a:solidFill>
                <a:schemeClr val="accent2"/>
              </a:solidFill>
            </a:endParaRPr>
          </a:p>
          <a:p>
            <a:r>
              <a:rPr lang="en-US" altLang="sr-Latn-RS" sz="2100" dirty="0">
                <a:solidFill>
                  <a:schemeClr val="accent2"/>
                </a:solidFill>
              </a:rPr>
              <a:t>- </a:t>
            </a:r>
            <a:r>
              <a:rPr lang="sr-Latn-CS" altLang="sr-Latn-RS" sz="2100" b="1" dirty="0">
                <a:solidFill>
                  <a:schemeClr val="accent2"/>
                </a:solidFill>
              </a:rPr>
              <a:t>noćne</a:t>
            </a:r>
          </a:p>
          <a:p>
            <a:endParaRPr lang="sr-Latn-CS" altLang="sr-Latn-RS" sz="2100" b="1" dirty="0">
              <a:solidFill>
                <a:schemeClr val="accent2"/>
              </a:solidFill>
            </a:endParaRPr>
          </a:p>
          <a:p>
            <a:r>
              <a:rPr lang="sr-Latn-CS" altLang="sr-Latn-RS" sz="2100" b="1" dirty="0">
                <a:solidFill>
                  <a:schemeClr val="accent2"/>
                </a:solidFill>
              </a:rPr>
              <a:t>- Sumračne</a:t>
            </a:r>
          </a:p>
          <a:p>
            <a:pPr marL="214313" indent="-214313">
              <a:buFontTx/>
              <a:buChar char="-"/>
            </a:pPr>
            <a:endParaRPr lang="sr-Latn-RS" altLang="sr-Latn-RS" sz="2100" b="1" dirty="0">
              <a:solidFill>
                <a:schemeClr val="accent2"/>
              </a:solidFill>
            </a:endParaRPr>
          </a:p>
          <a:p>
            <a:r>
              <a:rPr lang="sr-Latn-RS" altLang="sr-Latn-RS" sz="2100" b="1" dirty="0">
                <a:solidFill>
                  <a:schemeClr val="accent2"/>
                </a:solidFill>
              </a:rPr>
              <a:t>-</a:t>
            </a:r>
            <a:r>
              <a:rPr lang="en-US" altLang="sr-Latn-RS" sz="2100" b="1" dirty="0">
                <a:solidFill>
                  <a:schemeClr val="accent2"/>
                </a:solidFill>
              </a:rPr>
              <a:t> </a:t>
            </a:r>
            <a:r>
              <a:rPr lang="sr-Latn-CS" altLang="sr-Latn-RS" sz="2100" b="1" dirty="0">
                <a:solidFill>
                  <a:schemeClr val="accent2"/>
                </a:solidFill>
              </a:rPr>
              <a:t>indiferentne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99DAF2B-D1A2-4738-8D18-FD094BC28FEC}"/>
              </a:ext>
            </a:extLst>
          </p:cNvPr>
          <p:cNvSpPr txBox="1"/>
          <p:nvPr/>
        </p:nvSpPr>
        <p:spPr>
          <a:xfrm>
            <a:off x="4286822" y="1447356"/>
            <a:ext cx="52017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CS" altLang="sr-Latn-RS" sz="2400" dirty="0">
                <a:solidFill>
                  <a:schemeClr val="bg1"/>
                </a:solidFill>
              </a:rPr>
              <a:t>Prema </a:t>
            </a:r>
            <a:r>
              <a:rPr lang="sr-Latn-CS" altLang="sr-Latn-RS" sz="2400" b="1" u="sng" dirty="0">
                <a:solidFill>
                  <a:srgbClr val="FFFF00"/>
                </a:solidFill>
              </a:rPr>
              <a:t>smeni aktivnosti i mirovanja</a:t>
            </a:r>
            <a:r>
              <a:rPr lang="sr-Latn-CS" altLang="sr-Latn-RS" sz="2400" dirty="0">
                <a:solidFill>
                  <a:schemeClr val="bg1"/>
                </a:solidFill>
              </a:rPr>
              <a:t> u toku dana </a:t>
            </a:r>
            <a:r>
              <a:rPr lang="en-US" altLang="sr-Latn-RS" sz="2400" b="1" u="sng" dirty="0">
                <a:solidFill>
                  <a:schemeClr val="bg1"/>
                </a:solidFill>
              </a:rPr>
              <a:t>KOPNENE </a:t>
            </a:r>
            <a:r>
              <a:rPr lang="sr-Latn-CS" altLang="sr-Latn-RS" sz="2400" b="1" u="sng" dirty="0">
                <a:solidFill>
                  <a:schemeClr val="bg1"/>
                </a:solidFill>
              </a:rPr>
              <a:t>ŽIVOTINJE</a:t>
            </a:r>
            <a:r>
              <a:rPr lang="sr-Latn-CS" altLang="sr-Latn-RS" sz="2400" dirty="0">
                <a:solidFill>
                  <a:schemeClr val="bg1"/>
                </a:solidFill>
              </a:rPr>
              <a:t> </a:t>
            </a:r>
            <a:r>
              <a:rPr lang="en-US" altLang="sr-Latn-RS" sz="2400" dirty="0" err="1">
                <a:solidFill>
                  <a:schemeClr val="bg1"/>
                </a:solidFill>
              </a:rPr>
              <a:t>mogu</a:t>
            </a:r>
            <a:r>
              <a:rPr lang="en-US" altLang="sr-Latn-RS" sz="2400" dirty="0">
                <a:solidFill>
                  <a:schemeClr val="bg1"/>
                </a:solidFill>
              </a:rPr>
              <a:t> </a:t>
            </a:r>
            <a:r>
              <a:rPr lang="en-US" altLang="sr-Latn-RS" sz="2400" dirty="0" err="1">
                <a:solidFill>
                  <a:schemeClr val="bg1"/>
                </a:solidFill>
              </a:rPr>
              <a:t>biti</a:t>
            </a:r>
            <a:r>
              <a:rPr lang="sr-Latn-CS" altLang="sr-Latn-RS" sz="2400" dirty="0">
                <a:solidFill>
                  <a:schemeClr val="bg1"/>
                </a:solidFill>
              </a:rPr>
              <a:t>:</a:t>
            </a:r>
            <a:endParaRPr lang="en-US" altLang="sr-Latn-R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DF6E890-CD7A-44A4-B14A-3EBB82F0D448}"/>
              </a:ext>
            </a:extLst>
          </p:cNvPr>
          <p:cNvSpPr txBox="1"/>
          <p:nvPr/>
        </p:nvSpPr>
        <p:spPr>
          <a:xfrm>
            <a:off x="4439412" y="2918912"/>
            <a:ext cx="4704588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sr-Latn-CS" altLang="sr-Latn-RS" sz="1350" dirty="0">
                <a:solidFill>
                  <a:srgbClr val="FFFF00"/>
                </a:solidFill>
              </a:rPr>
              <a:t> </a:t>
            </a:r>
            <a:r>
              <a:rPr lang="sr-Latn-CS" altLang="sr-Latn-RS" sz="2100" b="1" i="1" dirty="0">
                <a:solidFill>
                  <a:srgbClr val="FFFF00"/>
                </a:solidFill>
              </a:rPr>
              <a:t>monofazne</a:t>
            </a:r>
            <a:r>
              <a:rPr lang="sr-Latn-CS" altLang="sr-Latn-RS" sz="2100" dirty="0">
                <a:solidFill>
                  <a:srgbClr val="FFFF00"/>
                </a:solidFill>
              </a:rPr>
              <a:t> </a:t>
            </a:r>
            <a:r>
              <a:rPr lang="sr-Latn-CS" altLang="sr-Latn-RS" sz="2100" dirty="0">
                <a:solidFill>
                  <a:schemeClr val="bg1"/>
                </a:solidFill>
              </a:rPr>
              <a:t>(smena aktivnosti i mirovanja nastupa </a:t>
            </a:r>
            <a:endParaRPr lang="en-US" altLang="sr-Latn-RS" sz="2100" dirty="0">
              <a:solidFill>
                <a:schemeClr val="bg1"/>
              </a:solidFill>
            </a:endParaRPr>
          </a:p>
          <a:p>
            <a:r>
              <a:rPr lang="en-US" altLang="sr-Latn-RS" sz="2100" dirty="0">
                <a:solidFill>
                  <a:schemeClr val="bg1"/>
                </a:solidFill>
              </a:rPr>
              <a:t>  </a:t>
            </a:r>
            <a:r>
              <a:rPr lang="sr-Latn-CS" altLang="sr-Latn-RS" sz="2100" b="1" u="sng" dirty="0">
                <a:solidFill>
                  <a:schemeClr val="bg1"/>
                </a:solidFill>
              </a:rPr>
              <a:t>samo jednom u 24</a:t>
            </a:r>
            <a:r>
              <a:rPr lang="sr-Latn-CS" altLang="sr-Latn-RS" sz="2100" b="1" u="sng" baseline="30000" dirty="0">
                <a:solidFill>
                  <a:schemeClr val="bg1"/>
                </a:solidFill>
              </a:rPr>
              <a:t>h</a:t>
            </a:r>
            <a:r>
              <a:rPr lang="sr-Latn-CS" altLang="sr-Latn-RS" sz="2100" dirty="0">
                <a:solidFill>
                  <a:schemeClr val="bg1"/>
                </a:solidFill>
              </a:rPr>
              <a:t>)</a:t>
            </a:r>
          </a:p>
          <a:p>
            <a:pPr>
              <a:buFontTx/>
              <a:buChar char="-"/>
            </a:pPr>
            <a:endParaRPr lang="sr-Latn-CS" altLang="sr-Latn-RS" sz="21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sr-Latn-CS" altLang="sr-Latn-RS" sz="2100" dirty="0">
                <a:solidFill>
                  <a:schemeClr val="bg1"/>
                </a:solidFill>
              </a:rPr>
              <a:t> </a:t>
            </a:r>
            <a:r>
              <a:rPr lang="sr-Latn-CS" altLang="sr-Latn-RS" sz="2100" b="1" i="1" dirty="0">
                <a:solidFill>
                  <a:srgbClr val="FFFF00"/>
                </a:solidFill>
              </a:rPr>
              <a:t>polifazne</a:t>
            </a:r>
            <a:r>
              <a:rPr lang="sr-Latn-CS" altLang="sr-Latn-RS" sz="2100" dirty="0">
                <a:solidFill>
                  <a:srgbClr val="FFFF00"/>
                </a:solidFill>
              </a:rPr>
              <a:t> (smena aktivnosti i mirovanja </a:t>
            </a:r>
            <a:r>
              <a:rPr lang="sr-Latn-CS" altLang="sr-Latn-RS" sz="2100" dirty="0">
                <a:solidFill>
                  <a:schemeClr val="bg1"/>
                </a:solidFill>
              </a:rPr>
              <a:t>nastupa </a:t>
            </a:r>
            <a:endParaRPr lang="en-US" altLang="sr-Latn-RS" sz="2100" dirty="0">
              <a:solidFill>
                <a:schemeClr val="bg1"/>
              </a:solidFill>
            </a:endParaRPr>
          </a:p>
          <a:p>
            <a:r>
              <a:rPr lang="en-US" altLang="sr-Latn-RS" sz="2100" dirty="0">
                <a:solidFill>
                  <a:schemeClr val="bg1"/>
                </a:solidFill>
              </a:rPr>
              <a:t>  </a:t>
            </a:r>
            <a:r>
              <a:rPr lang="sr-Latn-CS" altLang="sr-Latn-RS" sz="2100" b="1" u="sng" dirty="0">
                <a:solidFill>
                  <a:schemeClr val="bg1"/>
                </a:solidFill>
              </a:rPr>
              <a:t>više puta tokom 24</a:t>
            </a:r>
            <a:r>
              <a:rPr lang="sr-Latn-CS" altLang="sr-Latn-RS" sz="2100" b="1" u="sng" baseline="30000" dirty="0">
                <a:solidFill>
                  <a:schemeClr val="bg1"/>
                </a:solidFill>
              </a:rPr>
              <a:t>h</a:t>
            </a:r>
            <a:r>
              <a:rPr lang="sr-Latn-CS" altLang="sr-Latn-RS" sz="2100" dirty="0">
                <a:solidFill>
                  <a:schemeClr val="bg1"/>
                </a:solidFill>
              </a:rPr>
              <a:t>)</a:t>
            </a:r>
            <a:endParaRPr lang="en-US" altLang="sr-Latn-RS" sz="21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FF189AC-AC2D-44A3-9706-523F6B6FDCBE}"/>
              </a:ext>
            </a:extLst>
          </p:cNvPr>
          <p:cNvCxnSpPr/>
          <p:nvPr/>
        </p:nvCxnSpPr>
        <p:spPr>
          <a:xfrm>
            <a:off x="4221099" y="857250"/>
            <a:ext cx="0" cy="51435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3CFFC69-9CB3-4A9C-8C51-91AEB8313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4" y="4141232"/>
            <a:ext cx="2865106" cy="16132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7E80246-2B23-4035-9E39-35C257E07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97" y="2681217"/>
            <a:ext cx="21431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97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4458FB5-ECC8-4B5D-A130-934993387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7462"/>
            <a:ext cx="2372726" cy="2560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39D8EE-AFCB-45E8-AE0A-1AAFFCE87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4" y="2827639"/>
            <a:ext cx="3222369" cy="3214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123E0D6-B21C-4469-8044-294BB32C1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3952" y="585645"/>
            <a:ext cx="3785616" cy="3464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7729499-F193-481B-90ED-BF7F1A6EF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429000"/>
            <a:ext cx="3438144" cy="223479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C059D06-FB7B-434B-B6AB-3EBC4BDD708D}"/>
              </a:ext>
            </a:extLst>
          </p:cNvPr>
          <p:cNvSpPr/>
          <p:nvPr/>
        </p:nvSpPr>
        <p:spPr>
          <a:xfrm>
            <a:off x="2587752" y="2061793"/>
            <a:ext cx="4334256" cy="1531692"/>
          </a:xfrm>
          <a:prstGeom prst="roundRect">
            <a:avLst/>
          </a:prstGeom>
          <a:solidFill>
            <a:schemeClr val="bg1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Monofazne životinje - primeri</a:t>
            </a:r>
          </a:p>
        </p:txBody>
      </p:sp>
    </p:spTree>
    <p:extLst>
      <p:ext uri="{BB962C8B-B14F-4D97-AF65-F5344CB8AC3E}">
        <p14:creationId xmlns:p14="http://schemas.microsoft.com/office/powerpoint/2010/main" val="4221022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6A38A4-F287-48B3-8B72-F1F822965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84" y="4450842"/>
            <a:ext cx="1495097" cy="1549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BDD16D-EDD8-443F-B962-D069A6772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352" y="2036826"/>
            <a:ext cx="5280147" cy="4228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F71B590-EAFC-4AAD-81AA-E0EE6B521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218">
            <a:off x="5818155" y="4041166"/>
            <a:ext cx="2243779" cy="1884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EAC09F-1FBD-40B8-95A3-F685DCCC4C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2286" y="4173681"/>
            <a:ext cx="1265081" cy="1059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8800C10-95CE-4E35-A88F-E202A73864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66" y="3154872"/>
            <a:ext cx="1265082" cy="10599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BB963E7-9ADB-4EEC-862B-0452E0B9F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721">
            <a:off x="6865904" y="2265150"/>
            <a:ext cx="2243779" cy="1884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7645D85-F946-486B-910E-0D47C9EAC7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2522">
            <a:off x="6458601" y="1643187"/>
            <a:ext cx="1406801" cy="118171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A380B22-898F-4EF9-8FDA-09129AE678BD}"/>
              </a:ext>
            </a:extLst>
          </p:cNvPr>
          <p:cNvSpPr/>
          <p:nvPr/>
        </p:nvSpPr>
        <p:spPr>
          <a:xfrm>
            <a:off x="2267027" y="2061793"/>
            <a:ext cx="4151376" cy="1384667"/>
          </a:xfrm>
          <a:prstGeom prst="roundRect">
            <a:avLst/>
          </a:prstGeom>
          <a:solidFill>
            <a:schemeClr val="bg1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Polifazne  životinje - primeri</a:t>
            </a:r>
          </a:p>
        </p:txBody>
      </p:sp>
    </p:spTree>
    <p:extLst>
      <p:ext uri="{BB962C8B-B14F-4D97-AF65-F5344CB8AC3E}">
        <p14:creationId xmlns:p14="http://schemas.microsoft.com/office/powerpoint/2010/main" val="1122530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9CC48E4-26B4-461D-8E15-F6DEE2904365}"/>
              </a:ext>
            </a:extLst>
          </p:cNvPr>
          <p:cNvSpPr/>
          <p:nvPr/>
        </p:nvSpPr>
        <p:spPr>
          <a:xfrm>
            <a:off x="54864" y="750771"/>
            <a:ext cx="8558784" cy="5467149"/>
          </a:xfrm>
          <a:prstGeom prst="round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135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B1856C-CE2D-4D13-92D9-AD3FF8F32CA5}"/>
              </a:ext>
            </a:extLst>
          </p:cNvPr>
          <p:cNvSpPr txBox="1"/>
          <p:nvPr/>
        </p:nvSpPr>
        <p:spPr>
          <a:xfrm>
            <a:off x="161761" y="1169363"/>
            <a:ext cx="817371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CS" altLang="sr-Latn-RS" sz="2000" dirty="0"/>
              <a:t>    Sezonske promene aktivnosti – </a:t>
            </a:r>
            <a:r>
              <a:rPr lang="sr-Latn-CS" altLang="sr-Latn-RS" sz="2000" b="1" dirty="0"/>
              <a:t>FOTOPERIODIZAM</a:t>
            </a:r>
          </a:p>
          <a:p>
            <a:endParaRPr lang="sr-Latn-CS" altLang="sr-Latn-RS" sz="2000" dirty="0"/>
          </a:p>
          <a:p>
            <a:r>
              <a:rPr lang="sr-Latn-CS" altLang="sr-Latn-RS" sz="2000" dirty="0"/>
              <a:t>    Čitav niz životnih procesa biljaka i životinja zavisi od </a:t>
            </a:r>
            <a:r>
              <a:rPr lang="sr-Latn-CS" altLang="sr-Latn-RS" sz="2000" b="1" u="sng" dirty="0"/>
              <a:t>RITMIČKIH SEZONSKIH PROMENA</a:t>
            </a:r>
            <a:r>
              <a:rPr lang="en-US" altLang="sr-Latn-RS" sz="2000" b="1" u="sng" dirty="0"/>
              <a:t>:</a:t>
            </a:r>
            <a:r>
              <a:rPr lang="sr-Latn-CS" altLang="sr-Latn-RS" sz="2000" dirty="0"/>
              <a:t> </a:t>
            </a:r>
          </a:p>
          <a:p>
            <a:endParaRPr lang="sr-Latn-CS" altLang="sr-Latn-RS" sz="2000" dirty="0"/>
          </a:p>
          <a:p>
            <a:pPr>
              <a:buFontTx/>
              <a:buChar char="-"/>
            </a:pPr>
            <a:r>
              <a:rPr lang="sr-Latn-CS" altLang="sr-Latn-RS" sz="2000" dirty="0"/>
              <a:t> </a:t>
            </a:r>
            <a:r>
              <a:rPr lang="sr-Latn-CS" altLang="sr-Latn-RS" sz="2000" b="1" dirty="0"/>
              <a:t>svetlosnog režima</a:t>
            </a:r>
            <a:r>
              <a:rPr lang="sr-Latn-CS" altLang="sr-Latn-RS" sz="2000" dirty="0"/>
              <a:t> (smene DANA i NOĆI), </a:t>
            </a:r>
          </a:p>
          <a:p>
            <a:pPr>
              <a:buFontTx/>
              <a:buChar char="-"/>
            </a:pPr>
            <a:endParaRPr lang="sr-Latn-CS" altLang="sr-Latn-RS" sz="2000" dirty="0"/>
          </a:p>
          <a:p>
            <a:pPr>
              <a:buFontTx/>
              <a:buChar char="-"/>
            </a:pPr>
            <a:r>
              <a:rPr lang="sr-Latn-CS" altLang="sr-Latn-RS" sz="2000" dirty="0"/>
              <a:t> </a:t>
            </a:r>
            <a:r>
              <a:rPr lang="sr-Latn-CS" altLang="sr-Latn-RS" sz="2000" b="1" dirty="0"/>
              <a:t>drugih ekoloških faktora</a:t>
            </a:r>
            <a:r>
              <a:rPr lang="sr-Latn-CS" altLang="sr-Latn-RS" sz="2000" dirty="0"/>
              <a:t> (periodične promene </a:t>
            </a:r>
          </a:p>
          <a:p>
            <a:r>
              <a:rPr lang="sr-Latn-CS" altLang="sr-Latn-RS" sz="2000" dirty="0"/>
              <a:t>   temperature, vlažnosti, atmosferskog pritiska)</a:t>
            </a:r>
          </a:p>
          <a:p>
            <a:endParaRPr lang="sr-Latn-CS" altLang="sr-Latn-RS" sz="2000" dirty="0"/>
          </a:p>
          <a:p>
            <a:r>
              <a:rPr lang="sr-Latn-CS" altLang="sr-Latn-RS" sz="2000" dirty="0"/>
              <a:t>    Od </a:t>
            </a:r>
            <a:r>
              <a:rPr lang="sr-Latn-CS" altLang="sr-Latn-RS" sz="2000" b="1" dirty="0"/>
              <a:t>DUŽINE DANA</a:t>
            </a:r>
            <a:r>
              <a:rPr lang="sr-Latn-CS" altLang="sr-Latn-RS" sz="2000" dirty="0"/>
              <a:t> (tj. dužine dnevnog osvetljenja) zavisi: </a:t>
            </a:r>
          </a:p>
          <a:p>
            <a:endParaRPr lang="sr-Latn-CS" altLang="sr-Latn-RS" sz="2000" dirty="0"/>
          </a:p>
          <a:p>
            <a:pPr>
              <a:buFontTx/>
              <a:buChar char="-"/>
            </a:pPr>
            <a:r>
              <a:rPr lang="sr-Latn-CS" altLang="sr-Latn-RS" sz="2000" b="1" dirty="0"/>
              <a:t> ISHRANA</a:t>
            </a:r>
            <a:r>
              <a:rPr lang="sr-Latn-CS" altLang="sr-Latn-RS" sz="2000" dirty="0"/>
              <a:t> (kratki zimski dani su nepovoljni)</a:t>
            </a:r>
          </a:p>
          <a:p>
            <a:pPr>
              <a:buFontTx/>
              <a:buChar char="-"/>
            </a:pPr>
            <a:r>
              <a:rPr lang="en-US" altLang="sr-Latn-RS" sz="2000" b="1" dirty="0"/>
              <a:t> </a:t>
            </a:r>
            <a:r>
              <a:rPr lang="sr-Latn-CS" altLang="sr-Latn-RS" sz="2000" b="1" dirty="0"/>
              <a:t>RAZMNOŽAVANJE</a:t>
            </a:r>
            <a:r>
              <a:rPr lang="sr-Latn-CS" altLang="sr-Latn-RS" sz="2000" dirty="0"/>
              <a:t> (razvoj gonada, lučenje hormona, sazrevanje gameta)</a:t>
            </a:r>
          </a:p>
          <a:p>
            <a:r>
              <a:rPr lang="sr-Latn-CS" altLang="sr-Latn-RS" sz="2000" dirty="0"/>
              <a:t>- </a:t>
            </a:r>
            <a:r>
              <a:rPr lang="sr-Latn-CS" altLang="sr-Latn-RS" sz="2000" b="1" dirty="0"/>
              <a:t>CVETANJE</a:t>
            </a:r>
            <a:r>
              <a:rPr lang="sr-Latn-CS" altLang="sr-Latn-RS" sz="2000" dirty="0"/>
              <a:t> (biljke dugog dana, biljke kratkog dana)</a:t>
            </a:r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285503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="" xmlns:a16="http://schemas.microsoft.com/office/drawing/2014/main" id="{7CDD0498-FD68-4A0C-AD3E-0CD365CC4D37}"/>
              </a:ext>
            </a:extLst>
          </p:cNvPr>
          <p:cNvSpPr/>
          <p:nvPr/>
        </p:nvSpPr>
        <p:spPr>
          <a:xfrm>
            <a:off x="1193292" y="3429000"/>
            <a:ext cx="2510028" cy="229057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ZEMLJIŠTE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23991B7-B040-4A77-B7A9-F043235620C0}"/>
              </a:ext>
            </a:extLst>
          </p:cNvPr>
          <p:cNvSpPr/>
          <p:nvPr/>
        </p:nvSpPr>
        <p:spPr>
          <a:xfrm>
            <a:off x="178308" y="1414424"/>
            <a:ext cx="4786884" cy="65836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EDAFSKI FAKTORI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EAA226-1868-474E-BCD7-3CA93BA74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694" y="857250"/>
            <a:ext cx="5323809" cy="4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="" xmlns:a16="http://schemas.microsoft.com/office/drawing/2014/main" id="{7CDD0498-FD68-4A0C-AD3E-0CD365CC4D37}"/>
              </a:ext>
            </a:extLst>
          </p:cNvPr>
          <p:cNvSpPr/>
          <p:nvPr/>
        </p:nvSpPr>
        <p:spPr>
          <a:xfrm>
            <a:off x="1193292" y="3429000"/>
            <a:ext cx="2510028" cy="229057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23991B7-B040-4A77-B7A9-F043235620C0}"/>
              </a:ext>
            </a:extLst>
          </p:cNvPr>
          <p:cNvSpPr/>
          <p:nvPr/>
        </p:nvSpPr>
        <p:spPr>
          <a:xfrm>
            <a:off x="178308" y="1414424"/>
            <a:ext cx="4786884" cy="65836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EDAFSKI FAKTORI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343FCE-8474-4B2F-A6CF-4CBD294F3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04" y="1303018"/>
            <a:ext cx="4721734" cy="314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="" xmlns:a16="http://schemas.microsoft.com/office/drawing/2014/main" id="{7CDD0498-FD68-4A0C-AD3E-0CD365CC4D37}"/>
              </a:ext>
            </a:extLst>
          </p:cNvPr>
          <p:cNvSpPr/>
          <p:nvPr/>
        </p:nvSpPr>
        <p:spPr>
          <a:xfrm>
            <a:off x="1193292" y="3429000"/>
            <a:ext cx="2510028" cy="229057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PEDOLOŠKA PODLOGA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23991B7-B040-4A77-B7A9-F043235620C0}"/>
              </a:ext>
            </a:extLst>
          </p:cNvPr>
          <p:cNvSpPr/>
          <p:nvPr/>
        </p:nvSpPr>
        <p:spPr>
          <a:xfrm>
            <a:off x="178308" y="1414424"/>
            <a:ext cx="4786884" cy="65836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EDAFSKI FAKTORI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FB92510-75EF-4DFA-B6B5-6277E20E8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28" y="1117854"/>
            <a:ext cx="1888236" cy="29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9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23991B7-B040-4A77-B7A9-F043235620C0}"/>
              </a:ext>
            </a:extLst>
          </p:cNvPr>
          <p:cNvSpPr/>
          <p:nvPr/>
        </p:nvSpPr>
        <p:spPr>
          <a:xfrm>
            <a:off x="178308" y="1414424"/>
            <a:ext cx="6251368" cy="65836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OROGRAFSKI FAKTORI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79DED1E3-2243-42EC-9B24-E242C590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857250"/>
            <a:ext cx="4064331" cy="27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E64C870C-A587-4057-A743-6D832656B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561160"/>
            <a:ext cx="3136616" cy="243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A8DF2B49-B956-49B0-B973-641440006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561160"/>
            <a:ext cx="3714750" cy="243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BD2B02E2-386C-486A-91F0-131E27127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615" y="3561160"/>
            <a:ext cx="3316115" cy="243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AB50752-8FCA-4C97-A387-C72F57F79AB8}"/>
              </a:ext>
            </a:extLst>
          </p:cNvPr>
          <p:cNvSpPr txBox="1"/>
          <p:nvPr/>
        </p:nvSpPr>
        <p:spPr>
          <a:xfrm>
            <a:off x="123092" y="2329822"/>
            <a:ext cx="6147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Latn-RS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sr-Latn-R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admorska</a:t>
            </a:r>
            <a:r>
              <a:rPr lang="en-US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visina</a:t>
            </a:r>
            <a:r>
              <a:rPr lang="en-US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nagib</a:t>
            </a:r>
            <a:r>
              <a:rPr lang="en-US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terena</a:t>
            </a:r>
            <a:r>
              <a:rPr lang="en-US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ekspozicija</a:t>
            </a:r>
            <a:r>
              <a:rPr lang="en-US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stepen</a:t>
            </a:r>
            <a:r>
              <a:rPr lang="en-US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razu</a:t>
            </a:r>
            <a:r>
              <a:rPr lang="sr-Latn-CS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sr-Latn-R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enosti</a:t>
            </a:r>
            <a:r>
              <a:rPr lang="en-US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reljefa</a:t>
            </a:r>
            <a:r>
              <a:rPr lang="en-US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itd</a:t>
            </a:r>
            <a:r>
              <a:rPr lang="sr-Latn-CS" altLang="sr-Latn-RS" sz="1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786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80879B-DAF1-411A-9F31-0943BB8320DF}"/>
              </a:ext>
            </a:extLst>
          </p:cNvPr>
          <p:cNvSpPr txBox="1"/>
          <p:nvPr/>
        </p:nvSpPr>
        <p:spPr>
          <a:xfrm>
            <a:off x="1150033" y="924519"/>
            <a:ext cx="6383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sr-Latn-CS" altLang="sr-Latn-RS" sz="2400" b="1" dirty="0">
                <a:solidFill>
                  <a:schemeClr val="bg1"/>
                </a:solidFill>
              </a:rPr>
              <a:t>BIOTIČKI FAKTORI</a:t>
            </a:r>
            <a:r>
              <a:rPr lang="sr-Latn-CS" altLang="sr-Latn-RS" sz="2400" dirty="0">
                <a:solidFill>
                  <a:schemeClr val="bg1"/>
                </a:solidFill>
              </a:rPr>
              <a:t> </a:t>
            </a:r>
            <a:r>
              <a:rPr lang="sr-Latn-CS" altLang="sr-Latn-RS" sz="2000" dirty="0">
                <a:solidFill>
                  <a:schemeClr val="bg1"/>
                </a:solidFill>
              </a:rPr>
              <a:t>obuhvataju </a:t>
            </a:r>
            <a:r>
              <a:rPr lang="sr-Latn-CS" altLang="sr-Latn-RS" sz="2000" b="1" dirty="0">
                <a:solidFill>
                  <a:schemeClr val="bg1"/>
                </a:solidFill>
              </a:rPr>
              <a:t>međusobne interakcije živih bića </a:t>
            </a:r>
            <a:r>
              <a:rPr lang="sr-Latn-CS" altLang="sr-Latn-RS" sz="2000" dirty="0">
                <a:solidFill>
                  <a:schemeClr val="bg1"/>
                </a:solidFill>
              </a:rPr>
              <a:t>(biljaka, životinja i čoveka), ali i </a:t>
            </a:r>
            <a:r>
              <a:rPr lang="sr-Latn-CS" altLang="sr-Latn-RS" sz="2000" b="1" dirty="0">
                <a:solidFill>
                  <a:schemeClr val="bg1"/>
                </a:solidFill>
              </a:rPr>
              <a:t>uticaje živih bića na neživu sredinu</a:t>
            </a:r>
            <a:r>
              <a:rPr lang="sr-Latn-CS" altLang="sr-Latn-R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A5B412-83D1-4B81-817B-1950DCCF60D5}"/>
              </a:ext>
            </a:extLst>
          </p:cNvPr>
          <p:cNvSpPr txBox="1"/>
          <p:nvPr/>
        </p:nvSpPr>
        <p:spPr>
          <a:xfrm>
            <a:off x="4550840" y="2572120"/>
            <a:ext cx="3338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CS" altLang="sr-Latn-RS" sz="2000" dirty="0">
                <a:solidFill>
                  <a:schemeClr val="bg1"/>
                </a:solidFill>
              </a:rPr>
              <a:t>Odnosi među jedinkama različitih vrsta </a:t>
            </a:r>
            <a:endParaRPr lang="sr-Latn-RS" sz="2000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097DE64-6FF4-485C-AC95-6F9FC35BAA01}"/>
              </a:ext>
            </a:extLst>
          </p:cNvPr>
          <p:cNvSpPr/>
          <p:nvPr/>
        </p:nvSpPr>
        <p:spPr>
          <a:xfrm>
            <a:off x="345538" y="3273377"/>
            <a:ext cx="2257865" cy="2036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>
                <a:solidFill>
                  <a:schemeClr val="bg1"/>
                </a:solidFill>
              </a:rPr>
              <a:t>Intraspecijski</a:t>
            </a:r>
            <a:endParaRPr lang="sr-Latn-RS" sz="20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62C682D-1D0F-4353-A8E1-236C9EB29066}"/>
              </a:ext>
            </a:extLst>
          </p:cNvPr>
          <p:cNvSpPr/>
          <p:nvPr/>
        </p:nvSpPr>
        <p:spPr>
          <a:xfrm>
            <a:off x="4111286" y="3444143"/>
            <a:ext cx="1542170" cy="153318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2100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B7B3EC6-0123-4C8F-ADD3-6CCE60D66FDB}"/>
              </a:ext>
            </a:extLst>
          </p:cNvPr>
          <p:cNvSpPr/>
          <p:nvPr/>
        </p:nvSpPr>
        <p:spPr>
          <a:xfrm>
            <a:off x="7256293" y="3444143"/>
            <a:ext cx="1542170" cy="15331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2100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5FE1BA7-4854-4974-BBCD-8E02E2FD28CF}"/>
              </a:ext>
            </a:extLst>
          </p:cNvPr>
          <p:cNvSpPr txBox="1"/>
          <p:nvPr/>
        </p:nvSpPr>
        <p:spPr>
          <a:xfrm>
            <a:off x="5653456" y="3900543"/>
            <a:ext cx="22456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100" dirty="0">
                <a:solidFill>
                  <a:schemeClr val="bg1"/>
                </a:solidFill>
              </a:rPr>
              <a:t>Intrerspecijski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4C9D94A-C8E2-4440-BB19-612ABF935F5D}"/>
              </a:ext>
            </a:extLst>
          </p:cNvPr>
          <p:cNvSpPr txBox="1"/>
          <p:nvPr/>
        </p:nvSpPr>
        <p:spPr>
          <a:xfrm>
            <a:off x="2165684" y="2119951"/>
            <a:ext cx="429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Prema njihovom dejstvu dele se na</a:t>
            </a:r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endParaRPr 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79C4C31-5476-4A0D-87B4-BE010C760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3" y="3175889"/>
            <a:ext cx="1521559" cy="15215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42E6A67-B687-4828-82FB-EC8C68236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28" y="3175888"/>
            <a:ext cx="1542170" cy="1518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D92714D-B4E9-4406-8AD0-683945EC6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22" y="3175889"/>
            <a:ext cx="1542171" cy="1524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2CAF384-1480-4B47-810B-384BA54C7834}"/>
              </a:ext>
            </a:extLst>
          </p:cNvPr>
          <p:cNvSpPr txBox="1"/>
          <p:nvPr/>
        </p:nvSpPr>
        <p:spPr>
          <a:xfrm>
            <a:off x="1314661" y="4792687"/>
            <a:ext cx="14533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7B74602-AD7A-405B-A424-E2A0E831C739}"/>
              </a:ext>
            </a:extLst>
          </p:cNvPr>
          <p:cNvSpPr txBox="1"/>
          <p:nvPr/>
        </p:nvSpPr>
        <p:spPr>
          <a:xfrm>
            <a:off x="4120848" y="4792687"/>
            <a:ext cx="14533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DE65089-A206-4964-AB31-ADA74E3F2DA3}"/>
              </a:ext>
            </a:extLst>
          </p:cNvPr>
          <p:cNvSpPr txBox="1"/>
          <p:nvPr/>
        </p:nvSpPr>
        <p:spPr>
          <a:xfrm>
            <a:off x="7075312" y="4772440"/>
            <a:ext cx="14533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3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NEUTRALNE</a:t>
            </a:r>
            <a:endParaRPr lang="sr-Latn-RS" sz="13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AB876CF-29DB-4060-B0EB-A2EA5074C963}"/>
              </a:ext>
            </a:extLst>
          </p:cNvPr>
          <p:cNvSpPr txBox="1"/>
          <p:nvPr/>
        </p:nvSpPr>
        <p:spPr>
          <a:xfrm>
            <a:off x="151045" y="2516747"/>
            <a:ext cx="290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CS" altLang="sr-Latn-RS" sz="2000" dirty="0">
                <a:solidFill>
                  <a:schemeClr val="bg1"/>
                </a:solidFill>
              </a:rPr>
              <a:t>Odnosi među jedinkama iste vrste </a:t>
            </a:r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363082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0.23633 -0.47315 " pathEditMode="relative" rAng="0" ptsTypes="AA">
                                      <p:cBhvr>
                                        <p:cTn id="23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2365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nimBg="1"/>
      <p:bldP spid="12" grpId="0" animBg="1"/>
      <p:bldP spid="13" grpId="0" animBg="1"/>
      <p:bldP spid="14" grpId="0"/>
      <p:bldP spid="14" grpId="1"/>
      <p:bldP spid="17" grpId="0"/>
      <p:bldP spid="2" grpId="0"/>
      <p:bldP spid="18" grpId="0"/>
      <p:bldP spid="20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47CA678-F934-4E68-8008-67B406CF6F75}"/>
              </a:ext>
            </a:extLst>
          </p:cNvPr>
          <p:cNvSpPr/>
          <p:nvPr/>
        </p:nvSpPr>
        <p:spPr>
          <a:xfrm>
            <a:off x="117637" y="213104"/>
            <a:ext cx="3693968" cy="3020984"/>
          </a:xfrm>
          <a:prstGeom prst="roundRect">
            <a:avLst/>
          </a:prstGeom>
          <a:solidFill>
            <a:schemeClr val="bg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135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976C3F-A5E1-4096-BFD7-4C877E0D05B5}"/>
              </a:ext>
            </a:extLst>
          </p:cNvPr>
          <p:cNvSpPr txBox="1"/>
          <p:nvPr/>
        </p:nvSpPr>
        <p:spPr>
          <a:xfrm>
            <a:off x="255070" y="546350"/>
            <a:ext cx="3441031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sr-Latn-RS" sz="2100" dirty="0">
                <a:solidFill>
                  <a:schemeClr val="bg1"/>
                </a:solidFill>
              </a:rPr>
              <a:t>S </a:t>
            </a:r>
            <a:r>
              <a:rPr lang="en-US" altLang="sr-Latn-RS" sz="2100" dirty="0" err="1">
                <a:solidFill>
                  <a:schemeClr val="bg1"/>
                </a:solidFill>
              </a:rPr>
              <a:t>druge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dirty="0" err="1">
                <a:solidFill>
                  <a:schemeClr val="bg1"/>
                </a:solidFill>
              </a:rPr>
              <a:t>strane</a:t>
            </a:r>
            <a:r>
              <a:rPr lang="en-US" altLang="sr-Latn-RS" sz="2100" dirty="0">
                <a:solidFill>
                  <a:schemeClr val="bg1"/>
                </a:solidFill>
              </a:rPr>
              <a:t>, </a:t>
            </a:r>
            <a:r>
              <a:rPr lang="en-US" altLang="sr-Latn-RS" sz="2100" dirty="0" err="1">
                <a:solidFill>
                  <a:schemeClr val="bg1"/>
                </a:solidFill>
              </a:rPr>
              <a:t>odnosi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dirty="0" err="1">
                <a:solidFill>
                  <a:schemeClr val="bg1"/>
                </a:solidFill>
              </a:rPr>
              <a:t>mogu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dirty="0" err="1">
                <a:solidFill>
                  <a:schemeClr val="bg1"/>
                </a:solidFill>
              </a:rPr>
              <a:t>biti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b="1" i="1" u="sng" dirty="0" err="1">
                <a:solidFill>
                  <a:schemeClr val="bg1"/>
                </a:solidFill>
              </a:rPr>
              <a:t>jednostrano</a:t>
            </a:r>
            <a:r>
              <a:rPr lang="en-US" altLang="sr-Latn-RS" sz="2100" b="1" i="1" u="sng" dirty="0">
                <a:solidFill>
                  <a:schemeClr val="bg1"/>
                </a:solidFill>
              </a:rPr>
              <a:t> </a:t>
            </a:r>
            <a:r>
              <a:rPr lang="en-US" altLang="sr-Latn-RS" sz="2100" b="1" i="1" u="sng" dirty="0" err="1">
                <a:solidFill>
                  <a:schemeClr val="bg1"/>
                </a:solidFill>
              </a:rPr>
              <a:t>ili</a:t>
            </a:r>
            <a:r>
              <a:rPr lang="en-US" altLang="sr-Latn-RS" sz="2100" b="1" i="1" u="sng" dirty="0">
                <a:solidFill>
                  <a:schemeClr val="bg1"/>
                </a:solidFill>
              </a:rPr>
              <a:t> </a:t>
            </a:r>
            <a:r>
              <a:rPr lang="en-US" altLang="sr-Latn-RS" sz="2100" b="1" i="1" u="sng" dirty="0" err="1">
                <a:solidFill>
                  <a:schemeClr val="bg1"/>
                </a:solidFill>
              </a:rPr>
              <a:t>obostano</a:t>
            </a:r>
            <a:r>
              <a:rPr lang="en-US" altLang="sr-Latn-RS" sz="2100" b="1" i="1" u="sng" dirty="0">
                <a:solidFill>
                  <a:schemeClr val="bg1"/>
                </a:solidFill>
              </a:rPr>
              <a:t> </a:t>
            </a:r>
            <a:r>
              <a:rPr lang="en-US" altLang="sr-Latn-RS" sz="2100" b="1" i="1" u="sng" dirty="0" err="1">
                <a:solidFill>
                  <a:schemeClr val="bg1"/>
                </a:solidFill>
              </a:rPr>
              <a:t>obligatni</a:t>
            </a:r>
            <a:r>
              <a:rPr lang="en-US" altLang="sr-Latn-RS" sz="2100" b="1" i="1" u="sng" dirty="0">
                <a:solidFill>
                  <a:schemeClr val="bg1"/>
                </a:solidFill>
              </a:rPr>
              <a:t> (</a:t>
            </a:r>
            <a:r>
              <a:rPr lang="en-US" altLang="sr-Latn-RS" sz="2100" b="1" i="1" u="sng" dirty="0" err="1">
                <a:solidFill>
                  <a:schemeClr val="bg1"/>
                </a:solidFill>
              </a:rPr>
              <a:t>obavezni</a:t>
            </a:r>
            <a:r>
              <a:rPr lang="en-US" altLang="sr-Latn-RS" sz="2100" b="1" i="1" u="sng" dirty="0">
                <a:solidFill>
                  <a:schemeClr val="bg1"/>
                </a:solidFill>
              </a:rPr>
              <a:t>)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dirty="0" err="1">
                <a:solidFill>
                  <a:schemeClr val="bg1"/>
                </a:solidFill>
              </a:rPr>
              <a:t>ili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dirty="0" err="1">
                <a:solidFill>
                  <a:schemeClr val="bg1"/>
                </a:solidFill>
              </a:rPr>
              <a:t>samo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b="1" i="1" u="sng" dirty="0" err="1">
                <a:solidFill>
                  <a:schemeClr val="bg1"/>
                </a:solidFill>
              </a:rPr>
              <a:t>fakultativni</a:t>
            </a:r>
            <a:r>
              <a:rPr lang="en-US" altLang="sr-Latn-RS" sz="2100" b="1" i="1" u="sng" dirty="0">
                <a:solidFill>
                  <a:schemeClr val="bg1"/>
                </a:solidFill>
              </a:rPr>
              <a:t> (</a:t>
            </a:r>
            <a:r>
              <a:rPr lang="en-US" altLang="sr-Latn-RS" sz="2100" b="1" i="1" u="sng" dirty="0" err="1">
                <a:solidFill>
                  <a:schemeClr val="bg1"/>
                </a:solidFill>
              </a:rPr>
              <a:t>neobavezni</a:t>
            </a:r>
            <a:r>
              <a:rPr lang="en-US" altLang="sr-Latn-RS" sz="2100" b="1" i="1" u="sng" dirty="0">
                <a:solidFill>
                  <a:schemeClr val="bg1"/>
                </a:solidFill>
              </a:rPr>
              <a:t>).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dirty="0" err="1">
                <a:solidFill>
                  <a:schemeClr val="bg1"/>
                </a:solidFill>
              </a:rPr>
              <a:t>Glavne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dirty="0" err="1">
                <a:solidFill>
                  <a:schemeClr val="bg1"/>
                </a:solidFill>
              </a:rPr>
              <a:t>kategorije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dirty="0" err="1">
                <a:solidFill>
                  <a:schemeClr val="bg1"/>
                </a:solidFill>
              </a:rPr>
              <a:t>ovako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dirty="0" err="1">
                <a:solidFill>
                  <a:schemeClr val="bg1"/>
                </a:solidFill>
              </a:rPr>
              <a:t>shva</a:t>
            </a:r>
            <a:r>
              <a:rPr lang="sr-Latn-CS" altLang="sr-Latn-RS" sz="2100" dirty="0">
                <a:solidFill>
                  <a:schemeClr val="bg1"/>
                </a:solidFill>
              </a:rPr>
              <a:t>ć</a:t>
            </a:r>
            <a:r>
              <a:rPr lang="en-US" altLang="sr-Latn-RS" sz="2100" dirty="0" err="1">
                <a:solidFill>
                  <a:schemeClr val="bg1"/>
                </a:solidFill>
              </a:rPr>
              <a:t>enih</a:t>
            </a:r>
            <a:r>
              <a:rPr lang="en-US" altLang="sr-Latn-RS" sz="2100" dirty="0">
                <a:solidFill>
                  <a:schemeClr val="bg1"/>
                </a:solidFill>
              </a:rPr>
              <a:t> </a:t>
            </a:r>
            <a:r>
              <a:rPr lang="en-US" altLang="sr-Latn-RS" sz="2100" dirty="0" err="1">
                <a:solidFill>
                  <a:schemeClr val="bg1"/>
                </a:solidFill>
              </a:rPr>
              <a:t>odnosa</a:t>
            </a:r>
            <a:r>
              <a:rPr lang="en-US" altLang="sr-Latn-RS" sz="2100" dirty="0">
                <a:solidFill>
                  <a:schemeClr val="bg1"/>
                </a:solidFill>
              </a:rPr>
              <a:t> bile bi </a:t>
            </a:r>
            <a:r>
              <a:rPr lang="en-US" altLang="sr-Latn-RS" sz="2100" dirty="0" err="1">
                <a:solidFill>
                  <a:schemeClr val="bg1"/>
                </a:solidFill>
              </a:rPr>
              <a:t>slede</a:t>
            </a:r>
            <a:r>
              <a:rPr lang="sr-Latn-CS" altLang="sr-Latn-RS" sz="2100" dirty="0">
                <a:solidFill>
                  <a:schemeClr val="bg1"/>
                </a:solidFill>
              </a:rPr>
              <a:t>ć</a:t>
            </a:r>
            <a:r>
              <a:rPr lang="en-US" altLang="sr-Latn-RS" sz="2100" dirty="0">
                <a:solidFill>
                  <a:schemeClr val="bg1"/>
                </a:solidFill>
              </a:rPr>
              <a:t>e: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="" xmlns:a16="http://schemas.microsoft.com/office/drawing/2014/main" id="{56CB2968-C0BD-4B84-8F55-17CD63B90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661" y="962811"/>
            <a:ext cx="5968301" cy="505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4" eaLnBrk="1" hangingPunct="1"/>
            <a:r>
              <a:rPr lang="en-US" altLang="sr-Latn-RS" sz="1800" i="1" dirty="0">
                <a:solidFill>
                  <a:schemeClr val="bg1"/>
                </a:solidFill>
              </a:rPr>
              <a:t>		</a:t>
            </a:r>
            <a:r>
              <a:rPr lang="sr-Latn-RS" altLang="sr-Latn-RS" sz="1800" i="1" dirty="0">
                <a:solidFill>
                  <a:schemeClr val="bg1"/>
                </a:solidFill>
              </a:rPr>
              <a:t>	</a:t>
            </a:r>
            <a:r>
              <a:rPr lang="sr-Latn-CS" altLang="sr-Latn-RS" sz="1800" i="1" u="sng" dirty="0">
                <a:solidFill>
                  <a:schemeClr val="bg1"/>
                </a:solidFill>
              </a:rPr>
              <a:t>vrsta 1</a:t>
            </a:r>
            <a:r>
              <a:rPr lang="en-US" altLang="sr-Latn-RS" sz="1800" u="sng" dirty="0">
                <a:solidFill>
                  <a:schemeClr val="bg1"/>
                </a:solidFill>
              </a:rPr>
              <a:t>           </a:t>
            </a:r>
            <a:r>
              <a:rPr lang="sr-Latn-CS" altLang="sr-Latn-RS" sz="1800" i="1" u="sng" dirty="0">
                <a:solidFill>
                  <a:schemeClr val="bg1"/>
                </a:solidFill>
              </a:rPr>
              <a:t>vrsta 2</a:t>
            </a:r>
            <a:endParaRPr lang="sr-Latn-CS" altLang="sr-Latn-RS" sz="1800" u="sng" dirty="0">
              <a:solidFill>
                <a:schemeClr val="bg1"/>
              </a:solidFill>
            </a:endParaRPr>
          </a:p>
          <a:p>
            <a:pPr lvl="2" eaLnBrk="1" hangingPunct="1">
              <a:buFontTx/>
              <a:buAutoNum type="arabicPeriod"/>
            </a:pPr>
            <a:r>
              <a:rPr lang="sr-Latn-CS" altLang="sr-Latn-RS" sz="2100" b="1" i="1" dirty="0">
                <a:solidFill>
                  <a:schemeClr val="bg1"/>
                </a:solidFill>
              </a:rPr>
              <a:t>Neutralizam</a:t>
            </a:r>
            <a:r>
              <a:rPr lang="sr-Latn-CS" altLang="sr-Latn-RS" sz="2100" dirty="0">
                <a:solidFill>
                  <a:schemeClr val="bg1"/>
                </a:solidFill>
              </a:rPr>
              <a:t>	</a:t>
            </a:r>
            <a:r>
              <a:rPr lang="sr-Latn-CS" altLang="sr-Latn-RS" sz="2400" b="1" dirty="0">
                <a:solidFill>
                  <a:schemeClr val="bg1">
                    <a:lumMod val="50000"/>
                  </a:schemeClr>
                </a:solidFill>
              </a:rPr>
              <a:t>0		0</a:t>
            </a:r>
          </a:p>
          <a:p>
            <a:pPr eaLnBrk="1" hangingPunct="1">
              <a:buFontTx/>
              <a:buAutoNum type="arabicPeriod"/>
            </a:pPr>
            <a:endParaRPr lang="sr-Latn-CS" altLang="sr-Latn-RS" sz="1050" b="1" dirty="0">
              <a:solidFill>
                <a:schemeClr val="bg1"/>
              </a:solidFill>
            </a:endParaRPr>
          </a:p>
          <a:p>
            <a:pPr marL="685800" lvl="2" indent="228600" eaLnBrk="1" hangingPunct="1"/>
            <a:r>
              <a:rPr lang="en-US" altLang="sr-Latn-RS" sz="2100" b="1" i="1" dirty="0">
                <a:solidFill>
                  <a:schemeClr val="bg1"/>
                </a:solidFill>
              </a:rPr>
              <a:t>2. </a:t>
            </a:r>
            <a:r>
              <a:rPr lang="sr-Latn-CS" altLang="sr-Latn-RS" sz="2100" b="1" i="1" dirty="0">
                <a:solidFill>
                  <a:schemeClr val="bg1"/>
                </a:solidFill>
              </a:rPr>
              <a:t>Kompeticija</a:t>
            </a:r>
            <a:r>
              <a:rPr lang="en-US" altLang="sr-Latn-RS" sz="2100" dirty="0">
                <a:solidFill>
                  <a:schemeClr val="bg1"/>
                </a:solidFill>
              </a:rPr>
              <a:t>		</a:t>
            </a:r>
            <a:r>
              <a:rPr lang="en-US" altLang="sr-Latn-RS" sz="1800" b="1" dirty="0">
                <a:solidFill>
                  <a:srgbClr val="FF0000"/>
                </a:solidFill>
                <a:cs typeface="Arial" panose="020B0604020202020204" pitchFamily="34" charset="0"/>
              </a:rPr>
              <a:t>▬</a:t>
            </a:r>
            <a:r>
              <a:rPr lang="en-US" altLang="sr-Latn-RS" sz="2100" b="1" dirty="0">
                <a:solidFill>
                  <a:srgbClr val="FF0000"/>
                </a:solidFill>
              </a:rPr>
              <a:t>		</a:t>
            </a:r>
            <a:r>
              <a:rPr lang="en-US" altLang="sr-Latn-RS" sz="1800" b="1" dirty="0">
                <a:solidFill>
                  <a:srgbClr val="FF0000"/>
                </a:solidFill>
              </a:rPr>
              <a:t>▬</a:t>
            </a:r>
            <a:endParaRPr lang="sr-Latn-CS" altLang="sr-Latn-RS" sz="1800" b="1" dirty="0">
              <a:solidFill>
                <a:srgbClr val="FF0000"/>
              </a:solidFill>
            </a:endParaRPr>
          </a:p>
          <a:p>
            <a:pPr lvl="2" eaLnBrk="1" hangingPunct="1">
              <a:buFontTx/>
              <a:buChar char="•"/>
            </a:pPr>
            <a:r>
              <a:rPr lang="sr-Latn-CS" altLang="sr-Latn-RS" sz="1500" dirty="0">
                <a:solidFill>
                  <a:srgbClr val="FFFF00"/>
                </a:solidFill>
              </a:rPr>
              <a:t>obostran </a:t>
            </a:r>
            <a:r>
              <a:rPr lang="en-US" altLang="sr-Latn-RS" sz="1500" dirty="0" err="1">
                <a:solidFill>
                  <a:srgbClr val="FFFF00"/>
                </a:solidFill>
              </a:rPr>
              <a:t>fakultativni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sr-Latn-CS" altLang="sr-Latn-RS" sz="1500" dirty="0">
                <a:solidFill>
                  <a:srgbClr val="FFFF00"/>
                </a:solidFill>
              </a:rPr>
              <a:t>odnos</a:t>
            </a:r>
            <a:endParaRPr lang="sr-Latn-CS" altLang="sr-Latn-RS" sz="1500" b="1" dirty="0">
              <a:solidFill>
                <a:srgbClr val="FFFF00"/>
              </a:solidFill>
            </a:endParaRPr>
          </a:p>
          <a:p>
            <a:pPr lvl="2" eaLnBrk="1" hangingPunct="1"/>
            <a:r>
              <a:rPr lang="en-US" altLang="sr-Latn-RS" sz="2100" b="1" i="1" dirty="0">
                <a:solidFill>
                  <a:schemeClr val="bg1"/>
                </a:solidFill>
              </a:rPr>
              <a:t>3.	</a:t>
            </a:r>
            <a:r>
              <a:rPr lang="sr-Latn-CS" altLang="sr-Latn-RS" sz="2100" b="1" i="1" dirty="0">
                <a:solidFill>
                  <a:schemeClr val="bg1"/>
                </a:solidFill>
              </a:rPr>
              <a:t>Mutualizam</a:t>
            </a:r>
            <a:r>
              <a:rPr lang="en-US" altLang="sr-Latn-RS" sz="2100" dirty="0">
                <a:solidFill>
                  <a:schemeClr val="bg1"/>
                </a:solidFill>
              </a:rPr>
              <a:t>		</a:t>
            </a:r>
            <a:r>
              <a:rPr lang="en-US" altLang="sr-Latn-RS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+</a:t>
            </a:r>
            <a:r>
              <a:rPr lang="en-US" altLang="sr-Latn-RS" sz="2400" b="1" dirty="0">
                <a:solidFill>
                  <a:srgbClr val="00B050"/>
                </a:solidFill>
              </a:rPr>
              <a:t>		</a:t>
            </a:r>
            <a:r>
              <a:rPr lang="en-US" altLang="sr-Latn-RS" sz="2400" dirty="0">
                <a:solidFill>
                  <a:srgbClr val="00B050"/>
                </a:solidFill>
                <a:latin typeface="Arial Black" panose="020B0A04020102020204" pitchFamily="34" charset="0"/>
              </a:rPr>
              <a:t>+</a:t>
            </a:r>
            <a:endParaRPr lang="sr-Latn-CS" altLang="sr-Latn-RS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lvl="2" eaLnBrk="1" hangingPunct="1">
              <a:buFontTx/>
              <a:buChar char="•"/>
            </a:pPr>
            <a:r>
              <a:rPr lang="sr-Latn-CS" altLang="sr-Latn-RS" sz="1500" dirty="0">
                <a:solidFill>
                  <a:srgbClr val="FFFF00"/>
                </a:solidFill>
              </a:rPr>
              <a:t>obostran i obligatoran odnos</a:t>
            </a:r>
          </a:p>
          <a:p>
            <a:pPr lvl="2" eaLnBrk="1" hangingPunct="1"/>
            <a:r>
              <a:rPr lang="en-US" altLang="sr-Latn-RS" sz="2100" b="1" i="1" dirty="0">
                <a:solidFill>
                  <a:schemeClr val="bg1"/>
                </a:solidFill>
              </a:rPr>
              <a:t>4. </a:t>
            </a:r>
            <a:r>
              <a:rPr lang="sr-Latn-CS" altLang="sr-Latn-RS" sz="2100" b="1" i="1" dirty="0">
                <a:solidFill>
                  <a:schemeClr val="bg1"/>
                </a:solidFill>
              </a:rPr>
              <a:t>Protokooperacija</a:t>
            </a:r>
            <a:r>
              <a:rPr lang="en-US" altLang="sr-Latn-RS" sz="2100" dirty="0">
                <a:solidFill>
                  <a:schemeClr val="bg1"/>
                </a:solidFill>
              </a:rPr>
              <a:t>	</a:t>
            </a:r>
            <a:r>
              <a:rPr lang="en-US" altLang="sr-Latn-RS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+		+</a:t>
            </a:r>
            <a:endParaRPr lang="sr-Latn-CS" altLang="sr-Latn-RS" sz="24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lvl="2" eaLnBrk="1" hangingPunct="1">
              <a:buFontTx/>
              <a:buChar char="•"/>
            </a:pPr>
            <a:r>
              <a:rPr lang="sr-Latn-CS" altLang="sr-Latn-RS" sz="1500" dirty="0">
                <a:solidFill>
                  <a:srgbClr val="FFFF00"/>
                </a:solidFill>
              </a:rPr>
              <a:t>obostran </a:t>
            </a:r>
            <a:r>
              <a:rPr lang="en-US" altLang="sr-Latn-RS" sz="1500" dirty="0" err="1">
                <a:solidFill>
                  <a:srgbClr val="FFFF00"/>
                </a:solidFill>
              </a:rPr>
              <a:t>fakultativni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sr-Latn-CS" altLang="sr-Latn-RS" sz="1500" dirty="0">
                <a:solidFill>
                  <a:srgbClr val="FFFF00"/>
                </a:solidFill>
              </a:rPr>
              <a:t>odnos</a:t>
            </a:r>
          </a:p>
          <a:p>
            <a:pPr lvl="2" eaLnBrk="1" hangingPunct="1"/>
            <a:r>
              <a:rPr lang="en-US" altLang="sr-Latn-RS" sz="2100" b="1" i="1" dirty="0">
                <a:solidFill>
                  <a:schemeClr val="bg1"/>
                </a:solidFill>
              </a:rPr>
              <a:t>5. </a:t>
            </a:r>
            <a:r>
              <a:rPr lang="sr-Latn-CS" altLang="sr-Latn-RS" sz="2100" b="1" i="1" dirty="0">
                <a:solidFill>
                  <a:schemeClr val="bg1"/>
                </a:solidFill>
              </a:rPr>
              <a:t>Komensalizam</a:t>
            </a:r>
            <a:r>
              <a:rPr lang="en-US" altLang="sr-Latn-RS" sz="2100" dirty="0">
                <a:solidFill>
                  <a:schemeClr val="bg1"/>
                </a:solidFill>
              </a:rPr>
              <a:t>	</a:t>
            </a:r>
            <a:r>
              <a:rPr lang="en-US" altLang="sr-Latn-RS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+</a:t>
            </a:r>
            <a:r>
              <a:rPr lang="en-US" altLang="sr-Latn-RS" sz="2100" b="1" dirty="0">
                <a:solidFill>
                  <a:schemeClr val="bg1"/>
                </a:solidFill>
              </a:rPr>
              <a:t>		</a:t>
            </a:r>
            <a:r>
              <a:rPr lang="en-US" altLang="sr-Latn-RS" sz="2400" b="1" dirty="0">
                <a:solidFill>
                  <a:schemeClr val="bg1">
                    <a:lumMod val="50000"/>
                  </a:schemeClr>
                </a:solidFill>
              </a:rPr>
              <a:t>0</a:t>
            </a:r>
            <a:endParaRPr lang="sr-Latn-CS" altLang="sr-Latn-R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lvl="2" eaLnBrk="1" hangingPunct="1">
              <a:buFontTx/>
              <a:buChar char="•"/>
            </a:pPr>
            <a:r>
              <a:rPr lang="en-US" altLang="sr-Latn-RS" sz="1500" dirty="0" err="1">
                <a:solidFill>
                  <a:srgbClr val="FFFF00"/>
                </a:solidFill>
              </a:rPr>
              <a:t>jednostran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obligatoran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odnos</a:t>
            </a:r>
            <a:endParaRPr lang="sr-Latn-CS" altLang="sr-Latn-RS" sz="1500" dirty="0">
              <a:solidFill>
                <a:srgbClr val="FFFF00"/>
              </a:solidFill>
            </a:endParaRPr>
          </a:p>
          <a:p>
            <a:pPr lvl="2" eaLnBrk="1" hangingPunct="1"/>
            <a:r>
              <a:rPr lang="en-US" altLang="sr-Latn-RS" sz="2100" b="1" i="1" dirty="0">
                <a:solidFill>
                  <a:schemeClr val="bg1"/>
                </a:solidFill>
              </a:rPr>
              <a:t>6. </a:t>
            </a:r>
            <a:r>
              <a:rPr lang="sr-Latn-CS" altLang="sr-Latn-RS" sz="2100" b="1" i="1" dirty="0">
                <a:solidFill>
                  <a:schemeClr val="bg1"/>
                </a:solidFill>
              </a:rPr>
              <a:t>Amensalizam</a:t>
            </a:r>
            <a:r>
              <a:rPr lang="en-US" altLang="sr-Latn-RS" sz="2100" b="1" dirty="0">
                <a:solidFill>
                  <a:schemeClr val="bg1"/>
                </a:solidFill>
              </a:rPr>
              <a:t>	</a:t>
            </a:r>
            <a:r>
              <a:rPr lang="en-US" altLang="sr-Latn-RS" sz="1800" b="1" dirty="0">
                <a:solidFill>
                  <a:srgbClr val="FF0000"/>
                </a:solidFill>
                <a:cs typeface="Arial" panose="020B0604020202020204" pitchFamily="34" charset="0"/>
              </a:rPr>
              <a:t>▬</a:t>
            </a:r>
            <a:r>
              <a:rPr lang="en-US" altLang="sr-Latn-RS" sz="2100" b="1" dirty="0">
                <a:solidFill>
                  <a:schemeClr val="bg1"/>
                </a:solidFill>
              </a:rPr>
              <a:t>		</a:t>
            </a:r>
            <a:r>
              <a:rPr lang="en-US" altLang="sr-Latn-RS" sz="2400" b="1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  <a:p>
            <a:pPr lvl="2" eaLnBrk="1" hangingPunct="1">
              <a:buFontTx/>
              <a:buChar char="•"/>
            </a:pPr>
            <a:r>
              <a:rPr lang="en-US" altLang="sr-Latn-RS" sz="1500" dirty="0" err="1">
                <a:solidFill>
                  <a:srgbClr val="FFFF00"/>
                </a:solidFill>
              </a:rPr>
              <a:t>jednostran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fakultativni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odnos</a:t>
            </a:r>
            <a:endParaRPr lang="sr-Latn-CS" altLang="sr-Latn-RS" sz="1500" dirty="0">
              <a:solidFill>
                <a:srgbClr val="FFFF00"/>
              </a:solidFill>
            </a:endParaRPr>
          </a:p>
          <a:p>
            <a:pPr lvl="2" eaLnBrk="1" hangingPunct="1"/>
            <a:r>
              <a:rPr lang="en-US" altLang="sr-Latn-RS" sz="2100" b="1" i="1" dirty="0">
                <a:solidFill>
                  <a:schemeClr val="bg1"/>
                </a:solidFill>
              </a:rPr>
              <a:t>7. </a:t>
            </a:r>
            <a:r>
              <a:rPr lang="sr-Latn-CS" altLang="sr-Latn-RS" sz="2100" b="1" i="1" dirty="0">
                <a:solidFill>
                  <a:schemeClr val="bg1"/>
                </a:solidFill>
              </a:rPr>
              <a:t>Parazitizam</a:t>
            </a:r>
            <a:r>
              <a:rPr lang="en-US" altLang="sr-Latn-RS" sz="2100" dirty="0">
                <a:solidFill>
                  <a:schemeClr val="bg1"/>
                </a:solidFill>
              </a:rPr>
              <a:t>		</a:t>
            </a:r>
            <a:r>
              <a:rPr lang="en-US" altLang="sr-Latn-RS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+</a:t>
            </a:r>
            <a:r>
              <a:rPr lang="en-US" altLang="sr-Latn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		</a:t>
            </a:r>
            <a:r>
              <a:rPr lang="en-US" altLang="sr-Latn-RS" sz="1800" b="1" dirty="0">
                <a:solidFill>
                  <a:srgbClr val="FF0000"/>
                </a:solidFill>
              </a:rPr>
              <a:t>▬</a:t>
            </a:r>
            <a:endParaRPr lang="en-US" altLang="sr-Latn-RS" sz="21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2" eaLnBrk="1" hangingPunct="1">
              <a:buFontTx/>
              <a:buChar char="•"/>
            </a:pPr>
            <a:r>
              <a:rPr lang="en-US" altLang="sr-Latn-RS" sz="1500" dirty="0" err="1">
                <a:solidFill>
                  <a:srgbClr val="FFFF00"/>
                </a:solidFill>
              </a:rPr>
              <a:t>jednostran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obligatoran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ili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fakultativni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odnos</a:t>
            </a:r>
            <a:endParaRPr lang="en-US" altLang="sr-Latn-RS" sz="1500" b="1" dirty="0">
              <a:solidFill>
                <a:srgbClr val="FFFF00"/>
              </a:solidFill>
            </a:endParaRPr>
          </a:p>
          <a:p>
            <a:pPr lvl="2" eaLnBrk="1" hangingPunct="1"/>
            <a:r>
              <a:rPr lang="en-US" altLang="sr-Latn-RS" sz="2100" b="1" i="1" dirty="0">
                <a:solidFill>
                  <a:schemeClr val="bg1"/>
                </a:solidFill>
              </a:rPr>
              <a:t>8. </a:t>
            </a:r>
            <a:r>
              <a:rPr lang="en-US" altLang="sr-Latn-RS" sz="2100" b="1" i="1" dirty="0" err="1">
                <a:solidFill>
                  <a:schemeClr val="bg1"/>
                </a:solidFill>
              </a:rPr>
              <a:t>Predatorstvo</a:t>
            </a:r>
            <a:r>
              <a:rPr lang="en-US" altLang="sr-Latn-RS" sz="2100" b="1" i="1" dirty="0">
                <a:solidFill>
                  <a:schemeClr val="bg1"/>
                </a:solidFill>
              </a:rPr>
              <a:t>	</a:t>
            </a:r>
            <a:r>
              <a:rPr lang="en-US" altLang="sr-Latn-RS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+</a:t>
            </a:r>
            <a:r>
              <a:rPr lang="en-US" altLang="sr-Latn-RS" sz="2100" b="1" dirty="0">
                <a:solidFill>
                  <a:schemeClr val="bg1"/>
                </a:solidFill>
              </a:rPr>
              <a:t>		</a:t>
            </a:r>
            <a:r>
              <a:rPr lang="en-US" altLang="sr-Latn-RS" sz="1800" b="1" dirty="0">
                <a:solidFill>
                  <a:srgbClr val="FF0000"/>
                </a:solidFill>
                <a:cs typeface="Arial" panose="020B0604020202020204" pitchFamily="34" charset="0"/>
              </a:rPr>
              <a:t>▬</a:t>
            </a:r>
          </a:p>
          <a:p>
            <a:pPr lvl="2" eaLnBrk="1" hangingPunct="1">
              <a:buFontTx/>
              <a:buChar char="•"/>
            </a:pPr>
            <a:r>
              <a:rPr lang="en-US" altLang="sr-Latn-RS" sz="1500" dirty="0" err="1">
                <a:solidFill>
                  <a:srgbClr val="FFFF00"/>
                </a:solidFill>
              </a:rPr>
              <a:t>jednostran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obligatoran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ili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fakultativni</a:t>
            </a:r>
            <a:r>
              <a:rPr lang="en-US" altLang="sr-Latn-RS" sz="1500" dirty="0">
                <a:solidFill>
                  <a:srgbClr val="FFFF00"/>
                </a:solidFill>
              </a:rPr>
              <a:t> </a:t>
            </a:r>
            <a:r>
              <a:rPr lang="en-US" altLang="sr-Latn-RS" sz="1500" dirty="0" err="1">
                <a:solidFill>
                  <a:srgbClr val="FFFF00"/>
                </a:solidFill>
              </a:rPr>
              <a:t>odnos</a:t>
            </a:r>
            <a:endParaRPr lang="en-US" altLang="sr-Latn-RS" sz="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66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48EDBDE-CA98-4478-B036-796C0FCB6E70}"/>
              </a:ext>
            </a:extLst>
          </p:cNvPr>
          <p:cNvSpPr/>
          <p:nvPr/>
        </p:nvSpPr>
        <p:spPr>
          <a:xfrm>
            <a:off x="4191000" y="2089179"/>
            <a:ext cx="4528457" cy="1130272"/>
          </a:xfrm>
          <a:prstGeom prst="roundRect">
            <a:avLst/>
          </a:prstGeom>
          <a:solidFill>
            <a:schemeClr val="bg1">
              <a:lumMod val="9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EKOLOGIJA 2</a:t>
            </a:r>
          </a:p>
        </p:txBody>
      </p:sp>
    </p:spTree>
    <p:extLst>
      <p:ext uri="{BB962C8B-B14F-4D97-AF65-F5344CB8AC3E}">
        <p14:creationId xmlns:p14="http://schemas.microsoft.com/office/powerpoint/2010/main" val="26311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1296162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KOMPETICIJA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F51510-B6A0-4B5D-9329-C465CB97F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6376"/>
            <a:ext cx="1294030" cy="1274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F00881A-BC95-4D47-9990-83EEF730E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36" y="1146376"/>
            <a:ext cx="1294030" cy="12744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70FFDC-79D4-426B-B3EA-D5F3BC3C429A}"/>
              </a:ext>
            </a:extLst>
          </p:cNvPr>
          <p:cNvSpPr txBox="1"/>
          <p:nvPr/>
        </p:nvSpPr>
        <p:spPr>
          <a:xfrm>
            <a:off x="309830" y="2767283"/>
            <a:ext cx="6271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Javlja se u slučajevima kada se </a:t>
            </a:r>
            <a:r>
              <a:rPr lang="sr-Latn-CS" altLang="sr-Latn-RS" sz="2000" u="sng" dirty="0">
                <a:solidFill>
                  <a:schemeClr val="bg1"/>
                </a:solidFill>
                <a:cs typeface="Times New Roman" panose="02020603050405020304" pitchFamily="18" charset="0"/>
              </a:rPr>
              <a:t>ekološke niše srodnih vrsta preklapaju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(kada imaju iste ekološke zahteve za </a:t>
            </a:r>
            <a:r>
              <a:rPr lang="sr-Latn-CS" altLang="sr-Latn-RS" sz="2000" u="sng" dirty="0">
                <a:solidFill>
                  <a:schemeClr val="bg1"/>
                </a:solidFill>
                <a:cs typeface="Times New Roman" panose="02020603050405020304" pitchFamily="18" charset="0"/>
              </a:rPr>
              <a:t>hranom, prostorom, zaklonom i razmnožavanjem)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CB46B1B-3876-48BB-9DF0-65BF2F91EAF6}"/>
              </a:ext>
            </a:extLst>
          </p:cNvPr>
          <p:cNvSpPr txBox="1"/>
          <p:nvPr/>
        </p:nvSpPr>
        <p:spPr>
          <a:xfrm>
            <a:off x="309830" y="4292284"/>
            <a:ext cx="4666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Pri dužem trajanju, </a:t>
            </a:r>
            <a:r>
              <a:rPr lang="sr-Latn-CS" altLang="sr-Latn-RS" sz="2000" b="1" u="sng" dirty="0">
                <a:solidFill>
                  <a:schemeClr val="bg1"/>
                </a:solidFill>
                <a:cs typeface="Times New Roman" panose="02020603050405020304" pitchFamily="18" charset="0"/>
              </a:rPr>
              <a:t>kompeticija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po pravilu dovodi do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ISKLJUČENJA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jednog od kompetitora sa datog lokaliteta.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58BA45-5E8A-44BC-8E67-F6AC26A2C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5457" y="3224935"/>
            <a:ext cx="3977640" cy="27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30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>
            <a:extLst>
              <a:ext uri="{FF2B5EF4-FFF2-40B4-BE49-F238E27FC236}">
                <a16:creationId xmlns="" xmlns:a16="http://schemas.microsoft.com/office/drawing/2014/main" id="{4E651660-A836-4305-8C33-79DAEC090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83" y="523466"/>
            <a:ext cx="731160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sr-Latn-CS" altLang="sr-Latn-RS" sz="2400" b="1" dirty="0">
                <a:solidFill>
                  <a:srgbClr val="FFC000"/>
                </a:solidFill>
              </a:rPr>
              <a:t>Habitat</a:t>
            </a:r>
            <a:r>
              <a:rPr lang="sr-Latn-CS" altLang="sr-Latn-RS" sz="1500" dirty="0">
                <a:solidFill>
                  <a:schemeClr val="bg1"/>
                </a:solidFill>
              </a:rPr>
              <a:t> – </a:t>
            </a:r>
            <a:r>
              <a:rPr lang="sr-Latn-CS" altLang="sr-Latn-RS" sz="2000" dirty="0">
                <a:solidFill>
                  <a:schemeClr val="bg1"/>
                </a:solidFill>
              </a:rPr>
              <a:t>mesto gde žive pripadnici neke vrste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sr-Latn-RS" sz="15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sr-Latn-CS" altLang="sr-Latn-RS" sz="2400" b="1" dirty="0">
                <a:solidFill>
                  <a:srgbClr val="FFC000"/>
                </a:solidFill>
              </a:rPr>
              <a:t>Ekološka niša</a:t>
            </a:r>
            <a:r>
              <a:rPr lang="sr-Latn-CS" altLang="sr-Latn-RS" sz="2400" dirty="0">
                <a:solidFill>
                  <a:srgbClr val="FFC000"/>
                </a:solidFill>
              </a:rPr>
              <a:t> </a:t>
            </a:r>
            <a:r>
              <a:rPr lang="sr-Latn-CS" altLang="sr-Latn-RS" sz="1500" dirty="0">
                <a:solidFill>
                  <a:schemeClr val="bg1"/>
                </a:solidFill>
              </a:rPr>
              <a:t>– </a:t>
            </a:r>
            <a:r>
              <a:rPr lang="sr-Latn-CS" altLang="sr-Latn-RS" sz="2000" dirty="0">
                <a:solidFill>
                  <a:schemeClr val="bg1"/>
                </a:solidFill>
              </a:rPr>
              <a:t>funkcionalni status vrste u ekosistemu</a:t>
            </a:r>
            <a:endParaRPr lang="en-US" altLang="sr-Latn-RS" sz="2000" dirty="0">
              <a:solidFill>
                <a:schemeClr val="bg1"/>
              </a:solidFill>
            </a:endParaRPr>
          </a:p>
        </p:txBody>
      </p:sp>
      <p:sp>
        <p:nvSpPr>
          <p:cNvPr id="6147" name="Text Box 6">
            <a:extLst>
              <a:ext uri="{FF2B5EF4-FFF2-40B4-BE49-F238E27FC236}">
                <a16:creationId xmlns="" xmlns:a16="http://schemas.microsoft.com/office/drawing/2014/main" id="{81CFA8EC-1B5A-495D-8F33-2B0166B77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4906567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RS" altLang="sr-Latn-RS" sz="1500"/>
          </a:p>
        </p:txBody>
      </p:sp>
      <p:sp>
        <p:nvSpPr>
          <p:cNvPr id="6148" name="Text Box 7">
            <a:extLst>
              <a:ext uri="{FF2B5EF4-FFF2-40B4-BE49-F238E27FC236}">
                <a16:creationId xmlns="" xmlns:a16="http://schemas.microsoft.com/office/drawing/2014/main" id="{EE46DBCA-3E3D-49CB-A525-48CE4BBD3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922" y="4984164"/>
            <a:ext cx="672346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A – </a:t>
            </a:r>
            <a:r>
              <a:rPr lang="sr-Latn-CS" altLang="sr-Latn-RS" sz="1800" dirty="0">
                <a:solidFill>
                  <a:schemeClr val="bg1"/>
                </a:solidFill>
                <a:latin typeface="+mn-lt"/>
              </a:rPr>
              <a:t>Stepen p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reklapanj</a:t>
            </a:r>
            <a:r>
              <a:rPr lang="sr-Latn-CS" altLang="sr-Latn-RS" sz="18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ekoloških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niša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govori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o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stepenu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kompeticije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endParaRPr lang="sr-Latn-CS" altLang="sr-Latn-RS" sz="1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+mn-lt"/>
              </a:rPr>
              <a:t>     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dve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vrste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.</a:t>
            </a:r>
            <a:r>
              <a:rPr lang="sr-Latn-CS" altLang="sr-Latn-RS" sz="1800" dirty="0">
                <a:solidFill>
                  <a:schemeClr val="bg1"/>
                </a:solidFill>
                <a:latin typeface="+mn-lt"/>
              </a:rPr>
              <a:t> Dve vrste nikada nemaju identičnu ekološku nišu.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sr-Latn-RS" sz="1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B </a:t>
            </a:r>
            <a:r>
              <a:rPr lang="sr-Latn-CS" altLang="sr-Latn-RS" sz="1800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gore</a:t>
            </a:r>
            <a:r>
              <a:rPr lang="sr-Latn-CS" altLang="sr-Latn-RS" sz="1800" dirty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sr-Latn-CS" altLang="sr-Latn-RS" sz="1800" dirty="0">
                <a:solidFill>
                  <a:schemeClr val="bg1"/>
                </a:solidFill>
                <a:latin typeface="+mn-lt"/>
              </a:rPr>
              <a:t> - 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ne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postoji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preklapanje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ekoloških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niša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između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dve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vrste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,</a:t>
            </a:r>
            <a:r>
              <a:rPr lang="sr-Latn-CS" altLang="sr-Latn-RS" sz="18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+mn-lt"/>
              </a:rPr>
              <a:t>B (dole)  -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usled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velikog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preklapanja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ekoloških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niša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dolazi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do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oštre</a:t>
            </a:r>
            <a:r>
              <a:rPr lang="sr-Latn-CS" altLang="sr-Latn-RS" sz="18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+mn-lt"/>
              </a:rPr>
              <a:t>                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kompeticije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divergencije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dvaju</a:t>
            </a:r>
            <a:r>
              <a:rPr lang="en-US" altLang="sr-Latn-R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sr-Latn-RS" sz="1800" dirty="0" err="1">
                <a:solidFill>
                  <a:schemeClr val="bg1"/>
                </a:solidFill>
                <a:latin typeface="+mn-lt"/>
              </a:rPr>
              <a:t>vrsta</a:t>
            </a:r>
            <a:endParaRPr lang="en-US" altLang="sr-Latn-RS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97DE95-EF3E-40F0-AC97-1C544F74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41" y="1724071"/>
            <a:ext cx="5732318" cy="318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1296162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MUTUALIZAM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847F72-161E-46C2-818F-821E07232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28" y="1104173"/>
            <a:ext cx="1294030" cy="1294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00CFECC-205F-48CE-B406-B104AA17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25" y="1104173"/>
            <a:ext cx="1294030" cy="1294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BD6AA9-4EF9-475E-9005-E7287DC46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56" y="3096906"/>
            <a:ext cx="4121429" cy="30928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F376EEA-6171-4BA5-87AC-E618BBD4A231}"/>
              </a:ext>
            </a:extLst>
          </p:cNvPr>
          <p:cNvSpPr txBox="1"/>
          <p:nvPr/>
        </p:nvSpPr>
        <p:spPr>
          <a:xfrm>
            <a:off x="105018" y="2660971"/>
            <a:ext cx="56365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mikoriza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(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micelijum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gljiva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oko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korena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vi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ših biljaka)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rak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pustinjak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i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morska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sasa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protozoe (trepljari) u buragu preživara</a:t>
            </a:r>
            <a:endParaRPr lang="en-U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protozoe (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flagelate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u 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crevima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termita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endParaRPr lang="sr-Latn-C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lišajevi (alge i gljive)</a:t>
            </a:r>
            <a:endParaRPr lang="en-U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72B4889-C2B7-47A3-9DDB-4156AF052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6525" y="788719"/>
            <a:ext cx="1318943" cy="14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91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1296162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MUTUALIZAM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847F72-161E-46C2-818F-821E07232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28" y="1104173"/>
            <a:ext cx="1294030" cy="1294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00CFECC-205F-48CE-B406-B104AA17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25" y="1104173"/>
            <a:ext cx="1294030" cy="129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1BAE26-7ABE-4945-A9FD-2BD0DA83E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" y="2273690"/>
            <a:ext cx="4565237" cy="3204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83A93E3-5119-4265-9941-0DF350CA1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94" y="3728642"/>
            <a:ext cx="397267" cy="294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54D97F9-7FC0-4A40-B226-25BD2D1C8D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53" y="3553512"/>
            <a:ext cx="389126" cy="2948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450C62F-1E51-4E8D-81A3-643B2B59B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17" y="3544368"/>
            <a:ext cx="389126" cy="2948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37D096-2639-412A-871A-0EC4DE27C2BE}"/>
              </a:ext>
            </a:extLst>
          </p:cNvPr>
          <p:cNvSpPr txBox="1"/>
          <p:nvPr/>
        </p:nvSpPr>
        <p:spPr>
          <a:xfrm>
            <a:off x="4426439" y="4712893"/>
            <a:ext cx="3523709" cy="153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CS" altLang="sr-Latn-RS" sz="2000" dirty="0">
                <a:solidFill>
                  <a:schemeClr val="bg1"/>
                </a:solidFill>
              </a:rPr>
              <a:t> -Protozoe u buragu preživara-</a:t>
            </a:r>
          </a:p>
          <a:p>
            <a:r>
              <a:rPr lang="sr-Latn-CS" altLang="sr-Latn-RS" sz="2000" b="1" dirty="0">
                <a:solidFill>
                  <a:schemeClr val="bg1"/>
                </a:solidFill>
              </a:rPr>
              <a:t>Mnogo intimniji kontakt</a:t>
            </a:r>
            <a:r>
              <a:rPr lang="sr-Latn-CS" altLang="sr-Latn-RS" sz="2000" dirty="0">
                <a:solidFill>
                  <a:schemeClr val="bg1"/>
                </a:solidFill>
              </a:rPr>
              <a:t> jer jedan od partnera živi u unutrašnjosti tela drugog</a:t>
            </a:r>
            <a:endParaRPr lang="en-US" altLang="sr-Latn-RS" sz="2000" dirty="0">
              <a:solidFill>
                <a:schemeClr val="bg1"/>
              </a:solidFill>
            </a:endParaRPr>
          </a:p>
          <a:p>
            <a:endParaRPr lang="sr-Latn-RS" sz="135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FC8AD74-7930-4D47-BC2C-BCD45E678B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06" y="2514582"/>
            <a:ext cx="1991124" cy="15089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6386338-5B84-49F1-ADAC-0E2305D05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40" y="3429000"/>
            <a:ext cx="1857375" cy="13787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CA3CC0-CCFB-4D76-ABEE-33C04D68E2D6}"/>
              </a:ext>
            </a:extLst>
          </p:cNvPr>
          <p:cNvSpPr txBox="1"/>
          <p:nvPr/>
        </p:nvSpPr>
        <p:spPr>
          <a:xfrm>
            <a:off x="5305647" y="3026684"/>
            <a:ext cx="264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>
                <a:solidFill>
                  <a:schemeClr val="bg1"/>
                </a:solidFill>
              </a:rPr>
              <a:t>Diplodinium dentatum</a:t>
            </a:r>
          </a:p>
          <a:p>
            <a:r>
              <a:rPr lang="sr-Latn-RS" i="1" dirty="0">
                <a:solidFill>
                  <a:schemeClr val="bg1"/>
                </a:solidFill>
              </a:rPr>
              <a:t>Entodinium caudatum</a:t>
            </a:r>
          </a:p>
        </p:txBody>
      </p:sp>
    </p:spTree>
    <p:extLst>
      <p:ext uri="{BB962C8B-B14F-4D97-AF65-F5344CB8AC3E}">
        <p14:creationId xmlns:p14="http://schemas.microsoft.com/office/powerpoint/2010/main" val="378975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42187 0.090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4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35885 -0.004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0.31979 0.092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46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1296162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MUTUALIZAM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847F72-161E-46C2-818F-821E07232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28" y="1104173"/>
            <a:ext cx="1294030" cy="1294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00CFECC-205F-48CE-B406-B104AA17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25" y="1104173"/>
            <a:ext cx="1294030" cy="1294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BD1CD62-CB13-43DA-97DE-E11254511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85" y="2172946"/>
            <a:ext cx="5741707" cy="38278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3DF04FD-27A3-4477-8220-DDCA4A424CEA}"/>
              </a:ext>
            </a:extLst>
          </p:cNvPr>
          <p:cNvSpPr txBox="1"/>
          <p:nvPr/>
        </p:nvSpPr>
        <p:spPr>
          <a:xfrm>
            <a:off x="4764504" y="3124228"/>
            <a:ext cx="39435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b="1" u="sng" dirty="0">
                <a:solidFill>
                  <a:schemeClr val="bg1"/>
                </a:solidFill>
                <a:cs typeface="Times New Roman" panose="02020603050405020304" pitchFamily="18" charset="0"/>
              </a:rPr>
              <a:t>Najintimniji oblik m</a:t>
            </a:r>
            <a:r>
              <a:rPr lang="en-US" altLang="sr-Latn-RS" sz="2000" b="1" u="sng" dirty="0" err="1">
                <a:solidFill>
                  <a:schemeClr val="bg1"/>
                </a:solidFill>
                <a:cs typeface="Times New Roman" panose="02020603050405020304" pitchFamily="18" charset="0"/>
              </a:rPr>
              <a:t>utualizm</a:t>
            </a:r>
            <a:r>
              <a:rPr lang="sr-Latn-CS" altLang="sr-Latn-RS" sz="2000" b="1" u="sng" dirty="0">
                <a:solidFill>
                  <a:schemeClr val="bg1"/>
                </a:solidFill>
                <a:cs typeface="Times New Roman" panose="02020603050405020304" pitchFamily="18" charset="0"/>
              </a:rPr>
              <a:t>a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–      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LIŠAJEVI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složeni simbiotski organizmi nastali udruživanjem algi i gljiva, predstavljaju poseban takson</a:t>
            </a:r>
            <a:endParaRPr lang="en-U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17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1296162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MUTUALIZAM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847F72-161E-46C2-818F-821E07232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28" y="1104173"/>
            <a:ext cx="1294030" cy="1294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00CFECC-205F-48CE-B406-B104AA17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25" y="1104173"/>
            <a:ext cx="1294030" cy="129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CDB1A9-58F6-4C13-81F6-04E27A07B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" y="2461351"/>
            <a:ext cx="6774860" cy="35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85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1296162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PROTOKOOPERACIJA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05B59EF-9CEC-47AD-B131-CCB0134C3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28" y="1104173"/>
            <a:ext cx="1294030" cy="1294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7154EA2-2D71-4161-8217-955CBE7F7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25" y="1104173"/>
            <a:ext cx="1294030" cy="129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775D3A-5CAB-4121-8BE8-B928F7E9F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80" y="3429000"/>
            <a:ext cx="4028420" cy="2561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EF93B8E-ED7A-4CB6-AC55-6B88F72DC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674"/>
            <a:ext cx="3272590" cy="22727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BD6CC63-25F8-42B7-A5F8-9D8D5CAD1ADB}"/>
              </a:ext>
            </a:extLst>
          </p:cNvPr>
          <p:cNvSpPr txBox="1"/>
          <p:nvPr/>
        </p:nvSpPr>
        <p:spPr>
          <a:xfrm>
            <a:off x="1116420" y="2434768"/>
            <a:ext cx="62105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- Između ptica i sisara (goveda, ovaca, žirafa, nosoroga)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Između ptica i krokodila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Između riba međusobno</a:t>
            </a:r>
            <a:endParaRPr lang="en-U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- Polinacija (oprašivanje) insektima </a:t>
            </a:r>
            <a:endParaRPr lang="en-U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4AF280D-8185-47A1-9ACB-1F3FAB9490E6}"/>
              </a:ext>
            </a:extLst>
          </p:cNvPr>
          <p:cNvSpPr txBox="1"/>
          <p:nvPr/>
        </p:nvSpPr>
        <p:spPr>
          <a:xfrm>
            <a:off x="2764301" y="4869341"/>
            <a:ext cx="2594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  <a:cs typeface="Times New Roman" panose="02020603050405020304" pitchFamily="18" charset="0"/>
              </a:rPr>
              <a:t>„Krokodilova ptica“ (</a:t>
            </a:r>
            <a:r>
              <a:rPr lang="sr-Latn-RS" i="1" dirty="0">
                <a:solidFill>
                  <a:schemeClr val="bg1"/>
                </a:solidFill>
                <a:cs typeface="Times New Roman" panose="02020603050405020304" pitchFamily="18" charset="0"/>
              </a:rPr>
              <a:t>Pluvianus aegyptius)</a:t>
            </a:r>
          </a:p>
          <a:p>
            <a:endParaRPr lang="sr-Latn-RS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27DABE-E58A-4DC2-AFBD-D59FEDD7F84F}"/>
              </a:ext>
            </a:extLst>
          </p:cNvPr>
          <p:cNvSpPr txBox="1"/>
          <p:nvPr/>
        </p:nvSpPr>
        <p:spPr>
          <a:xfrm>
            <a:off x="6032925" y="5990199"/>
            <a:ext cx="318738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Crvenokljuni govedar</a:t>
            </a:r>
          </a:p>
          <a:p>
            <a:r>
              <a:rPr lang="sr-Latn-RS" i="1" dirty="0">
                <a:solidFill>
                  <a:schemeClr val="bg1"/>
                </a:solidFill>
              </a:rPr>
              <a:t>(Buphagus erythrorhynchus</a:t>
            </a:r>
            <a:r>
              <a:rPr lang="sr-Latn-RS" sz="1350" i="1" dirty="0">
                <a:solidFill>
                  <a:schemeClr val="bg1"/>
                </a:solidFill>
              </a:rPr>
              <a:t>)</a:t>
            </a:r>
          </a:p>
          <a:p>
            <a:endParaRPr lang="sr-Latn-R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50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1296162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PROTOKOOPERACIJA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05B59EF-9CEC-47AD-B131-CCB0134C3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28" y="1104173"/>
            <a:ext cx="1294030" cy="1294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7154EA2-2D71-4161-8217-955CBE7F7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25" y="1104173"/>
            <a:ext cx="1294030" cy="1294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DFCADB-1BA1-48B7-BFD8-F16639986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6643">
            <a:off x="2692730" y="1338293"/>
            <a:ext cx="5087023" cy="45937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E93AC6B-DBA8-4EC1-98AB-B96D05F30962}"/>
              </a:ext>
            </a:extLst>
          </p:cNvPr>
          <p:cNvSpPr txBox="1"/>
          <p:nvPr/>
        </p:nvSpPr>
        <p:spPr>
          <a:xfrm>
            <a:off x="0" y="4371274"/>
            <a:ext cx="57190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1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Protokooperacija</a:t>
            </a:r>
            <a:r>
              <a:rPr lang="sr-Latn-CS" altLang="sr-Latn-RS" sz="2100" dirty="0">
                <a:solidFill>
                  <a:schemeClr val="bg1"/>
                </a:solidFill>
              </a:rPr>
              <a:t> između biljaka i insekata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100" dirty="0">
                <a:solidFill>
                  <a:schemeClr val="bg1"/>
                </a:solidFill>
              </a:rPr>
              <a:t>(oprašivanje cveta insektima)</a:t>
            </a:r>
            <a:endParaRPr lang="en-US" altLang="sr-Latn-R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2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1370018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KOMENSALIZAM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152F42-E683-4421-8A2F-F37672623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28" y="1104173"/>
            <a:ext cx="1294030" cy="129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64FD27-68AB-4392-82AB-4B2641677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27" y="1164823"/>
            <a:ext cx="1289204" cy="1274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A64D740-8C6C-4FE5-8B04-8E3DD8D63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6" y="2021063"/>
            <a:ext cx="4451684" cy="2967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3EEACF6-2383-4BA2-92B4-7DC763C5A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6282">
            <a:off x="-446444" y="3989876"/>
            <a:ext cx="3994460" cy="2414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96B8B0-0DD4-147A-7832-1D0CEBC424C5}"/>
              </a:ext>
            </a:extLst>
          </p:cNvPr>
          <p:cNvSpPr txBox="1"/>
          <p:nvPr/>
        </p:nvSpPr>
        <p:spPr>
          <a:xfrm>
            <a:off x="1385122" y="3428999"/>
            <a:ext cx="50845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b="1" u="sng" dirty="0">
                <a:solidFill>
                  <a:schemeClr val="bg1"/>
                </a:solidFill>
                <a:cs typeface="Times New Roman" panose="02020603050405020304" pitchFamily="18" charset="0"/>
              </a:rPr>
              <a:t>Primer </a:t>
            </a:r>
            <a:r>
              <a:rPr lang="sr-Latn-CS" altLang="sr-Latn-RS" sz="2000" b="1" u="sng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komensalizma</a:t>
            </a:r>
            <a:r>
              <a:rPr lang="sr-Latn-CS" altLang="sr-Latn-RS" sz="2000" u="sng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– </a:t>
            </a:r>
            <a:r>
              <a:rPr lang="en-US" altLang="sr-Latn-RS" sz="2400" b="1" dirty="0">
                <a:solidFill>
                  <a:srgbClr val="FFC000"/>
                </a:solidFill>
                <a:cs typeface="Times New Roman" panose="02020603050405020304" pitchFamily="18" charset="0"/>
              </a:rPr>
              <a:t>EPIFITI</a:t>
            </a:r>
            <a:r>
              <a:rPr lang="en-U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(biljke koje žive na drugim biljkama)</a:t>
            </a:r>
            <a:endParaRPr lang="en-US" altLang="sr-Latn-RS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8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1370018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KOMENSALIZAM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152F42-E683-4421-8A2F-F37672623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28" y="1104173"/>
            <a:ext cx="1294030" cy="129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64FD27-68AB-4392-82AB-4B2641677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27" y="1164823"/>
            <a:ext cx="1289204" cy="1274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97C7FE7-C791-47AC-A2E1-3743FFC5F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4125"/>
            <a:ext cx="5673074" cy="3766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E3EB55D-53B3-4D25-9B33-1A1DB2F457C8}"/>
              </a:ext>
            </a:extLst>
          </p:cNvPr>
          <p:cNvSpPr txBox="1"/>
          <p:nvPr/>
        </p:nvSpPr>
        <p:spPr>
          <a:xfrm>
            <a:off x="5296587" y="2829326"/>
            <a:ext cx="37658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400" b="1" dirty="0">
                <a:solidFill>
                  <a:schemeClr val="bg1"/>
                </a:solidFill>
              </a:rPr>
              <a:t> </a:t>
            </a:r>
            <a:r>
              <a:rPr lang="sr-Latn-CS" altLang="sr-Latn-RS" sz="2400" b="1" dirty="0">
                <a:solidFill>
                  <a:srgbClr val="FFC000"/>
                </a:solidFill>
              </a:rPr>
              <a:t>morska sasa i riba “klovn”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dirty="0">
                <a:solidFill>
                  <a:schemeClr val="bg1"/>
                </a:solidFill>
              </a:rPr>
              <a:t>(ribe žive među tentakulama sase štiteći se na taj način od predatora osetljivih na otrov žarnih ćelija sase). “Klovn” ribe su otporne na otrov sasa. Sasa nema koristi od riba,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dirty="0">
                <a:solidFill>
                  <a:schemeClr val="bg1"/>
                </a:solidFill>
              </a:rPr>
              <a:t>ali ih nikad ne napada.</a:t>
            </a:r>
            <a:endParaRPr lang="en-US" altLang="sr-Latn-R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3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CD22DB-E847-43E5-83E9-54141F4242A2}"/>
              </a:ext>
            </a:extLst>
          </p:cNvPr>
          <p:cNvSpPr txBox="1"/>
          <p:nvPr/>
        </p:nvSpPr>
        <p:spPr>
          <a:xfrm>
            <a:off x="936114" y="929345"/>
            <a:ext cx="779044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CS" alt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environmental factors</a:t>
            </a:r>
          </a:p>
          <a:p>
            <a:endParaRPr lang="sr-Latn-CS" altLang="en-US" sz="1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Font typeface="+mj-lt"/>
              <a:buAutoNum type="romanUcPeriod"/>
            </a:pPr>
            <a:r>
              <a:rPr lang="sr-Latn-CS" alt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Abiotički faktori</a:t>
            </a:r>
          </a:p>
          <a:p>
            <a:pPr>
              <a:buFontTx/>
              <a:buAutoNum type="romanUcPeriod"/>
            </a:pPr>
            <a:endParaRPr lang="sr-Latn-CS" altLang="en-US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CS" alt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</a:t>
            </a:r>
            <a:r>
              <a:rPr lang="sr-Latn-CS" alt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Klimatski:</a:t>
            </a:r>
            <a:r>
              <a:rPr lang="sr-Latn-CS" altLang="en-US" sz="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sr-Latn-CS" alt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temperatura</a:t>
            </a:r>
          </a:p>
          <a:p>
            <a:r>
              <a:rPr lang="sr-Latn-CS" alt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 c) vlažnost</a:t>
            </a:r>
          </a:p>
          <a:p>
            <a:r>
              <a:rPr lang="sr-Latn-CS" alt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 d) vazduh</a:t>
            </a:r>
          </a:p>
          <a:p>
            <a:r>
              <a:rPr lang="sr-Latn-CS" alt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</a:t>
            </a:r>
            <a:r>
              <a:rPr lang="sr-Latn-CS" alt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svetlost</a:t>
            </a:r>
            <a:endParaRPr lang="sr-Latn-CS" altLang="en-US" sz="15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CS" alt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CS" altLang="en-US" sz="2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sr-Latn-CS" altLang="en-US" sz="2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Edafski</a:t>
            </a:r>
            <a:r>
              <a:rPr lang="sr-Latn-CS" alt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(zemljište, stene, pedološka podloga)</a:t>
            </a:r>
          </a:p>
          <a:p>
            <a:r>
              <a:rPr lang="sr-Latn-CS" alt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CS" altLang="en-US" sz="2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sr-Latn-CS" altLang="en-US" sz="2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Orografski</a:t>
            </a:r>
            <a:r>
              <a:rPr lang="sr-Latn-CS" alt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(reljef, nadmorska visina, nagib terena, ekspozicija itd.)</a:t>
            </a:r>
          </a:p>
          <a:p>
            <a:endParaRPr lang="sr-Latn-CS" altLang="en-US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CS" altLang="en-US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CS" alt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sr-Latn-CS" alt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sr-Latn-CS" alt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Biotički faktori</a:t>
            </a:r>
          </a:p>
          <a:p>
            <a:endParaRPr lang="sr-Latn-CS" altLang="en-US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CS" alt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CS" alt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sr-Latn-CS" altLang="en-US" sz="2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Uzajamni uticaji između organizama</a:t>
            </a:r>
          </a:p>
          <a:p>
            <a:r>
              <a:rPr lang="sr-Latn-CS" alt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</a:t>
            </a:r>
            <a:r>
              <a:rPr lang="sr-Latn-CS" altLang="en-US" sz="2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Antropogeni faktor (uticaj čoveka)</a:t>
            </a:r>
            <a:endParaRPr lang="en-US" altLang="en-US" sz="21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D6B3CEC-CAB7-4D56-BE2B-AFBAFF8847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781" y="4330301"/>
            <a:ext cx="2982102" cy="206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61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1370018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KOMENSALIZAM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152F42-E683-4421-8A2F-F37672623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28" y="1104173"/>
            <a:ext cx="1294030" cy="129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64FD27-68AB-4392-82AB-4B2641677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27" y="1164823"/>
            <a:ext cx="1289204" cy="1274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3B830D6-86AE-450D-B998-CE332DAD5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1726"/>
            <a:ext cx="4186759" cy="2791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F337640-50E8-499D-A191-A86A587C1B3F}"/>
              </a:ext>
            </a:extLst>
          </p:cNvPr>
          <p:cNvSpPr txBox="1"/>
          <p:nvPr/>
        </p:nvSpPr>
        <p:spPr>
          <a:xfrm>
            <a:off x="4331138" y="3184023"/>
            <a:ext cx="4054873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Entamoeba gingivalis</a:t>
            </a:r>
            <a:r>
              <a:rPr lang="sr-Latn-CS" altLang="sr-Latn-R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–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nepatogena protozoa u ustima skoro svih odraslih ljudi, u osnovi zuba ili “džepovima” desni. Hrani se bakterijama, leukocitima i eritrocitima. </a:t>
            </a:r>
          </a:p>
        </p:txBody>
      </p:sp>
    </p:spTree>
    <p:extLst>
      <p:ext uri="{BB962C8B-B14F-4D97-AF65-F5344CB8AC3E}">
        <p14:creationId xmlns:p14="http://schemas.microsoft.com/office/powerpoint/2010/main" val="2970354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291610" y="594413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AMENSALIZAM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F51510-B6A0-4B5D-9329-C465CB97F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01" y="450751"/>
            <a:ext cx="1294030" cy="1274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3C4F49-5CB9-4D35-99D3-1B3E348A8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31" y="389218"/>
            <a:ext cx="1289204" cy="12744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0AAAFAF-7851-4DF6-B8FE-875C296B3C7F}"/>
              </a:ext>
            </a:extLst>
          </p:cNvPr>
          <p:cNvSpPr txBox="1"/>
          <p:nvPr/>
        </p:nvSpPr>
        <p:spPr>
          <a:xfrm>
            <a:off x="304903" y="1934800"/>
            <a:ext cx="687003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Primeri amensalizma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sr-Latn-R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sr-Latn-R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antibioza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fenomen da različiti </a:t>
            </a:r>
            <a:r>
              <a:rPr lang="sr-Latn-CS" altLang="sr-Latn-R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mikroorganizmi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(gljivice, bakterije) luče supstance nazvane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CS" altLang="sr-Latn-R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antibiotici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koje </a:t>
            </a:r>
            <a:r>
              <a:rPr lang="sr-Latn-CS" altLang="sr-Latn-R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inhibiraju rast drugih mikroba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sr-Latn-R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pojava da </a:t>
            </a:r>
            <a:r>
              <a:rPr lang="sr-Latn-CS" altLang="sr-Latn-R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 biljke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luče metabolite (tzv.</a:t>
            </a:r>
            <a:r>
              <a:rPr lang="sr-Latn-CS" altLang="sr-Latn-R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sr-Latn-R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fitoncide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koji </a:t>
            </a:r>
            <a:r>
              <a:rPr lang="sr-Latn-CS" altLang="sr-Latn-R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inhibiraju rast mikroorganizama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(z</a:t>
            </a:r>
            <a:r>
              <a:rPr lang="en-U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činske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biljke, crni i beli luk, četinari, hrast) čime se 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biljke štite od patogenih mikroba;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sr-Latn-R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pojava da jedna vrsta (</a:t>
            </a:r>
            <a:r>
              <a:rPr lang="sr-Latn-CS" altLang="sr-Latn-R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 biljke, cijanobakterije)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luče supstance koje </a:t>
            </a:r>
            <a:r>
              <a:rPr lang="sr-Latn-CS" altLang="sr-Latn-R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utiču </a:t>
            </a:r>
            <a:r>
              <a:rPr lang="sr-Latn-CS" altLang="sr-Latn-R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inhibitorno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(ili </a:t>
            </a:r>
            <a:r>
              <a:rPr lang="sr-Latn-CS" altLang="sr-Latn-R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smrtonosno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sr-Latn-R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druge vrste</a:t>
            </a:r>
            <a:r>
              <a:rPr lang="sr-Latn-CS" alt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sr-Latn-RS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2CD8325-1D71-4A31-88BB-1B03C5DB1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4581">
            <a:off x="7074290" y="1772106"/>
            <a:ext cx="2193634" cy="1594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E7A1710-8AD0-4C81-8EA2-232B101661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380" y="3751079"/>
            <a:ext cx="1857635" cy="11187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96CF1B6-0AF3-4E51-8A50-A43E9401CEFA}"/>
              </a:ext>
            </a:extLst>
          </p:cNvPr>
          <p:cNvSpPr txBox="1"/>
          <p:nvPr/>
        </p:nvSpPr>
        <p:spPr>
          <a:xfrm>
            <a:off x="7040661" y="2546423"/>
            <a:ext cx="120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b="1" dirty="0">
                <a:solidFill>
                  <a:schemeClr val="bg1"/>
                </a:solidFill>
                <a:cs typeface="Times New Roman" panose="02020603050405020304" pitchFamily="18" charset="0"/>
              </a:rPr>
              <a:t>penicilin</a:t>
            </a:r>
            <a:endParaRPr lang="en-US" altLang="sr-Latn-RS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5556417-5C2D-4A3E-BBB9-C05A374AC0DB}"/>
              </a:ext>
            </a:extLst>
          </p:cNvPr>
          <p:cNvSpPr txBox="1"/>
          <p:nvPr/>
        </p:nvSpPr>
        <p:spPr>
          <a:xfrm>
            <a:off x="6859748" y="5115090"/>
            <a:ext cx="226633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alicin</a:t>
            </a:r>
            <a:r>
              <a:rPr lang="sr-Latn-CS" altLang="sr-Latn-RS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dirty="0">
                <a:solidFill>
                  <a:schemeClr val="bg1"/>
                </a:solidFill>
                <a:cs typeface="Times New Roman" panose="02020603050405020304" pitchFamily="18" charset="0"/>
              </a:rPr>
              <a:t>fitoncid iz belog luka</a:t>
            </a:r>
            <a:endParaRPr lang="en-US" altLang="sr-Latn-R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743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34D3500-7B23-4B39-8AC2-F60F204E5DF3}"/>
              </a:ext>
            </a:extLst>
          </p:cNvPr>
          <p:cNvSpPr/>
          <p:nvPr/>
        </p:nvSpPr>
        <p:spPr>
          <a:xfrm>
            <a:off x="4998301" y="2519651"/>
            <a:ext cx="3664436" cy="1036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96056" y="583781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PARAZITIZAM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45EC02F-346E-49C7-BA4D-DA9A826D2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28" y="1104173"/>
            <a:ext cx="1294030" cy="1294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CDCD27-6642-407A-9993-4593E19CF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0" y="1135825"/>
            <a:ext cx="1294030" cy="12744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653D52F-214F-423F-91DC-5DAC26D411F2}"/>
              </a:ext>
            </a:extLst>
          </p:cNvPr>
          <p:cNvSpPr/>
          <p:nvPr/>
        </p:nvSpPr>
        <p:spPr>
          <a:xfrm>
            <a:off x="396056" y="1764514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PREDATORSTVO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D9F6D55-7304-4AEB-914E-326AA3148B90}"/>
              </a:ext>
            </a:extLst>
          </p:cNvPr>
          <p:cNvSpPr txBox="1"/>
          <p:nvPr/>
        </p:nvSpPr>
        <p:spPr>
          <a:xfrm>
            <a:off x="4544519" y="2684487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Parazitizam i Predatorstvo su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odnosi ishrane</a:t>
            </a:r>
            <a:r>
              <a:rPr lang="sr-Latn-CS" altLang="sr-Latn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DBEAF9A-3C0F-4F7A-BE7A-8D3843709B8F}"/>
              </a:ext>
            </a:extLst>
          </p:cNvPr>
          <p:cNvSpPr txBox="1"/>
          <p:nvPr/>
        </p:nvSpPr>
        <p:spPr>
          <a:xfrm>
            <a:off x="602011" y="3740212"/>
            <a:ext cx="78850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u="sng" dirty="0">
                <a:solidFill>
                  <a:srgbClr val="FFC000"/>
                </a:solidFill>
                <a:cs typeface="Times New Roman" panose="02020603050405020304" pitchFamily="18" charset="0"/>
              </a:rPr>
              <a:t>Predatori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su sve životinje sa slobodnim načinom života koje se hrane drugim živim životinjama.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r-Latn-C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u="sng" dirty="0">
                <a:solidFill>
                  <a:srgbClr val="FFC000"/>
                </a:solidFill>
                <a:cs typeface="Times New Roman" panose="02020603050405020304" pitchFamily="18" charset="0"/>
              </a:rPr>
              <a:t>Paraziti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žive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stalno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ili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privremeno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na površini tela domaćina ili u njegovoj unutrašnjosti, hrane se na njegov račun, ali ga najčešće </a:t>
            </a:r>
            <a:r>
              <a:rPr lang="sr-Latn-CS" altLang="sr-Latn-RS" sz="2000" u="sng" dirty="0">
                <a:solidFill>
                  <a:schemeClr val="bg1"/>
                </a:solidFill>
                <a:cs typeface="Times New Roman" panose="02020603050405020304" pitchFamily="18" charset="0"/>
              </a:rPr>
              <a:t>ne ubijaju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r-Latn-C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Predatori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su po pravili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KRUPNIJI od plena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, a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paraziti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su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SITNIJI od domaćina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n-U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211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510540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PARAZITIZAM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45EC02F-346E-49C7-BA4D-DA9A826D2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30" y="295579"/>
            <a:ext cx="1294030" cy="1294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CDCD27-6642-407A-9993-4593E19CF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0" y="295579"/>
            <a:ext cx="1294030" cy="1274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C3CBE74-7F8A-4D2A-89DF-1C0EE7879130}"/>
              </a:ext>
            </a:extLst>
          </p:cNvPr>
          <p:cNvSpPr txBox="1"/>
          <p:nvPr/>
        </p:nvSpPr>
        <p:spPr>
          <a:xfrm>
            <a:off x="142454" y="1624057"/>
            <a:ext cx="810928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400" dirty="0">
                <a:solidFill>
                  <a:srgbClr val="FFC000"/>
                </a:solidFill>
                <a:cs typeface="Times New Roman" panose="02020603050405020304" pitchFamily="18" charset="0"/>
              </a:rPr>
              <a:t>a) </a:t>
            </a:r>
            <a:r>
              <a:rPr lang="en-US" altLang="sr-Latn-RS" sz="2400" dirty="0" err="1">
                <a:solidFill>
                  <a:srgbClr val="FFC000"/>
                </a:solidFill>
                <a:cs typeface="Times New Roman" panose="02020603050405020304" pitchFamily="18" charset="0"/>
              </a:rPr>
              <a:t>Slu</a:t>
            </a:r>
            <a:r>
              <a:rPr lang="sr-Latn-CS" altLang="sr-Latn-RS" sz="2400" dirty="0">
                <a:solidFill>
                  <a:srgbClr val="FFC000"/>
                </a:solidFill>
                <a:cs typeface="Times New Roman" panose="02020603050405020304" pitchFamily="18" charset="0"/>
              </a:rPr>
              <a:t>č</a:t>
            </a:r>
            <a:r>
              <a:rPr lang="en-US" altLang="sr-Latn-RS" sz="2400" dirty="0" err="1">
                <a:solidFill>
                  <a:srgbClr val="FFC000"/>
                </a:solidFill>
                <a:cs typeface="Times New Roman" panose="02020603050405020304" pitchFamily="18" charset="0"/>
              </a:rPr>
              <a:t>ajni</a:t>
            </a:r>
            <a:r>
              <a:rPr lang="en-US" altLang="sr-Latn-RS" sz="2400" dirty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sr-Latn-RS" sz="2400" dirty="0">
                <a:solidFill>
                  <a:srgbClr val="FFC000"/>
                </a:solidFill>
                <a:cs typeface="Times New Roman" panose="02020603050405020304" pitchFamily="18" charset="0"/>
              </a:rPr>
              <a:t>paraziti</a:t>
            </a:r>
            <a:r>
              <a:rPr lang="en-US" altLang="sr-Latn-R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sr-Latn-RS" sz="1350" dirty="0">
                <a:solidFill>
                  <a:schemeClr val="bg1"/>
                </a:solidFill>
                <a:cs typeface="Times New Roman" panose="02020603050405020304" pitchFamily="18" charset="0"/>
              </a:rPr>
              <a:t>– </a:t>
            </a:r>
            <a:r>
              <a:rPr lang="en-US" altLang="sr-Latn-RS" sz="1350" dirty="0">
                <a:solidFill>
                  <a:schemeClr val="bg1"/>
                </a:solidFill>
                <a:cs typeface="Times New Roman" panose="02020603050405020304" pitchFamily="18" charset="0"/>
              </a:rPr>
              <a:t>             </a:t>
            </a:r>
            <a:r>
              <a:rPr lang="sr-Latn-RS" altLang="sr-Latn-RS" sz="1350" dirty="0">
                <a:solidFill>
                  <a:schemeClr val="bg1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sr-Latn-RS" sz="135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sr-Latn-RS" altLang="sr-Latn-RS" sz="1350" dirty="0">
                <a:solidFill>
                  <a:schemeClr val="bg1"/>
                </a:solidFill>
                <a:cs typeface="Times New Roman" panose="02020603050405020304" pitchFamily="18" charset="0"/>
              </a:rPr>
              <a:t>    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npr. larve insekata koje slučajno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           dospeju u organizam čoveka putem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           hrane (brašnar, slaninar, larve muva</a:t>
            </a:r>
            <a:r>
              <a:rPr lang="sr-Latn-CS" altLang="sr-Latn-RS" sz="1350" dirty="0">
                <a:solidFill>
                  <a:schemeClr val="bg1"/>
                </a:solidFill>
                <a:cs typeface="Times New Roman" panose="02020603050405020304" pitchFamily="18" charset="0"/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sr-Latn-RS" sz="135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400" dirty="0">
                <a:solidFill>
                  <a:srgbClr val="FFC000"/>
                </a:solidFill>
                <a:cs typeface="Times New Roman" panose="02020603050405020304" pitchFamily="18" charset="0"/>
              </a:rPr>
              <a:t>b) Fakultativni paraziti </a:t>
            </a:r>
            <a:r>
              <a:rPr lang="sr-Latn-CS" altLang="sr-Latn-RS" sz="1350" dirty="0">
                <a:solidFill>
                  <a:schemeClr val="bg1"/>
                </a:solidFill>
                <a:cs typeface="Times New Roman" panose="02020603050405020304" pitchFamily="18" charset="0"/>
              </a:rPr>
              <a:t>– </a:t>
            </a:r>
            <a:r>
              <a:rPr lang="en-US" altLang="sr-Latn-RS" sz="1350" dirty="0">
                <a:solidFill>
                  <a:schemeClr val="bg1"/>
                </a:solidFill>
                <a:cs typeface="Times New Roman" panose="02020603050405020304" pitchFamily="18" charset="0"/>
              </a:rPr>
              <a:t>       </a:t>
            </a:r>
            <a:r>
              <a:rPr lang="sr-Latn-RS" altLang="sr-Latn-RS" sz="1350" dirty="0">
                <a:solidFill>
                  <a:schemeClr val="bg1"/>
                </a:solidFill>
                <a:cs typeface="Times New Roman" panose="02020603050405020304" pitchFamily="18" charset="0"/>
              </a:rPr>
              <a:t>    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organizmi koji slobodno žive,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           ali ako im se ukaže prilika da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           parazitiraju, oni to i čine (neke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           protozoe, gljivice, čak i neke ribe).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sr-Latn-RS" sz="135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400" dirty="0">
                <a:solidFill>
                  <a:srgbClr val="FFC000"/>
                </a:solidFill>
                <a:cs typeface="Times New Roman" panose="02020603050405020304" pitchFamily="18" charset="0"/>
              </a:rPr>
              <a:t>c) Periodični paraziti</a:t>
            </a:r>
            <a:r>
              <a:rPr lang="sr-Latn-CS" altLang="sr-Latn-R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-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         </a:t>
            </a:r>
            <a:r>
              <a:rPr lang="sr-Latn-R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organizmi koji parazitiraju samo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                          tokom nekog stupnja životnog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          ciklusa (npr. buve, komarci, gliste). </a:t>
            </a:r>
            <a:endParaRPr lang="en-U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A3CCA45-2EA6-402A-AC63-147A1EE793AD}"/>
              </a:ext>
            </a:extLst>
          </p:cNvPr>
          <p:cNvSpPr txBox="1"/>
          <p:nvPr/>
        </p:nvSpPr>
        <p:spPr>
          <a:xfrm>
            <a:off x="156263" y="5355261"/>
            <a:ext cx="6954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400" dirty="0">
                <a:solidFill>
                  <a:srgbClr val="FFC000"/>
                </a:solidFill>
                <a:cs typeface="Times New Roman" panose="02020603050405020304" pitchFamily="18" charset="0"/>
              </a:rPr>
              <a:t>d) Obligatni paraziti </a:t>
            </a:r>
            <a:r>
              <a:rPr lang="sr-Latn-CS" altLang="sr-Latn-RS" sz="1350" dirty="0">
                <a:solidFill>
                  <a:schemeClr val="bg1"/>
                </a:solidFill>
                <a:cs typeface="Times New Roman" panose="02020603050405020304" pitchFamily="18" charset="0"/>
              </a:rPr>
              <a:t>–                   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organizmi koji mogu da opstanu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          isključivo ako parazitiraju 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          određenom domaćinu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960F305-256B-46E5-A517-0CBE6725C0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90" y="3549316"/>
            <a:ext cx="1395663" cy="1185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366CC6A-B7E6-47F3-AD28-F2F3D47555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573" y="4948019"/>
            <a:ext cx="2289573" cy="1389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DA3BD69-F4FE-4FD1-8AE2-886F8375E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37" y="473162"/>
            <a:ext cx="2371968" cy="230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01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277443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PARAZITIZAM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45EC02F-346E-49C7-BA4D-DA9A826D2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28" y="154173"/>
            <a:ext cx="1294030" cy="1294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CDCD27-6642-407A-9993-4593E19CF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0" y="245200"/>
            <a:ext cx="1294030" cy="1274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695B21F-8EB8-472E-AE0C-2A0DE61A93F0}"/>
              </a:ext>
            </a:extLst>
          </p:cNvPr>
          <p:cNvSpPr txBox="1"/>
          <p:nvPr/>
        </p:nvSpPr>
        <p:spPr>
          <a:xfrm>
            <a:off x="-11875" y="1542632"/>
            <a:ext cx="881279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r-Latn-CS" altLang="sr-Latn-R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Prema mestu parazitiranja razlikujemo: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sr-Latn-RS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r>
              <a:rPr lang="sr-Latn-CS" altLang="sr-Latn-RS" sz="3200" dirty="0">
                <a:solidFill>
                  <a:srgbClr val="FFC000"/>
                </a:solidFill>
                <a:cs typeface="Times New Roman" panose="02020603050405020304" pitchFamily="18" charset="0"/>
              </a:rPr>
              <a:t>a) </a:t>
            </a:r>
            <a:r>
              <a:rPr lang="sr-Latn-CS" altLang="sr-Latn-RS" sz="3200" u="sng" dirty="0">
                <a:solidFill>
                  <a:srgbClr val="FFC000"/>
                </a:solidFill>
                <a:cs typeface="Times New Roman" panose="02020603050405020304" pitchFamily="18" charset="0"/>
              </a:rPr>
              <a:t>endoparazite</a:t>
            </a:r>
            <a:r>
              <a:rPr lang="sr-Latn-CS" altLang="sr-Latn-RS" sz="3200" dirty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–     u unutrašnjosti domaćina: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	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r>
              <a:rPr lang="sr-Latn-R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  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Plathelminthes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(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Trematoda,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	 </a:t>
            </a:r>
            <a:r>
              <a:rPr lang="sr-Latn-R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   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Cestoda),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Nematoda</a:t>
            </a:r>
            <a:endParaRPr lang="sr-Latn-C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	     (anaeroban metabolizam)</a:t>
            </a:r>
            <a:endParaRPr lang="en-U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r>
              <a:rPr lang="sr-Latn-CS" altLang="sr-Latn-RS" sz="3200" dirty="0">
                <a:solidFill>
                  <a:srgbClr val="FFC000"/>
                </a:solidFill>
                <a:cs typeface="Times New Roman" panose="02020603050405020304" pitchFamily="18" charset="0"/>
              </a:rPr>
              <a:t>b) </a:t>
            </a:r>
            <a:r>
              <a:rPr lang="sr-Latn-CS" altLang="sr-Latn-RS" sz="3200" u="sng" dirty="0">
                <a:solidFill>
                  <a:srgbClr val="FFC000"/>
                </a:solidFill>
                <a:cs typeface="Times New Roman" panose="02020603050405020304" pitchFamily="18" charset="0"/>
              </a:rPr>
              <a:t>ektoparazite</a:t>
            </a:r>
            <a:r>
              <a:rPr lang="sr-Latn-CS" altLang="sr-Latn-RS" sz="3200" dirty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–   na površini domaćina: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	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r>
              <a:rPr lang="sr-Latn-R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Annelida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: Hirudinea, 			      			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r>
              <a:rPr lang="sr-Latn-R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               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Arthropoda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–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krpelji</a:t>
            </a:r>
            <a:r>
              <a:rPr lang="en-U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i</a:t>
            </a:r>
            <a:r>
              <a:rPr lang="en-U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insekti</a:t>
            </a:r>
            <a:r>
              <a:rPr lang="en-U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				  </a:t>
            </a:r>
            <a:r>
              <a:rPr lang="en-U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buve,</a:t>
            </a:r>
            <a:r>
              <a:rPr lang="en-U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vaši,</a:t>
            </a:r>
            <a:r>
              <a:rPr lang="en-U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sr-Latn-R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komarci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  <a:r>
              <a:rPr lang="sr-Latn-R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				  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(aeroban metabolizam)</a:t>
            </a:r>
            <a:r>
              <a:rPr lang="en-U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endParaRPr lang="sr-Latn-C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701D8F9-7430-40BA-BB69-A6BE0FB27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8840">
            <a:off x="6945255" y="1734201"/>
            <a:ext cx="2401430" cy="2973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D40E6BC-F599-4455-AB5E-B55166C3F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49" y="4264035"/>
            <a:ext cx="1058009" cy="898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00D2EE-1F49-4F94-88CD-568AE39B9A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30" y="5162396"/>
            <a:ext cx="2191187" cy="14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44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947728-2339-4789-AC43-27FBB6738480}"/>
              </a:ext>
            </a:extLst>
          </p:cNvPr>
          <p:cNvSpPr txBox="1"/>
          <p:nvPr/>
        </p:nvSpPr>
        <p:spPr>
          <a:xfrm>
            <a:off x="2157262" y="1148127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Primer endoparazita</a:t>
            </a:r>
            <a:endParaRPr lang="en-US" altLang="sr-Latn-RS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0E16466-1106-4A2E-8216-F83F8AA6B7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2" y="1983592"/>
            <a:ext cx="2816177" cy="2158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0FCB31C-BB9A-46C9-BFB3-339767E30558}"/>
              </a:ext>
            </a:extLst>
          </p:cNvPr>
          <p:cNvSpPr txBox="1"/>
          <p:nvPr/>
        </p:nvSpPr>
        <p:spPr>
          <a:xfrm>
            <a:off x="454192" y="4423339"/>
            <a:ext cx="261288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800" i="1" dirty="0">
                <a:solidFill>
                  <a:schemeClr val="bg1"/>
                </a:solidFill>
              </a:rPr>
              <a:t>Taenia saginata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400" dirty="0">
                <a:solidFill>
                  <a:schemeClr val="bg1"/>
                </a:solidFill>
              </a:rPr>
              <a:t>- goveđa pantljičara</a:t>
            </a:r>
            <a:endParaRPr lang="en-US" altLang="sr-Latn-RS" sz="24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A5F648-315D-4F76-B072-8D6594364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90" y="2253607"/>
            <a:ext cx="3526179" cy="2350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C7B80C8-FC91-4AF6-8E80-B61858FBD591}"/>
              </a:ext>
            </a:extLst>
          </p:cNvPr>
          <p:cNvSpPr txBox="1"/>
          <p:nvPr/>
        </p:nvSpPr>
        <p:spPr>
          <a:xfrm>
            <a:off x="5392568" y="4423339"/>
            <a:ext cx="1739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CS" altLang="sr-Latn-R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Proglotis pantljičare</a:t>
            </a:r>
            <a:endParaRPr lang="sr-Latn-R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34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947728-2339-4789-AC43-27FBB6738480}"/>
              </a:ext>
            </a:extLst>
          </p:cNvPr>
          <p:cNvSpPr txBox="1"/>
          <p:nvPr/>
        </p:nvSpPr>
        <p:spPr>
          <a:xfrm>
            <a:off x="2286001" y="125851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Primeri ektoparazita</a:t>
            </a:r>
            <a:endParaRPr lang="en-US" altLang="sr-Latn-RS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A320EB-0DC1-47B1-ABB1-654370E59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7766"/>
            <a:ext cx="5084384" cy="34229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0F11A40-C04E-45FC-8176-E4DFC416F0DE}"/>
              </a:ext>
            </a:extLst>
          </p:cNvPr>
          <p:cNvSpPr txBox="1"/>
          <p:nvPr/>
        </p:nvSpPr>
        <p:spPr>
          <a:xfrm>
            <a:off x="4969042" y="5964128"/>
            <a:ext cx="48727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Krpelj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sr-Latn-CS" altLang="sr-Latn-RS" sz="2000" i="1" dirty="0">
                <a:solidFill>
                  <a:schemeClr val="bg1"/>
                </a:solidFill>
                <a:cs typeface="Times New Roman" panose="02020603050405020304" pitchFamily="18" charset="0"/>
              </a:rPr>
              <a:t>Ixodes ricinus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54F628C-D948-472F-954E-595FAA2C5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4" y="2154558"/>
            <a:ext cx="1759687" cy="1494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937D6FC-6A0D-49E5-B442-1A4168FDFCE2}"/>
              </a:ext>
            </a:extLst>
          </p:cNvPr>
          <p:cNvSpPr txBox="1"/>
          <p:nvPr/>
        </p:nvSpPr>
        <p:spPr>
          <a:xfrm>
            <a:off x="-1121945" y="3617496"/>
            <a:ext cx="48306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Pseća buva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sr-Latn-CS" altLang="sr-Latn-RS" sz="2000" i="1" dirty="0">
                <a:solidFill>
                  <a:schemeClr val="bg1"/>
                </a:solidFill>
                <a:cs typeface="Times New Roman" panose="02020603050405020304" pitchFamily="18" charset="0"/>
              </a:rPr>
              <a:t>Ctenocephalus canis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9C67CC-FB34-4012-9E61-A903E6DB0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036">
            <a:off x="3008413" y="2630817"/>
            <a:ext cx="2179148" cy="2536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476D24D-F2C7-4BC3-AFF9-8CAB491EE5DE}"/>
              </a:ext>
            </a:extLst>
          </p:cNvPr>
          <p:cNvSpPr txBox="1"/>
          <p:nvPr/>
        </p:nvSpPr>
        <p:spPr>
          <a:xfrm>
            <a:off x="2286001" y="5111655"/>
            <a:ext cx="30932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Čovečija vaš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sr-Latn-CS" altLang="sr-Latn-RS" sz="2000" i="1" dirty="0">
                <a:solidFill>
                  <a:schemeClr val="bg1"/>
                </a:solidFill>
                <a:cs typeface="Times New Roman" panose="02020603050405020304" pitchFamily="18" charset="0"/>
              </a:rPr>
              <a:t>Pediculus humanus</a:t>
            </a: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4298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="" xmlns:a16="http://schemas.microsoft.com/office/drawing/2014/main" id="{A5BC9996-DA1F-4515-920F-27849B72D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5" y="867801"/>
            <a:ext cx="80858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6EA0430-DF59-4EDE-9E8C-97B197E03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95" y="777179"/>
            <a:ext cx="7363955" cy="559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234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C67EEC4-1D4D-4AE4-BAC7-36D6C125F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08" y="1031341"/>
            <a:ext cx="4539410" cy="454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95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71781C6-BDF9-45AF-8C39-8E5D162C3B00}"/>
              </a:ext>
            </a:extLst>
          </p:cNvPr>
          <p:cNvSpPr/>
          <p:nvPr/>
        </p:nvSpPr>
        <p:spPr>
          <a:xfrm>
            <a:off x="726948" y="2667762"/>
            <a:ext cx="4155948" cy="10972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SVETLOST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38161E-85FC-4ADF-A212-D2EF11ED2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50" y="2132956"/>
            <a:ext cx="2166893" cy="216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235384C-4A4A-4C4D-A381-FF417EEEF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30" y="852253"/>
            <a:ext cx="4094798" cy="554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859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C189317-56BD-472F-968D-60FF0342975E}"/>
              </a:ext>
            </a:extLst>
          </p:cNvPr>
          <p:cNvSpPr/>
          <p:nvPr/>
        </p:nvSpPr>
        <p:spPr>
          <a:xfrm>
            <a:off x="356616" y="1296162"/>
            <a:ext cx="3840480" cy="86410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PREDATORSTVO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F51510-B6A0-4B5D-9329-C465CB97F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6376"/>
            <a:ext cx="1294030" cy="1274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AA3718-8054-422F-83C8-AC829BE21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025">
            <a:off x="5362054" y="3359543"/>
            <a:ext cx="3379270" cy="2643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91907E-8982-4361-B091-BE55C5E6F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63" y="2439340"/>
            <a:ext cx="5055237" cy="3763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5EC02F-346E-49C7-BA4D-DA9A826D2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35" y="1117752"/>
            <a:ext cx="1294030" cy="129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89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23D45F-F434-4368-9086-C79E618B6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2" y="2133046"/>
            <a:ext cx="3278304" cy="1844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1E1B2C-3DCC-483D-AB3C-74A5F4E73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48" y="4014722"/>
            <a:ext cx="3461158" cy="2305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3D58DAD-98F0-4AEB-8C45-ED6B5F22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6" y="1657488"/>
            <a:ext cx="4436581" cy="2279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499BE41-962C-4C47-BA65-C467950049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35" y="4415409"/>
            <a:ext cx="3535438" cy="1988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8BA3E41-09E2-4C48-A94D-7FD1A4017D96}"/>
              </a:ext>
            </a:extLst>
          </p:cNvPr>
          <p:cNvSpPr txBox="1"/>
          <p:nvPr/>
        </p:nvSpPr>
        <p:spPr>
          <a:xfrm>
            <a:off x="2103944" y="565507"/>
            <a:ext cx="4982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Spašavanje od predatora</a:t>
            </a:r>
            <a:endParaRPr lang="en-US" altLang="sr-Latn-RS" sz="3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C40C2B9-E38D-46FD-937E-9C3D0F7684D0}"/>
              </a:ext>
            </a:extLst>
          </p:cNvPr>
          <p:cNvSpPr txBox="1"/>
          <p:nvPr/>
        </p:nvSpPr>
        <p:spPr>
          <a:xfrm>
            <a:off x="7726847" y="2286168"/>
            <a:ext cx="1534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b="1" dirty="0">
                <a:solidFill>
                  <a:srgbClr val="FFFF00"/>
                </a:solidFill>
                <a:cs typeface="Times New Roman" panose="02020603050405020304" pitchFamily="18" charset="0"/>
              </a:rPr>
              <a:t>bežanjem</a:t>
            </a:r>
            <a:endParaRPr lang="en-US" altLang="sr-Latn-RS" sz="20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C9CBED4-79F8-41FD-B865-415753468AD9}"/>
              </a:ext>
            </a:extLst>
          </p:cNvPr>
          <p:cNvSpPr txBox="1"/>
          <p:nvPr/>
        </p:nvSpPr>
        <p:spPr>
          <a:xfrm>
            <a:off x="6227344" y="3549203"/>
            <a:ext cx="1808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b="1" dirty="0">
                <a:solidFill>
                  <a:srgbClr val="FFFF00"/>
                </a:solidFill>
                <a:cs typeface="Times New Roman" panose="02020603050405020304" pitchFamily="18" charset="0"/>
              </a:rPr>
              <a:t>mimikrijom</a:t>
            </a:r>
            <a:endParaRPr lang="en-US" altLang="sr-Latn-RS" sz="20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DDFE41F-2893-45C7-B5D8-A20D636BBC25}"/>
              </a:ext>
            </a:extLst>
          </p:cNvPr>
          <p:cNvSpPr txBox="1"/>
          <p:nvPr/>
        </p:nvSpPr>
        <p:spPr>
          <a:xfrm>
            <a:off x="280521" y="3531492"/>
            <a:ext cx="25490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b="1" dirty="0">
                <a:solidFill>
                  <a:srgbClr val="FFFF00"/>
                </a:solidFill>
                <a:cs typeface="Times New Roman" panose="02020603050405020304" pitchFamily="18" charset="0"/>
              </a:rPr>
              <a:t>zastrašivanjem</a:t>
            </a:r>
            <a:endParaRPr lang="en-US" altLang="sr-Latn-RS" sz="20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45273FD-6602-4557-8B98-E265DEE6E5EF}"/>
              </a:ext>
            </a:extLst>
          </p:cNvPr>
          <p:cNvSpPr txBox="1"/>
          <p:nvPr/>
        </p:nvSpPr>
        <p:spPr>
          <a:xfrm>
            <a:off x="183493" y="6119852"/>
            <a:ext cx="2124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b="1" dirty="0">
                <a:solidFill>
                  <a:srgbClr val="FFFF00"/>
                </a:solidFill>
                <a:cs typeface="Times New Roman" panose="02020603050405020304" pitchFamily="18" charset="0"/>
              </a:rPr>
              <a:t>autotomijom</a:t>
            </a:r>
            <a:endParaRPr lang="en-US" altLang="sr-Latn-RS" sz="20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D40C83E-C119-4EE9-A76E-E54F33F75E94}"/>
              </a:ext>
            </a:extLst>
          </p:cNvPr>
          <p:cNvSpPr txBox="1"/>
          <p:nvPr/>
        </p:nvSpPr>
        <p:spPr>
          <a:xfrm flipH="1">
            <a:off x="374190" y="1421037"/>
            <a:ext cx="3530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Gušter ogrličar (</a:t>
            </a:r>
            <a:r>
              <a:rPr lang="sr-Latn-RS" sz="2000" i="1" dirty="0">
                <a:solidFill>
                  <a:schemeClr val="bg1"/>
                </a:solidFill>
                <a:cs typeface="Times New Roman" panose="02020603050405020304" pitchFamily="18" charset="0"/>
              </a:rPr>
              <a:t>Chlamydosaurus kingii</a:t>
            </a:r>
            <a:r>
              <a:rPr 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1FBDD9-59B4-4CA2-AEED-10AD1FB5D090}"/>
              </a:ext>
            </a:extLst>
          </p:cNvPr>
          <p:cNvSpPr txBox="1"/>
          <p:nvPr/>
        </p:nvSpPr>
        <p:spPr>
          <a:xfrm flipH="1">
            <a:off x="4858691" y="1515577"/>
            <a:ext cx="390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Evropski zec </a:t>
            </a:r>
          </a:p>
          <a:p>
            <a:r>
              <a:rPr 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sr-Latn-RS" sz="2000" i="1" dirty="0">
                <a:solidFill>
                  <a:schemeClr val="bg1"/>
                </a:solidFill>
                <a:cs typeface="Times New Roman" panose="02020603050405020304" pitchFamily="18" charset="0"/>
              </a:rPr>
              <a:t>Lepus europaeus</a:t>
            </a:r>
            <a:r>
              <a:rPr 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3E8D03E-F5CE-48F1-9230-1C0AA6B286F5}"/>
              </a:ext>
            </a:extLst>
          </p:cNvPr>
          <p:cNvSpPr txBox="1"/>
          <p:nvPr/>
        </p:nvSpPr>
        <p:spPr>
          <a:xfrm>
            <a:off x="109780" y="4264006"/>
            <a:ext cx="2768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Zidni gušter</a:t>
            </a:r>
          </a:p>
          <a:p>
            <a:r>
              <a:rPr 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sr-Latn-RS" sz="2000" i="1" dirty="0">
                <a:solidFill>
                  <a:schemeClr val="bg1"/>
                </a:solidFill>
                <a:cs typeface="Times New Roman" panose="02020603050405020304" pitchFamily="18" charset="0"/>
              </a:rPr>
              <a:t>Podarcis muralis</a:t>
            </a:r>
            <a:r>
              <a:rPr 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C5C85A-E394-4AE6-B005-C1928854A0EB}"/>
              </a:ext>
            </a:extLst>
          </p:cNvPr>
          <p:cNvSpPr txBox="1"/>
          <p:nvPr/>
        </p:nvSpPr>
        <p:spPr>
          <a:xfrm>
            <a:off x="5006335" y="3844823"/>
            <a:ext cx="1965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Imitator stršljena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7E807F8-AD72-4261-B084-2AF397F30DDD}"/>
              </a:ext>
            </a:extLst>
          </p:cNvPr>
          <p:cNvSpPr txBox="1"/>
          <p:nvPr/>
        </p:nvSpPr>
        <p:spPr>
          <a:xfrm>
            <a:off x="7086600" y="3856372"/>
            <a:ext cx="3125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imitator ose</a:t>
            </a:r>
            <a:endParaRPr lang="sr-Latn-RS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0386A4E-4921-452A-A63F-E1AB1BB22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83" y="5409751"/>
            <a:ext cx="1529335" cy="104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28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8BA3E41-09E2-4C48-A94D-7FD1A4017D96}"/>
              </a:ext>
            </a:extLst>
          </p:cNvPr>
          <p:cNvSpPr txBox="1"/>
          <p:nvPr/>
        </p:nvSpPr>
        <p:spPr>
          <a:xfrm>
            <a:off x="2394250" y="1337856"/>
            <a:ext cx="47951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sr-Latn-R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Spašavanje od predatora</a:t>
            </a:r>
            <a:endParaRPr lang="en-US" altLang="sr-Latn-RS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26FE3BB-ABC7-40F2-AB10-39EC27245E3A}"/>
              </a:ext>
            </a:extLst>
          </p:cNvPr>
          <p:cNvSpPr txBox="1"/>
          <p:nvPr/>
        </p:nvSpPr>
        <p:spPr>
          <a:xfrm>
            <a:off x="4325724" y="4808843"/>
            <a:ext cx="42365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kameleon se bojom potpuno uklopi u bolju okoline</a:t>
            </a:r>
            <a:endParaRPr lang="en-U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20B7002-FEC5-4744-807E-3A570AF6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839"/>
            <a:ext cx="4978505" cy="2611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FB3A2B0-FD1B-4FBD-B575-2110F81ED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89" y="2776536"/>
            <a:ext cx="3529013" cy="36075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94FB631-88DA-4BB0-86DE-F738F6D8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85" y="2775293"/>
            <a:ext cx="3529505" cy="3608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B1029B4-5E7D-48F1-A710-A40FD55A7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97" y="2775293"/>
            <a:ext cx="3529505" cy="36080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EA51B99-99DD-4BF3-8B23-596E3F5AB976}"/>
              </a:ext>
            </a:extLst>
          </p:cNvPr>
          <p:cNvSpPr txBox="1"/>
          <p:nvPr/>
        </p:nvSpPr>
        <p:spPr>
          <a:xfrm>
            <a:off x="327378" y="2634749"/>
            <a:ext cx="4464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insekt “paličnjak” koji bojom i oblikom liči na grančice drveta</a:t>
            </a:r>
            <a:endParaRPr lang="en-US" altLang="sr-Latn-R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1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Relationships">
            <a:extLst>
              <a:ext uri="{FF2B5EF4-FFF2-40B4-BE49-F238E27FC236}">
                <a16:creationId xmlns="" xmlns:a16="http://schemas.microsoft.com/office/drawing/2014/main" id="{DEDE6DA3-B74B-486D-AF77-2CACEA505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1" y="1333500"/>
            <a:ext cx="658891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609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wetland">
            <a:extLst>
              <a:ext uri="{FF2B5EF4-FFF2-40B4-BE49-F238E27FC236}">
                <a16:creationId xmlns="" xmlns:a16="http://schemas.microsoft.com/office/drawing/2014/main" id="{0CA9107E-6680-2D7B-2A89-2D937065E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46636"/>
            <a:ext cx="4139804" cy="435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="" xmlns:a16="http://schemas.microsoft.com/office/drawing/2014/main" id="{9EE61E43-03ED-593E-7872-11DFAEFDC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775" y="944166"/>
            <a:ext cx="279677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700">
                <a:solidFill>
                  <a:srgbClr val="000000"/>
                </a:solidFill>
                <a:latin typeface="Arial Black" panose="020B0A04020102020204" pitchFamily="34" charset="0"/>
              </a:rPr>
              <a:t>Demekologija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800">
                <a:solidFill>
                  <a:srgbClr val="000000"/>
                </a:solidFill>
                <a:latin typeface="Arial Black" panose="020B0A04020102020204" pitchFamily="34" charset="0"/>
              </a:rPr>
              <a:t>ekologija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800">
                <a:solidFill>
                  <a:srgbClr val="000000"/>
                </a:solidFill>
                <a:latin typeface="Arial Black" panose="020B0A04020102020204" pitchFamily="34" charset="0"/>
              </a:rPr>
              <a:t>populacija</a:t>
            </a:r>
            <a:endParaRPr lang="en-US" altLang="en-US" sz="180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="" xmlns:a16="http://schemas.microsoft.com/office/drawing/2014/main" id="{4953A3B1-440B-4B46-6551-90F6928AF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20" y="1863329"/>
            <a:ext cx="64269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400">
                <a:solidFill>
                  <a:srgbClr val="CC0066"/>
                </a:solidFill>
                <a:latin typeface="Arial Black" panose="020B0A04020102020204" pitchFamily="34" charset="0"/>
              </a:rPr>
              <a:t>Populacija</a:t>
            </a:r>
            <a:r>
              <a:rPr lang="sr-Latn-CS" altLang="en-US" sz="2400">
                <a:solidFill>
                  <a:srgbClr val="000000"/>
                </a:solidFill>
              </a:rPr>
              <a:t> se može definisati kao prostorno i vremenski integrisana grupa živih jedinki iste vrste, koja raspolaže </a:t>
            </a:r>
            <a:r>
              <a:rPr lang="sr-Latn-CS" altLang="en-US" sz="2400" b="1">
                <a:solidFill>
                  <a:srgbClr val="CC0099"/>
                </a:solidFill>
              </a:rPr>
              <a:t>zajedničkim skupom naslednih faktora (genofond)</a:t>
            </a:r>
            <a:r>
              <a:rPr lang="sr-Latn-CS" altLang="en-US" sz="2400" b="1">
                <a:solidFill>
                  <a:srgbClr val="000000"/>
                </a:solidFill>
              </a:rPr>
              <a:t>,</a:t>
            </a:r>
            <a:r>
              <a:rPr lang="sr-Latn-CS" altLang="en-US" sz="2400">
                <a:solidFill>
                  <a:srgbClr val="000000"/>
                </a:solidFill>
              </a:rPr>
              <a:t> </a:t>
            </a:r>
            <a:r>
              <a:rPr lang="sr-Latn-CS" altLang="en-US" sz="2400" b="1">
                <a:solidFill>
                  <a:srgbClr val="0000FF"/>
                </a:solidFill>
              </a:rPr>
              <a:t>naseljava određeni prostor</a:t>
            </a:r>
            <a:r>
              <a:rPr lang="sr-Latn-CS" altLang="en-US" sz="2400">
                <a:solidFill>
                  <a:srgbClr val="000000"/>
                </a:solidFill>
              </a:rPr>
              <a:t>, </a:t>
            </a:r>
            <a:r>
              <a:rPr lang="sr-Latn-CS" altLang="en-US" sz="2400" b="1">
                <a:solidFill>
                  <a:srgbClr val="008000"/>
                </a:solidFill>
              </a:rPr>
              <a:t>pripada određenom ekosistemu</a:t>
            </a:r>
            <a:r>
              <a:rPr lang="sr-Latn-CS" altLang="en-US" sz="2400">
                <a:solidFill>
                  <a:srgbClr val="000000"/>
                </a:solidFill>
              </a:rPr>
              <a:t> i u okviru koje su jedinke povezane rođačkim i/ili reproduktivnim odnosima</a:t>
            </a:r>
            <a:r>
              <a:rPr lang="en-US" altLang="en-US" sz="2400">
                <a:solidFill>
                  <a:srgbClr val="000000"/>
                </a:solidFill>
              </a:rPr>
              <a:t> </a:t>
            </a:r>
            <a:r>
              <a:rPr lang="sr-Latn-CS" altLang="en-US" sz="2400">
                <a:solidFill>
                  <a:srgbClr val="000000"/>
                </a:solidFill>
              </a:rPr>
              <a:t>(</a:t>
            </a:r>
            <a:r>
              <a:rPr lang="sr-Latn-CS" altLang="en-US" sz="2400">
                <a:solidFill>
                  <a:srgbClr val="CC0066"/>
                </a:solidFill>
              </a:rPr>
              <a:t>reproduktivna zajednica</a:t>
            </a:r>
            <a:r>
              <a:rPr lang="sr-Latn-CS" altLang="en-US" sz="2400">
                <a:solidFill>
                  <a:srgbClr val="000000"/>
                </a:solidFill>
              </a:rPr>
              <a:t>).</a:t>
            </a:r>
            <a:r>
              <a:rPr lang="sr-Latn-CS" altLang="en-US" sz="1800">
                <a:solidFill>
                  <a:srgbClr val="000000"/>
                </a:solidFill>
              </a:rPr>
              <a:t> </a:t>
            </a: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l_fi" descr="black-sheep_10952_990x742">
            <a:extLst>
              <a:ext uri="{FF2B5EF4-FFF2-40B4-BE49-F238E27FC236}">
                <a16:creationId xmlns="" xmlns:a16="http://schemas.microsoft.com/office/drawing/2014/main" id="{22583758-89FE-C2FB-F68B-62B26D85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06" y="1010841"/>
            <a:ext cx="5778104" cy="43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>
            <a:extLst>
              <a:ext uri="{FF2B5EF4-FFF2-40B4-BE49-F238E27FC236}">
                <a16:creationId xmlns="" xmlns:a16="http://schemas.microsoft.com/office/drawing/2014/main" id="{D97A747F-4E2A-F537-EB29-44846D03B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36" y="5426869"/>
            <a:ext cx="51844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400">
                <a:solidFill>
                  <a:srgbClr val="333399"/>
                </a:solidFill>
              </a:rPr>
              <a:t>Populacija domaće ovce (</a:t>
            </a:r>
            <a:r>
              <a:rPr lang="sr-Latn-CS" altLang="en-US" sz="2400" i="1">
                <a:solidFill>
                  <a:srgbClr val="333399"/>
                </a:solidFill>
              </a:rPr>
              <a:t>Ovis aries</a:t>
            </a:r>
            <a:r>
              <a:rPr lang="sr-Latn-CS" altLang="en-US" sz="2400">
                <a:solidFill>
                  <a:srgbClr val="333399"/>
                </a:solidFill>
              </a:rPr>
              <a:t>)</a:t>
            </a:r>
            <a:endParaRPr lang="en-US" altLang="en-US" sz="2400"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="" xmlns:a16="http://schemas.microsoft.com/office/drawing/2014/main" id="{C5392E51-7714-0EC0-D906-7673610DE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2207" y="998935"/>
            <a:ext cx="4961615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 b="1">
                <a:solidFill>
                  <a:srgbClr val="333399"/>
                </a:solidFill>
              </a:rPr>
              <a:t>Osnovni atributi svake populacije su: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2100" b="1">
              <a:solidFill>
                <a:srgbClr val="3333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100" b="1">
                <a:solidFill>
                  <a:srgbClr val="CC0066"/>
                </a:solidFill>
              </a:rPr>
              <a:t> gustina i veličina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2100" b="1">
              <a:solidFill>
                <a:srgbClr val="CC00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100" b="1">
                <a:solidFill>
                  <a:srgbClr val="CC0066"/>
                </a:solidFill>
              </a:rPr>
              <a:t> prostorni raspored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2100" b="1">
              <a:solidFill>
                <a:srgbClr val="CC00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100" b="1">
                <a:solidFill>
                  <a:srgbClr val="CC0066"/>
                </a:solidFill>
              </a:rPr>
              <a:t> natalitet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2100" b="1">
              <a:solidFill>
                <a:srgbClr val="CC00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100" b="1">
                <a:solidFill>
                  <a:srgbClr val="CC0066"/>
                </a:solidFill>
              </a:rPr>
              <a:t> mortalitet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2100" b="1">
              <a:solidFill>
                <a:srgbClr val="CC00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100" b="1">
                <a:solidFill>
                  <a:srgbClr val="CC0066"/>
                </a:solidFill>
              </a:rPr>
              <a:t> uzrasna struktura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2100" b="1">
              <a:solidFill>
                <a:srgbClr val="CC00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100" b="1">
                <a:solidFill>
                  <a:srgbClr val="CC0066"/>
                </a:solidFill>
              </a:rPr>
              <a:t> rast populacije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2100" b="1">
              <a:solidFill>
                <a:srgbClr val="CC00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100" b="1">
                <a:solidFill>
                  <a:srgbClr val="CC0066"/>
                </a:solidFill>
              </a:rPr>
              <a:t> tok rastenja i odžavanja</a:t>
            </a:r>
            <a:endParaRPr lang="en-US" altLang="en-US" sz="2100" b="1">
              <a:solidFill>
                <a:srgbClr val="CC0066"/>
              </a:solidFill>
            </a:endParaRPr>
          </a:p>
        </p:txBody>
      </p:sp>
    </p:spTree>
  </p:cSld>
  <p:clrMapOvr>
    <a:masterClrMapping/>
  </p:clrMapOvr>
  <p:transition spd="slow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="" xmlns:a16="http://schemas.microsoft.com/office/drawing/2014/main" id="{B4318BCD-0EE5-4A3C-3227-C3F6F7CC4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203723"/>
            <a:ext cx="6782626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Gustina populacije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100">
                <a:solidFill>
                  <a:srgbClr val="000000"/>
                </a:solidFill>
              </a:rPr>
              <a:t> </a:t>
            </a:r>
            <a:r>
              <a:rPr lang="en-US" altLang="en-US" sz="2100" b="1">
                <a:solidFill>
                  <a:srgbClr val="CC0099"/>
                </a:solidFill>
              </a:rPr>
              <a:t>broj jedinki </a:t>
            </a:r>
            <a:r>
              <a:rPr lang="sr-Latn-CS" altLang="en-US" sz="2100" b="1">
                <a:solidFill>
                  <a:srgbClr val="CC0099"/>
                </a:solidFill>
              </a:rPr>
              <a:t>ili količina biomase</a:t>
            </a:r>
            <a:r>
              <a:rPr lang="sr-Latn-CS" altLang="en-US" sz="2100" b="1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 b="1">
                <a:solidFill>
                  <a:srgbClr val="000000"/>
                </a:solidFill>
              </a:rPr>
              <a:t>  po</a:t>
            </a:r>
            <a:r>
              <a:rPr lang="en-US" altLang="en-US" sz="2100" b="1">
                <a:solidFill>
                  <a:srgbClr val="000000"/>
                </a:solidFill>
              </a:rPr>
              <a:t> jedinic</a:t>
            </a:r>
            <a:r>
              <a:rPr lang="sr-Latn-CS" altLang="en-US" sz="2100" b="1">
                <a:solidFill>
                  <a:srgbClr val="000000"/>
                </a:solidFill>
              </a:rPr>
              <a:t>i</a:t>
            </a:r>
            <a:r>
              <a:rPr lang="en-US" altLang="en-US" sz="2100" b="1">
                <a:solidFill>
                  <a:srgbClr val="000000"/>
                </a:solidFill>
              </a:rPr>
              <a:t> povr</a:t>
            </a:r>
            <a:r>
              <a:rPr lang="sr-Latn-CS" altLang="en-US" sz="2100" b="1">
                <a:solidFill>
                  <a:srgbClr val="000000"/>
                </a:solidFill>
              </a:rPr>
              <a:t>šine</a:t>
            </a:r>
            <a:r>
              <a:rPr lang="sr-Latn-CS" altLang="en-US" sz="2100">
                <a:solidFill>
                  <a:srgbClr val="000000"/>
                </a:solidFill>
              </a:rPr>
              <a:t> (kod kopnenih), odnosno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  </a:t>
            </a:r>
            <a:r>
              <a:rPr lang="sr-Latn-CS" altLang="en-US" sz="2100" b="1">
                <a:solidFill>
                  <a:srgbClr val="000000"/>
                </a:solidFill>
              </a:rPr>
              <a:t>po jedinici zapremine</a:t>
            </a:r>
            <a:r>
              <a:rPr lang="sr-Latn-CS" altLang="en-US" sz="2100">
                <a:solidFill>
                  <a:srgbClr val="000000"/>
                </a:solidFill>
              </a:rPr>
              <a:t> (kod vodenih organizama).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21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 b="1">
                <a:solidFill>
                  <a:srgbClr val="0000FF"/>
                </a:solidFill>
              </a:rPr>
              <a:t>Opšta gustina</a:t>
            </a:r>
            <a:r>
              <a:rPr lang="sr-Latn-CS" altLang="en-US" sz="2100">
                <a:solidFill>
                  <a:srgbClr val="000000"/>
                </a:solidFill>
              </a:rPr>
              <a:t> – srednja vrednost broja jedinki ili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biomase </a:t>
            </a:r>
            <a:r>
              <a:rPr lang="sr-Latn-CS" altLang="en-US" sz="2100" b="1">
                <a:solidFill>
                  <a:srgbClr val="000000"/>
                </a:solidFill>
              </a:rPr>
              <a:t>po jedinici čitavog biotopa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21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 b="1">
                <a:solidFill>
                  <a:srgbClr val="0000FF"/>
                </a:solidFill>
              </a:rPr>
              <a:t>Ekološka gustina</a:t>
            </a:r>
            <a:r>
              <a:rPr lang="sr-Latn-CS" altLang="en-US" sz="2100">
                <a:solidFill>
                  <a:srgbClr val="000000"/>
                </a:solidFill>
              </a:rPr>
              <a:t> – srednja vrednost broja jedinki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ili biomase izračunata </a:t>
            </a:r>
            <a:r>
              <a:rPr lang="sr-Latn-CS" altLang="en-US" sz="2100" b="1">
                <a:solidFill>
                  <a:srgbClr val="000000"/>
                </a:solidFill>
              </a:rPr>
              <a:t>po jedinici stvarno naseljenog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 b="1">
                <a:solidFill>
                  <a:srgbClr val="000000"/>
                </a:solidFill>
              </a:rPr>
              <a:t>prostora</a:t>
            </a:r>
            <a:r>
              <a:rPr lang="sr-Latn-CS" altLang="en-US" sz="2100">
                <a:solidFill>
                  <a:srgbClr val="000000"/>
                </a:solidFill>
              </a:rPr>
              <a:t> (deo prostora koju populacija realno koristi)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110F3C5D-17F7-4A9E-8B71-68ECC2095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65" y="1100947"/>
            <a:ext cx="6533070" cy="48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3671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="" xmlns:a16="http://schemas.microsoft.com/office/drawing/2014/main" id="{8C5CD508-818F-C61A-B513-690E35A27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9" y="1107282"/>
            <a:ext cx="6356747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400" b="1">
                <a:solidFill>
                  <a:srgbClr val="000000"/>
                </a:solidFill>
              </a:rPr>
              <a:t>Prostorni raspored jedinki u populaciji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800">
                <a:solidFill>
                  <a:srgbClr val="000000"/>
                </a:solidFill>
              </a:rPr>
              <a:t>Tri osnovna tipa </a:t>
            </a:r>
            <a:r>
              <a:rPr lang="sr-Latn-CS" altLang="en-US" sz="1800">
                <a:solidFill>
                  <a:srgbClr val="CC0066"/>
                </a:solidFill>
              </a:rPr>
              <a:t>prostornog rasporeda</a:t>
            </a:r>
            <a:r>
              <a:rPr lang="sr-Latn-CS" altLang="en-US" sz="1800">
                <a:solidFill>
                  <a:srgbClr val="000000"/>
                </a:solidFill>
              </a:rPr>
              <a:t> jedinki unutar staništa: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1800">
                <a:solidFill>
                  <a:srgbClr val="000000"/>
                </a:solidFill>
              </a:rPr>
              <a:t> po principu slučajnosti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1800">
                <a:solidFill>
                  <a:srgbClr val="000000"/>
                </a:solidFill>
              </a:rPr>
              <a:t> ravnomeran (uniforman)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1800">
                <a:solidFill>
                  <a:srgbClr val="000000"/>
                </a:solidFill>
              </a:rPr>
              <a:t> neravnomeran (grupni)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="" xmlns:a16="http://schemas.microsoft.com/office/drawing/2014/main" id="{9D7563FA-DC3D-CDFC-387F-356F05F23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423" y="2511029"/>
            <a:ext cx="2159794" cy="809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60" name="Oval 4">
            <a:extLst>
              <a:ext uri="{FF2B5EF4-FFF2-40B4-BE49-F238E27FC236}">
                <a16:creationId xmlns="" xmlns:a16="http://schemas.microsoft.com/office/drawing/2014/main" id="{A53B5C10-AE15-927C-13DD-47596E31C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095" y="3861198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61" name="Oval 5">
            <a:extLst>
              <a:ext uri="{FF2B5EF4-FFF2-40B4-BE49-F238E27FC236}">
                <a16:creationId xmlns="" xmlns:a16="http://schemas.microsoft.com/office/drawing/2014/main" id="{B806C6A5-705B-681C-4E8F-C911B35AB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545" y="3050382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62" name="Oval 6">
            <a:extLst>
              <a:ext uri="{FF2B5EF4-FFF2-40B4-BE49-F238E27FC236}">
                <a16:creationId xmlns="" xmlns:a16="http://schemas.microsoft.com/office/drawing/2014/main" id="{F3318D26-8D13-7332-D25F-7D4DAB470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505" y="2726532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63" name="Oval 7">
            <a:extLst>
              <a:ext uri="{FF2B5EF4-FFF2-40B4-BE49-F238E27FC236}">
                <a16:creationId xmlns="" xmlns:a16="http://schemas.microsoft.com/office/drawing/2014/main" id="{01A048A8-B7C1-6112-9B27-334C9BE80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592" y="2619376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64" name="Oval 8">
            <a:extLst>
              <a:ext uri="{FF2B5EF4-FFF2-40B4-BE49-F238E27FC236}">
                <a16:creationId xmlns="" xmlns:a16="http://schemas.microsoft.com/office/drawing/2014/main" id="{56208696-37BD-E96D-ACD2-740D3650C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667" y="5426870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65" name="Oval 9">
            <a:extLst>
              <a:ext uri="{FF2B5EF4-FFF2-40B4-BE49-F238E27FC236}">
                <a16:creationId xmlns="" xmlns:a16="http://schemas.microsoft.com/office/drawing/2014/main" id="{2526A3CB-816D-42D9-FC52-80B3BEEAE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348" y="558879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66" name="Oval 10">
            <a:extLst>
              <a:ext uri="{FF2B5EF4-FFF2-40B4-BE49-F238E27FC236}">
                <a16:creationId xmlns="" xmlns:a16="http://schemas.microsoft.com/office/drawing/2014/main" id="{F43AC601-07B8-47D4-6CEF-29BBD6870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1" y="299680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67" name="Oval 11">
            <a:extLst>
              <a:ext uri="{FF2B5EF4-FFF2-40B4-BE49-F238E27FC236}">
                <a16:creationId xmlns="" xmlns:a16="http://schemas.microsoft.com/office/drawing/2014/main" id="{F627CAE8-F9AD-1A47-DA21-DEBC477D3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748" y="3105151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68" name="Oval 12">
            <a:extLst>
              <a:ext uri="{FF2B5EF4-FFF2-40B4-BE49-F238E27FC236}">
                <a16:creationId xmlns="" xmlns:a16="http://schemas.microsoft.com/office/drawing/2014/main" id="{C9801445-9D81-D0D7-9701-F01D22C91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3212307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69" name="Oval 13">
            <a:extLst>
              <a:ext uri="{FF2B5EF4-FFF2-40B4-BE49-F238E27FC236}">
                <a16:creationId xmlns="" xmlns:a16="http://schemas.microsoft.com/office/drawing/2014/main" id="{7DFCED6D-0D60-9FB9-E264-5D538D2BD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2564607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70" name="Oval 14">
            <a:extLst>
              <a:ext uri="{FF2B5EF4-FFF2-40B4-BE49-F238E27FC236}">
                <a16:creationId xmlns="" xmlns:a16="http://schemas.microsoft.com/office/drawing/2014/main" id="{F01BC5CF-B542-C587-5D55-208FF19D8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442" y="5481639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71" name="Oval 15">
            <a:extLst>
              <a:ext uri="{FF2B5EF4-FFF2-40B4-BE49-F238E27FC236}">
                <a16:creationId xmlns="" xmlns:a16="http://schemas.microsoft.com/office/drawing/2014/main" id="{3B9836A8-B54C-BAEA-7566-6D7A677E9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442" y="2564607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72" name="Oval 16">
            <a:extLst>
              <a:ext uri="{FF2B5EF4-FFF2-40B4-BE49-F238E27FC236}">
                <a16:creationId xmlns="" xmlns:a16="http://schemas.microsoft.com/office/drawing/2014/main" id="{6B230307-D809-186D-6619-4B14FCF0E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292" y="3213498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73" name="Rectangle 17">
            <a:extLst>
              <a:ext uri="{FF2B5EF4-FFF2-40B4-BE49-F238E27FC236}">
                <a16:creationId xmlns="" xmlns:a16="http://schemas.microsoft.com/office/drawing/2014/main" id="{FEADD147-68F8-E31F-34AF-6D29CADC7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423" y="4832747"/>
            <a:ext cx="2159794" cy="809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74" name="Oval 18">
            <a:extLst>
              <a:ext uri="{FF2B5EF4-FFF2-40B4-BE49-F238E27FC236}">
                <a16:creationId xmlns="" xmlns:a16="http://schemas.microsoft.com/office/drawing/2014/main" id="{51B1910B-A568-9EEB-0510-0C5107F16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245" y="5426870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75" name="Oval 19">
            <a:extLst>
              <a:ext uri="{FF2B5EF4-FFF2-40B4-BE49-F238E27FC236}">
                <a16:creationId xmlns="" xmlns:a16="http://schemas.microsoft.com/office/drawing/2014/main" id="{F83168B0-EC6D-CEBF-EA35-A4C5CC2AA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3213498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76" name="Oval 20">
            <a:extLst>
              <a:ext uri="{FF2B5EF4-FFF2-40B4-BE49-F238E27FC236}">
                <a16:creationId xmlns="" xmlns:a16="http://schemas.microsoft.com/office/drawing/2014/main" id="{06BD6202-145A-B993-27A8-A3CDF343E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470" y="3212307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77" name="Oval 21">
            <a:extLst>
              <a:ext uri="{FF2B5EF4-FFF2-40B4-BE49-F238E27FC236}">
                <a16:creationId xmlns="" xmlns:a16="http://schemas.microsoft.com/office/drawing/2014/main" id="{40EEF6D3-54E9-D98E-74C9-93D7328EB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245" y="4131470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78" name="Oval 22">
            <a:extLst>
              <a:ext uri="{FF2B5EF4-FFF2-40B4-BE49-F238E27FC236}">
                <a16:creationId xmlns="" xmlns:a16="http://schemas.microsoft.com/office/drawing/2014/main" id="{696A6C74-A46B-9EFB-1B75-D5969104F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505" y="299680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79" name="Oval 23">
            <a:extLst>
              <a:ext uri="{FF2B5EF4-FFF2-40B4-BE49-F238E27FC236}">
                <a16:creationId xmlns="" xmlns:a16="http://schemas.microsoft.com/office/drawing/2014/main" id="{9ACAA14C-1C9C-C930-D764-E63BD6A1D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6" y="5049442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80" name="Oval 24">
            <a:extLst>
              <a:ext uri="{FF2B5EF4-FFF2-40B4-BE49-F238E27FC236}">
                <a16:creationId xmlns="" xmlns:a16="http://schemas.microsoft.com/office/drawing/2014/main" id="{6E2DC8F2-D62B-ADF8-AAF2-A5B3BABE5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517" y="2781301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81" name="Oval 25">
            <a:extLst>
              <a:ext uri="{FF2B5EF4-FFF2-40B4-BE49-F238E27FC236}">
                <a16:creationId xmlns="" xmlns:a16="http://schemas.microsoft.com/office/drawing/2014/main" id="{0C33FE3F-C039-39D1-124F-6074D5110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170" y="5481639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82" name="Oval 26">
            <a:extLst>
              <a:ext uri="{FF2B5EF4-FFF2-40B4-BE49-F238E27FC236}">
                <a16:creationId xmlns="" xmlns:a16="http://schemas.microsoft.com/office/drawing/2014/main" id="{7496360D-BFFD-648A-F3BC-0D332C66D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395" y="2943226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83" name="Oval 27">
            <a:extLst>
              <a:ext uri="{FF2B5EF4-FFF2-40B4-BE49-F238E27FC236}">
                <a16:creationId xmlns="" xmlns:a16="http://schemas.microsoft.com/office/drawing/2014/main" id="{0B4D64B4-3B84-C55F-3910-690514619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3212307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84" name="Oval 28">
            <a:extLst>
              <a:ext uri="{FF2B5EF4-FFF2-40B4-BE49-F238E27FC236}">
                <a16:creationId xmlns="" xmlns:a16="http://schemas.microsoft.com/office/drawing/2014/main" id="{35E814D7-D04D-37A7-29CD-72A92774D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945" y="3158730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85" name="Oval 29">
            <a:extLst>
              <a:ext uri="{FF2B5EF4-FFF2-40B4-BE49-F238E27FC236}">
                <a16:creationId xmlns="" xmlns:a16="http://schemas.microsoft.com/office/drawing/2014/main" id="{7D20A06C-A3EF-0945-4BB5-DAD60164D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823" y="526494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86" name="Oval 30">
            <a:extLst>
              <a:ext uri="{FF2B5EF4-FFF2-40B4-BE49-F238E27FC236}">
                <a16:creationId xmlns="" xmlns:a16="http://schemas.microsoft.com/office/drawing/2014/main" id="{4A64A4B9-CEF5-D3B8-1AFF-0EF786E72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823" y="5373292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87" name="Oval 31">
            <a:extLst>
              <a:ext uri="{FF2B5EF4-FFF2-40B4-BE49-F238E27FC236}">
                <a16:creationId xmlns="" xmlns:a16="http://schemas.microsoft.com/office/drawing/2014/main" id="{3453E6E9-2A2B-5B3E-D53A-E54430EFB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245" y="5319714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88" name="Oval 32">
            <a:extLst>
              <a:ext uri="{FF2B5EF4-FFF2-40B4-BE49-F238E27FC236}">
                <a16:creationId xmlns="" xmlns:a16="http://schemas.microsoft.com/office/drawing/2014/main" id="{82EA8A0B-4438-F7F6-617B-D4C2D999F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367" y="2726532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89" name="Oval 33">
            <a:extLst>
              <a:ext uri="{FF2B5EF4-FFF2-40B4-BE49-F238E27FC236}">
                <a16:creationId xmlns="" xmlns:a16="http://schemas.microsoft.com/office/drawing/2014/main" id="{D580D501-6DE3-1D79-8BF2-02F5353CE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170" y="5373292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90" name="Rectangle 34">
            <a:extLst>
              <a:ext uri="{FF2B5EF4-FFF2-40B4-BE49-F238E27FC236}">
                <a16:creationId xmlns="" xmlns:a16="http://schemas.microsoft.com/office/drawing/2014/main" id="{631636A3-2829-7101-E2D2-49D1E7EFF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423" y="3644504"/>
            <a:ext cx="2159794" cy="809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91" name="Oval 35">
            <a:extLst>
              <a:ext uri="{FF2B5EF4-FFF2-40B4-BE49-F238E27FC236}">
                <a16:creationId xmlns="" xmlns:a16="http://schemas.microsoft.com/office/drawing/2014/main" id="{CB478CAA-75E9-1D7C-2488-5410B52AC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245" y="429339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92" name="Oval 36">
            <a:extLst>
              <a:ext uri="{FF2B5EF4-FFF2-40B4-BE49-F238E27FC236}">
                <a16:creationId xmlns="" xmlns:a16="http://schemas.microsoft.com/office/drawing/2014/main" id="{20CF0FD5-0A3C-E55A-0725-A4201EED3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355" y="3158730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93" name="Oval 37">
            <a:extLst>
              <a:ext uri="{FF2B5EF4-FFF2-40B4-BE49-F238E27FC236}">
                <a16:creationId xmlns="" xmlns:a16="http://schemas.microsoft.com/office/drawing/2014/main" id="{6C2EC99C-92A9-A6ED-BE88-4FE90021D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4023123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94" name="Oval 38">
            <a:extLst>
              <a:ext uri="{FF2B5EF4-FFF2-40B4-BE49-F238E27FC236}">
                <a16:creationId xmlns="" xmlns:a16="http://schemas.microsoft.com/office/drawing/2014/main" id="{5ACFEB93-8CE8-7FDE-7CE5-3533AF0C1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245" y="4023123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95" name="Oval 39">
            <a:extLst>
              <a:ext uri="{FF2B5EF4-FFF2-40B4-BE49-F238E27FC236}">
                <a16:creationId xmlns="" xmlns:a16="http://schemas.microsoft.com/office/drawing/2014/main" id="{D61ABD76-8BA8-A28A-608C-E58D42FC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348" y="4023123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96" name="Oval 40">
            <a:extLst>
              <a:ext uri="{FF2B5EF4-FFF2-40B4-BE49-F238E27FC236}">
                <a16:creationId xmlns="" xmlns:a16="http://schemas.microsoft.com/office/drawing/2014/main" id="{B19C46D4-BFB6-4A14-2F20-D00E49863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3752851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97" name="Oval 41">
            <a:extLst>
              <a:ext uri="{FF2B5EF4-FFF2-40B4-BE49-F238E27FC236}">
                <a16:creationId xmlns="" xmlns:a16="http://schemas.microsoft.com/office/drawing/2014/main" id="{EAFBCA4B-04B0-63B8-581D-DB4A7C25E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442" y="2943226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98" name="Oval 42">
            <a:extLst>
              <a:ext uri="{FF2B5EF4-FFF2-40B4-BE49-F238E27FC236}">
                <a16:creationId xmlns="" xmlns:a16="http://schemas.microsoft.com/office/drawing/2014/main" id="{7252F69E-FE59-6067-3566-5AB940C64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198" y="429339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099" name="Oval 43">
            <a:extLst>
              <a:ext uri="{FF2B5EF4-FFF2-40B4-BE49-F238E27FC236}">
                <a16:creationId xmlns="" xmlns:a16="http://schemas.microsoft.com/office/drawing/2014/main" id="{D866805F-BC7D-4FF9-9CF4-3A9DBB7F0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367" y="494109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00" name="Oval 44">
            <a:extLst>
              <a:ext uri="{FF2B5EF4-FFF2-40B4-BE49-F238E27FC236}">
                <a16:creationId xmlns="" xmlns:a16="http://schemas.microsoft.com/office/drawing/2014/main" id="{64A11E65-BE4B-57D0-9009-693C8AC4E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198" y="4023123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01" name="Oval 45">
            <a:extLst>
              <a:ext uri="{FF2B5EF4-FFF2-40B4-BE49-F238E27FC236}">
                <a16:creationId xmlns="" xmlns:a16="http://schemas.microsoft.com/office/drawing/2014/main" id="{2953797B-34E2-268B-293F-44D2B7FE6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429339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02" name="Oval 46">
            <a:extLst>
              <a:ext uri="{FF2B5EF4-FFF2-40B4-BE49-F238E27FC236}">
                <a16:creationId xmlns="" xmlns:a16="http://schemas.microsoft.com/office/drawing/2014/main" id="{EF3C736C-F808-668F-4BB6-3EB542A90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348" y="3752851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03" name="Oval 47">
            <a:extLst>
              <a:ext uri="{FF2B5EF4-FFF2-40B4-BE49-F238E27FC236}">
                <a16:creationId xmlns="" xmlns:a16="http://schemas.microsoft.com/office/drawing/2014/main" id="{76228619-D213-9718-35A9-EB77E719D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245" y="3752851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04" name="Oval 48">
            <a:extLst>
              <a:ext uri="{FF2B5EF4-FFF2-40B4-BE49-F238E27FC236}">
                <a16:creationId xmlns="" xmlns:a16="http://schemas.microsoft.com/office/drawing/2014/main" id="{C7211827-3F72-F81D-7610-F5BB298D3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198" y="3752851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05" name="Oval 49">
            <a:extLst>
              <a:ext uri="{FF2B5EF4-FFF2-40B4-BE49-F238E27FC236}">
                <a16:creationId xmlns="" xmlns:a16="http://schemas.microsoft.com/office/drawing/2014/main" id="{196333FB-665C-7A14-447D-B7015C9F6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292" y="2888457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06" name="Oval 50">
            <a:extLst>
              <a:ext uri="{FF2B5EF4-FFF2-40B4-BE49-F238E27FC236}">
                <a16:creationId xmlns="" xmlns:a16="http://schemas.microsoft.com/office/drawing/2014/main" id="{9678DB3C-1ED2-2488-0696-CF8323233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348" y="429339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07" name="Oval 51">
            <a:extLst>
              <a:ext uri="{FF2B5EF4-FFF2-40B4-BE49-F238E27FC236}">
                <a16:creationId xmlns="" xmlns:a16="http://schemas.microsoft.com/office/drawing/2014/main" id="{40EB2E5B-3936-6628-8762-5BE88D2E6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517" y="5426870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08" name="Oval 52">
            <a:extLst>
              <a:ext uri="{FF2B5EF4-FFF2-40B4-BE49-F238E27FC236}">
                <a16:creationId xmlns="" xmlns:a16="http://schemas.microsoft.com/office/drawing/2014/main" id="{43242566-E054-923C-FFDF-1992D71E4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673" y="429339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09" name="Oval 53">
            <a:extLst>
              <a:ext uri="{FF2B5EF4-FFF2-40B4-BE49-F238E27FC236}">
                <a16:creationId xmlns="" xmlns:a16="http://schemas.microsoft.com/office/drawing/2014/main" id="{EE731E09-F9AF-648B-B5DA-880AC01D1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673" y="3752851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10" name="Oval 54">
            <a:extLst>
              <a:ext uri="{FF2B5EF4-FFF2-40B4-BE49-F238E27FC236}">
                <a16:creationId xmlns="" xmlns:a16="http://schemas.microsoft.com/office/drawing/2014/main" id="{5B1CF926-CC1A-984D-878B-BC9B21166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673" y="4023123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11" name="Oval 55">
            <a:extLst>
              <a:ext uri="{FF2B5EF4-FFF2-40B4-BE49-F238E27FC236}">
                <a16:creationId xmlns="" xmlns:a16="http://schemas.microsoft.com/office/drawing/2014/main" id="{F111584D-4664-7C7D-06E1-3881BC530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714" y="3752851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12" name="Oval 56">
            <a:extLst>
              <a:ext uri="{FF2B5EF4-FFF2-40B4-BE49-F238E27FC236}">
                <a16:creationId xmlns="" xmlns:a16="http://schemas.microsoft.com/office/drawing/2014/main" id="{2F8FBAAD-0204-3245-0279-C2872C275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714" y="4023123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13" name="Oval 57">
            <a:extLst>
              <a:ext uri="{FF2B5EF4-FFF2-40B4-BE49-F238E27FC236}">
                <a16:creationId xmlns="" xmlns:a16="http://schemas.microsoft.com/office/drawing/2014/main" id="{81ED97AC-B3C4-FEAE-B1B1-EC4BE2A7E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714" y="429339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14" name="Oval 58">
            <a:extLst>
              <a:ext uri="{FF2B5EF4-FFF2-40B4-BE49-F238E27FC236}">
                <a16:creationId xmlns="" xmlns:a16="http://schemas.microsoft.com/office/drawing/2014/main" id="{61E11CEC-067C-8FC8-085F-C54F08143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592" y="5535217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15" name="Oval 59">
            <a:extLst>
              <a:ext uri="{FF2B5EF4-FFF2-40B4-BE49-F238E27FC236}">
                <a16:creationId xmlns="" xmlns:a16="http://schemas.microsoft.com/office/drawing/2014/main" id="{FA4CC3D1-108B-0747-2798-F52A85415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6" y="5157789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16" name="Oval 60">
            <a:extLst>
              <a:ext uri="{FF2B5EF4-FFF2-40B4-BE49-F238E27FC236}">
                <a16:creationId xmlns="" xmlns:a16="http://schemas.microsoft.com/office/drawing/2014/main" id="{717DF5B1-2CF6-0E8D-8B74-4F8DBA2B3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348" y="5103020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17" name="Oval 61">
            <a:extLst>
              <a:ext uri="{FF2B5EF4-FFF2-40B4-BE49-F238E27FC236}">
                <a16:creationId xmlns="" xmlns:a16="http://schemas.microsoft.com/office/drawing/2014/main" id="{88790F35-4EC7-A81C-933B-FB949B3BD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348" y="5211367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18" name="Oval 62">
            <a:extLst>
              <a:ext uri="{FF2B5EF4-FFF2-40B4-BE49-F238E27FC236}">
                <a16:creationId xmlns="" xmlns:a16="http://schemas.microsoft.com/office/drawing/2014/main" id="{A83317AF-D098-52B6-2CBC-01A996559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505" y="526494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19" name="Oval 63">
            <a:extLst>
              <a:ext uri="{FF2B5EF4-FFF2-40B4-BE49-F238E27FC236}">
                <a16:creationId xmlns="" xmlns:a16="http://schemas.microsoft.com/office/drawing/2014/main" id="{21F97E46-041B-F674-C14B-6556C5277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9" y="5049442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20" name="Oval 64">
            <a:extLst>
              <a:ext uri="{FF2B5EF4-FFF2-40B4-BE49-F238E27FC236}">
                <a16:creationId xmlns="" xmlns:a16="http://schemas.microsoft.com/office/drawing/2014/main" id="{80150788-77D7-4EBE-C196-513A4B64F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945" y="5049442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21" name="Oval 65">
            <a:extLst>
              <a:ext uri="{FF2B5EF4-FFF2-40B4-BE49-F238E27FC236}">
                <a16:creationId xmlns="" xmlns:a16="http://schemas.microsoft.com/office/drawing/2014/main" id="{B96A95B8-6CB7-8458-DB44-53940707A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367" y="5103020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22" name="Oval 66">
            <a:extLst>
              <a:ext uri="{FF2B5EF4-FFF2-40B4-BE49-F238E27FC236}">
                <a16:creationId xmlns="" xmlns:a16="http://schemas.microsoft.com/office/drawing/2014/main" id="{17738B32-B9B0-12B1-60B2-87A7D81B8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020" y="494109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23" name="Oval 67">
            <a:extLst>
              <a:ext uri="{FF2B5EF4-FFF2-40B4-BE49-F238E27FC236}">
                <a16:creationId xmlns="" xmlns:a16="http://schemas.microsoft.com/office/drawing/2014/main" id="{63DA3480-B858-449B-8D30-767522A02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1" y="5264945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45124" name="Oval 68">
            <a:extLst>
              <a:ext uri="{FF2B5EF4-FFF2-40B4-BE49-F238E27FC236}">
                <a16:creationId xmlns="" xmlns:a16="http://schemas.microsoft.com/office/drawing/2014/main" id="{3251E452-64D8-CBB4-C5CE-0A001EFF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348" y="5319714"/>
            <a:ext cx="54769" cy="547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zoom dir="in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5">
            <a:extLst>
              <a:ext uri="{FF2B5EF4-FFF2-40B4-BE49-F238E27FC236}">
                <a16:creationId xmlns="" xmlns:a16="http://schemas.microsoft.com/office/drawing/2014/main" id="{8BF46C11-C047-48E8-0622-1D18EA9E0C00}"/>
              </a:ext>
            </a:extLst>
          </p:cNvPr>
          <p:cNvGrpSpPr>
            <a:grpSpLocks/>
          </p:cNvGrpSpPr>
          <p:nvPr/>
        </p:nvGrpSpPr>
        <p:grpSpPr bwMode="auto">
          <a:xfrm>
            <a:off x="1223963" y="998935"/>
            <a:ext cx="6993731" cy="4929188"/>
            <a:chOff x="68" y="119"/>
            <a:chExt cx="5874" cy="4140"/>
          </a:xfrm>
        </p:grpSpPr>
        <p:sp>
          <p:nvSpPr>
            <p:cNvPr id="46083" name="Text Box 2">
              <a:extLst>
                <a:ext uri="{FF2B5EF4-FFF2-40B4-BE49-F238E27FC236}">
                  <a16:creationId xmlns="" xmlns:a16="http://schemas.microsoft.com/office/drawing/2014/main" id="{4EBFD9E8-EE50-4761-739E-9A861D32B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" y="119"/>
              <a:ext cx="5874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2400">
                  <a:solidFill>
                    <a:srgbClr val="1950FF"/>
                  </a:solidFill>
                  <a:latin typeface="Arial Black" panose="020B0A04020102020204" pitchFamily="34" charset="0"/>
                </a:rPr>
                <a:t>Natalitet</a:t>
              </a:r>
              <a:r>
                <a:rPr lang="sr-Latn-CS" altLang="en-US" sz="1800">
                  <a:solidFill>
                    <a:srgbClr val="000000"/>
                  </a:solidFill>
                </a:rPr>
                <a:t>    </a:t>
              </a:r>
              <a:r>
                <a:rPr lang="sr-Latn-CS" altLang="en-US" sz="1800">
                  <a:solidFill>
                    <a:srgbClr val="000000"/>
                  </a:solidFill>
                  <a:latin typeface="Tahoma" panose="020B0604030504040204" pitchFamily="34" charset="0"/>
                </a:rPr>
                <a:t>- </a:t>
              </a:r>
              <a:r>
                <a:rPr lang="sr-Latn-CS" altLang="en-US" sz="1800" b="1">
                  <a:solidFill>
                    <a:srgbClr val="000000"/>
                  </a:solidFill>
                  <a:latin typeface="Tahoma" panose="020B0604030504040204" pitchFamily="34" charset="0"/>
                </a:rPr>
                <a:t>stvaranje novih jedinki u populaciji</a:t>
              </a:r>
              <a:r>
                <a:rPr lang="sr-Latn-CS" altLang="en-US" sz="1800">
                  <a:solidFill>
                    <a:srgbClr val="000000"/>
                  </a:solidFill>
                  <a:latin typeface="Tahoma" panose="020B0604030504040204" pitchFamily="34" charset="0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1800">
                  <a:solidFill>
                    <a:srgbClr val="000000"/>
                  </a:solidFill>
                  <a:latin typeface="Tahoma" panose="020B0604030504040204" pitchFamily="34" charset="0"/>
                </a:rPr>
                <a:t>		       kao rezultat bilo kog oblika razmnožavanja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1800">
                  <a:solidFill>
                    <a:srgbClr val="000000"/>
                  </a:solidFill>
                  <a:latin typeface="Tahoma" panose="020B0604030504040204" pitchFamily="34" charset="0"/>
                </a:rPr>
                <a:t>		     - </a:t>
              </a:r>
              <a:r>
                <a:rPr lang="sr-Latn-CS" altLang="en-US" sz="1800" b="1">
                  <a:solidFill>
                    <a:srgbClr val="000000"/>
                  </a:solidFill>
                  <a:latin typeface="Tahoma" panose="020B0604030504040204" pitchFamily="34" charset="0"/>
                </a:rPr>
                <a:t>faktor rasta populacije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sr-Latn-CS" altLang="en-US" sz="1200" b="1">
                <a:solidFill>
                  <a:srgbClr val="000000"/>
                </a:solidFill>
                <a:latin typeface="Tahoma" panose="020B060403050404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1800" b="1">
                  <a:solidFill>
                    <a:srgbClr val="000000"/>
                  </a:solidFill>
                </a:rPr>
                <a:t>Postoje dva aspekta reprodukcije: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2100" b="1">
                  <a:solidFill>
                    <a:srgbClr val="CC0066"/>
                  </a:solidFill>
                </a:rPr>
                <a:t>fekunditet</a:t>
              </a:r>
              <a:r>
                <a:rPr lang="sr-Latn-CS" altLang="en-US" sz="2100">
                  <a:solidFill>
                    <a:srgbClr val="000000"/>
                  </a:solidFill>
                </a:rPr>
                <a:t> – </a:t>
              </a:r>
              <a:r>
                <a:rPr lang="sr-Latn-CS" altLang="en-US" sz="1800">
                  <a:solidFill>
                    <a:srgbClr val="000000"/>
                  </a:solidFill>
                </a:rPr>
                <a:t>potencijalna reproduktivna sposobnost organizma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1800">
                  <a:solidFill>
                    <a:srgbClr val="000000"/>
                  </a:solidFill>
                </a:rPr>
                <a:t>		   (npr. fiziološki maksimalan broj položenih jaja)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2100" b="1">
                  <a:solidFill>
                    <a:srgbClr val="CC0066"/>
                  </a:solidFill>
                </a:rPr>
                <a:t>fertilitet</a:t>
              </a:r>
              <a:r>
                <a:rPr lang="sr-Latn-CS" altLang="en-US" sz="2100">
                  <a:solidFill>
                    <a:srgbClr val="CC0066"/>
                  </a:solidFill>
                </a:rPr>
                <a:t> </a:t>
              </a:r>
              <a:r>
                <a:rPr lang="sr-Latn-CS" altLang="en-US" sz="2100">
                  <a:solidFill>
                    <a:srgbClr val="000000"/>
                  </a:solidFill>
                </a:rPr>
                <a:t>– </a:t>
              </a:r>
              <a:r>
                <a:rPr lang="sr-Latn-CS" altLang="en-US" sz="1800">
                  <a:solidFill>
                    <a:srgbClr val="000000"/>
                  </a:solidFill>
                </a:rPr>
                <a:t>broj izleglih – rođenih vijabilnih potomaka</a:t>
              </a:r>
              <a:r>
                <a:rPr lang="sr-Latn-CS" altLang="en-US" sz="2100">
                  <a:solidFill>
                    <a:srgbClr val="000000"/>
                  </a:solidFill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2100">
                  <a:solidFill>
                    <a:srgbClr val="000000"/>
                  </a:solidFill>
                </a:rPr>
                <a:t>	</a:t>
              </a:r>
              <a:r>
                <a:rPr lang="sr-Latn-CS" altLang="en-US" sz="1800">
                  <a:solidFill>
                    <a:srgbClr val="000000"/>
                  </a:solidFill>
                </a:rPr>
                <a:t>         (npr. stvarni broj položenih jaja - izleglih mladunaca)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sr-Latn-CS" altLang="en-US" sz="1050" b="1">
                <a:solidFill>
                  <a:srgbClr val="6600CC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2100" b="1">
                  <a:solidFill>
                    <a:srgbClr val="6600CC"/>
                  </a:solidFill>
                </a:rPr>
                <a:t>Stopa nataliteta</a:t>
              </a:r>
              <a:r>
                <a:rPr lang="sr-Latn-CS" altLang="en-US" sz="2100">
                  <a:solidFill>
                    <a:srgbClr val="000000"/>
                  </a:solidFill>
                </a:rPr>
                <a:t> – </a:t>
              </a:r>
              <a:r>
                <a:rPr lang="sr-Latn-CS" altLang="en-US" sz="1800">
                  <a:solidFill>
                    <a:srgbClr val="000000"/>
                  </a:solidFill>
                </a:rPr>
                <a:t>produkcija jedinki/po ženki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1800">
                  <a:solidFill>
                    <a:srgbClr val="000000"/>
                  </a:solidFill>
                </a:rPr>
                <a:t>			   u jedinici vremena</a:t>
              </a:r>
              <a:r>
                <a:rPr lang="sr-Latn-CS" altLang="en-US" sz="1800" b="1">
                  <a:solidFill>
                    <a:srgbClr val="000000"/>
                  </a:solidFill>
                </a:rPr>
                <a:t>:</a:t>
              </a:r>
              <a:endParaRPr lang="en-US" altLang="en-US" sz="1800" b="1">
                <a:solidFill>
                  <a:srgbClr val="000000"/>
                </a:solidFill>
              </a:endParaRPr>
            </a:p>
          </p:txBody>
        </p:sp>
        <p:grpSp>
          <p:nvGrpSpPr>
            <p:cNvPr id="46084" name="Group 11">
              <a:extLst>
                <a:ext uri="{FF2B5EF4-FFF2-40B4-BE49-F238E27FC236}">
                  <a16:creationId xmlns="" xmlns:a16="http://schemas.microsoft.com/office/drawing/2014/main" id="{2C0E1E6D-C15D-7175-BB0B-470071BCE5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1" y="2989"/>
              <a:ext cx="4472" cy="1270"/>
              <a:chOff x="1247" y="2251"/>
              <a:chExt cx="4472" cy="1270"/>
            </a:xfrm>
          </p:grpSpPr>
          <p:sp>
            <p:nvSpPr>
              <p:cNvPr id="46086" name="Text Box 3">
                <a:extLst>
                  <a:ext uri="{FF2B5EF4-FFF2-40B4-BE49-F238E27FC236}">
                    <a16:creationId xmlns="" xmlns:a16="http://schemas.microsoft.com/office/drawing/2014/main" id="{6A19B2E0-D84D-EE4B-E5BF-D9765D0B93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" y="2251"/>
                <a:ext cx="2476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sr-Latn-CS" altLang="en-US" sz="2100" dirty="0">
                    <a:solidFill>
                      <a:srgbClr val="333399"/>
                    </a:solidFill>
                  </a:rPr>
                  <a:t>stopa nataliteta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sr-Latn-CS" altLang="en-US" sz="1500" dirty="0">
                    <a:solidFill>
                      <a:srgbClr val="333399"/>
                    </a:solidFill>
                  </a:rPr>
                  <a:t>              izražava se na 100 (%)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sr-Latn-CS" altLang="en-US" sz="1500">
                    <a:solidFill>
                      <a:srgbClr val="333399"/>
                    </a:solidFill>
                  </a:rPr>
                  <a:t>              ili na 1000 jedinki %</a:t>
                </a:r>
                <a:r>
                  <a:rPr lang="en-US" altLang="en-US" sz="2400" baseline="-25000" dirty="0">
                    <a:solidFill>
                      <a:srgbClr val="333399"/>
                    </a:solidFill>
                    <a:cs typeface="Arial" panose="020B0604020202020204" pitchFamily="34" charset="0"/>
                  </a:rPr>
                  <a:t>º</a:t>
                </a:r>
              </a:p>
            </p:txBody>
          </p:sp>
          <p:sp>
            <p:nvSpPr>
              <p:cNvPr id="46087" name="Rectangle 4">
                <a:extLst>
                  <a:ext uri="{FF2B5EF4-FFF2-40B4-BE49-F238E27FC236}">
                    <a16:creationId xmlns="" xmlns:a16="http://schemas.microsoft.com/office/drawing/2014/main" id="{C65BF101-1010-75EF-B4DE-858A13A21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3056"/>
                <a:ext cx="443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3000">
                    <a:solidFill>
                      <a:srgbClr val="6600FF"/>
                    </a:solidFill>
                  </a:rPr>
                  <a:t>∆</a:t>
                </a:r>
                <a:r>
                  <a:rPr lang="sr-Latn-CS" altLang="en-US" sz="3000">
                    <a:solidFill>
                      <a:srgbClr val="6600FF"/>
                    </a:solidFill>
                  </a:rPr>
                  <a:t>t</a:t>
                </a:r>
                <a:endParaRPr lang="en-US" altLang="en-US" sz="3000">
                  <a:solidFill>
                    <a:srgbClr val="6600FF"/>
                  </a:solidFill>
                </a:endParaRPr>
              </a:p>
            </p:txBody>
          </p:sp>
          <p:sp>
            <p:nvSpPr>
              <p:cNvPr id="46088" name="Rectangle 5">
                <a:extLst>
                  <a:ext uri="{FF2B5EF4-FFF2-40B4-BE49-F238E27FC236}">
                    <a16:creationId xmlns="" xmlns:a16="http://schemas.microsoft.com/office/drawing/2014/main" id="{CD85CF12-4A48-4079-76E7-8ED33027E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2" y="2455"/>
                <a:ext cx="706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3000">
                    <a:solidFill>
                      <a:srgbClr val="6600FF"/>
                    </a:solidFill>
                  </a:rPr>
                  <a:t>∆</a:t>
                </a:r>
                <a:r>
                  <a:rPr lang="sr-Latn-CS" altLang="en-US" sz="3000">
                    <a:solidFill>
                      <a:srgbClr val="6600FF"/>
                    </a:solidFill>
                  </a:rPr>
                  <a:t>N</a:t>
                </a:r>
                <a:r>
                  <a:rPr lang="sr-Latn-CS" altLang="en-US" sz="3000" baseline="-25000">
                    <a:solidFill>
                      <a:srgbClr val="6600FF"/>
                    </a:solidFill>
                  </a:rPr>
                  <a:t>n</a:t>
                </a:r>
                <a:endParaRPr lang="en-US" altLang="en-US" sz="3000" baseline="-25000">
                  <a:solidFill>
                    <a:srgbClr val="6600FF"/>
                  </a:solidFill>
                </a:endParaRPr>
              </a:p>
            </p:txBody>
          </p:sp>
          <p:sp>
            <p:nvSpPr>
              <p:cNvPr id="46089" name="Line 6">
                <a:extLst>
                  <a:ext uri="{FF2B5EF4-FFF2-40B4-BE49-F238E27FC236}">
                    <a16:creationId xmlns="" xmlns:a16="http://schemas.microsoft.com/office/drawing/2014/main" id="{05C22C24-F4D4-B8D3-AC6D-B95B774DD9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3022"/>
                <a:ext cx="862" cy="0"/>
              </a:xfrm>
              <a:prstGeom prst="line">
                <a:avLst/>
              </a:prstGeom>
              <a:noFill/>
              <a:ln w="38100">
                <a:solidFill>
                  <a:srgbClr val="6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1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6090" name="Text Box 7">
                <a:extLst>
                  <a:ext uri="{FF2B5EF4-FFF2-40B4-BE49-F238E27FC236}">
                    <a16:creationId xmlns="" xmlns:a16="http://schemas.microsoft.com/office/drawing/2014/main" id="{84C2641D-0676-555A-1449-2ABE1513A8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5" y="2840"/>
                <a:ext cx="303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3000">
                    <a:solidFill>
                      <a:srgbClr val="6600FF"/>
                    </a:solidFill>
                  </a:rPr>
                  <a:t>=</a:t>
                </a:r>
              </a:p>
            </p:txBody>
          </p:sp>
          <p:sp>
            <p:nvSpPr>
              <p:cNvPr id="46091" name="Text Box 8">
                <a:extLst>
                  <a:ext uri="{FF2B5EF4-FFF2-40B4-BE49-F238E27FC236}">
                    <a16:creationId xmlns="" xmlns:a16="http://schemas.microsoft.com/office/drawing/2014/main" id="{64FC2E57-3295-5805-6366-39281CDD6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53" y="2795"/>
                <a:ext cx="371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sr-Latn-CS" altLang="en-US" sz="3000">
                    <a:solidFill>
                      <a:srgbClr val="6600FF"/>
                    </a:solidFill>
                  </a:rPr>
                  <a:t>B</a:t>
                </a:r>
                <a:endParaRPr lang="en-US" altLang="en-US" sz="3000">
                  <a:solidFill>
                    <a:srgbClr val="6600FF"/>
                  </a:solidFill>
                </a:endParaRPr>
              </a:p>
            </p:txBody>
          </p:sp>
          <p:sp>
            <p:nvSpPr>
              <p:cNvPr id="46092" name="Line 9">
                <a:extLst>
                  <a:ext uri="{FF2B5EF4-FFF2-40B4-BE49-F238E27FC236}">
                    <a16:creationId xmlns="" xmlns:a16="http://schemas.microsoft.com/office/drawing/2014/main" id="{82A13F13-AA12-B5FA-EEE8-CCA38F36B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16" y="2614"/>
                <a:ext cx="635" cy="36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1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6085" name="Rectangle 14">
              <a:extLst>
                <a:ext uri="{FF2B5EF4-FFF2-40B4-BE49-F238E27FC236}">
                  <a16:creationId xmlns="" xmlns:a16="http://schemas.microsoft.com/office/drawing/2014/main" id="{7FD07116-8F7D-6DFF-D05D-D78C0F79B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2478"/>
              <a:ext cx="5534" cy="1769"/>
            </a:xfrm>
            <a:prstGeom prst="rect">
              <a:avLst/>
            </a:prstGeom>
            <a:noFill/>
            <a:ln w="28575">
              <a:solidFill>
                <a:srgbClr val="66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1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Sea_Lion_Deaths_Graph">
            <a:extLst>
              <a:ext uri="{FF2B5EF4-FFF2-40B4-BE49-F238E27FC236}">
                <a16:creationId xmlns="" xmlns:a16="http://schemas.microsoft.com/office/drawing/2014/main" id="{9136AF43-4EB6-EF5B-30D6-A36B439D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6" y="1754983"/>
            <a:ext cx="3401615" cy="29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0" descr="Hooker's Sea Lion Pup, MJ Williams">
            <a:extLst>
              <a:ext uri="{FF2B5EF4-FFF2-40B4-BE49-F238E27FC236}">
                <a16:creationId xmlns="" xmlns:a16="http://schemas.microsoft.com/office/drawing/2014/main" id="{D8497D51-62B5-E0F3-B2B8-8A32B56E4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1189435"/>
            <a:ext cx="2057400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11">
            <a:extLst>
              <a:ext uri="{FF2B5EF4-FFF2-40B4-BE49-F238E27FC236}">
                <a16:creationId xmlns="" xmlns:a16="http://schemas.microsoft.com/office/drawing/2014/main" id="{0AB98F63-4E43-2995-4183-7E8C83863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1052513"/>
            <a:ext cx="397230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 b="1">
                <a:solidFill>
                  <a:srgbClr val="000000"/>
                </a:solidFill>
              </a:rPr>
              <a:t>NATALITET MORSKOG LAVA </a:t>
            </a:r>
            <a:endParaRPr lang="en-US" altLang="en-US" sz="2100" b="1">
              <a:solidFill>
                <a:srgbClr val="000000"/>
              </a:solidFill>
            </a:endParaRPr>
          </a:p>
        </p:txBody>
      </p:sp>
      <p:sp>
        <p:nvSpPr>
          <p:cNvPr id="47109" name="Text Box 12">
            <a:extLst>
              <a:ext uri="{FF2B5EF4-FFF2-40B4-BE49-F238E27FC236}">
                <a16:creationId xmlns="" xmlns:a16="http://schemas.microsoft.com/office/drawing/2014/main" id="{98680237-5CF5-2332-F2DD-46F8DB6F1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737" y="4832748"/>
            <a:ext cx="36337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500">
                <a:solidFill>
                  <a:srgbClr val="000000"/>
                </a:solidFill>
              </a:rPr>
              <a:t>Broj rođenih mladunaca morskog lava po godinama u periodu 1997-2009</a:t>
            </a:r>
            <a:endParaRPr lang="en-US" altLang="en-US" sz="15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radovanovic-demography3">
            <a:extLst>
              <a:ext uri="{FF2B5EF4-FFF2-40B4-BE49-F238E27FC236}">
                <a16:creationId xmlns="" xmlns:a16="http://schemas.microsoft.com/office/drawing/2014/main" id="{4569A33A-430B-458D-A0F3-81ACB80C9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72730"/>
            <a:ext cx="5588794" cy="494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="" xmlns:a16="http://schemas.microsoft.com/office/drawing/2014/main" id="{EB094D65-A677-D13F-32CD-6A2F735A4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460" y="1190625"/>
            <a:ext cx="15969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NATALITET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U SRBIJI</a:t>
            </a:r>
            <a:endParaRPr lang="en-US" alt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="" xmlns:a16="http://schemas.microsoft.com/office/drawing/2014/main" id="{146740A8-236D-EC70-FD55-D512A764D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002506"/>
            <a:ext cx="7236276" cy="394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Mortalitet 	</a:t>
            </a:r>
            <a:r>
              <a:rPr lang="sr-Latn-CS" altLang="en-US" sz="1800" b="1" dirty="0">
                <a:solidFill>
                  <a:srgbClr val="000000"/>
                </a:solidFill>
                <a:latin typeface="Tahoma" panose="020B0604030504040204" pitchFamily="34" charset="0"/>
              </a:rPr>
              <a:t>- stopa smrtnosti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800" b="1" dirty="0">
                <a:solidFill>
                  <a:srgbClr val="000000"/>
                </a:solidFill>
                <a:latin typeface="Tahoma" panose="020B0604030504040204" pitchFamily="34" charset="0"/>
              </a:rPr>
              <a:t>			- negativan faktor rasta populacije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800" b="1" dirty="0">
                <a:solidFill>
                  <a:srgbClr val="000000"/>
                </a:solidFill>
                <a:latin typeface="Tahoma" panose="020B0604030504040204" pitchFamily="34" charset="0"/>
              </a:rPr>
              <a:t>		     	- pojava suprotna natalitetu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800" b="1" dirty="0">
                <a:solidFill>
                  <a:srgbClr val="000000"/>
                </a:solidFill>
                <a:latin typeface="Tahoma" panose="020B0604030504040204" pitchFamily="34" charset="0"/>
              </a:rPr>
              <a:t>			- izražava se brojem uginulih jedinki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800" b="1" dirty="0">
                <a:solidFill>
                  <a:srgbClr val="000000"/>
                </a:solidFill>
                <a:latin typeface="Tahoma" panose="020B0604030504040204" pitchFamily="34" charset="0"/>
              </a:rPr>
              <a:t>			  populacije u funkciji vremena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18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135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700" dirty="0">
                <a:solidFill>
                  <a:srgbClr val="3333FF"/>
                </a:solidFill>
              </a:rPr>
              <a:t> </a:t>
            </a:r>
            <a:r>
              <a:rPr lang="sr-Latn-CS" altLang="en-US" sz="2700" i="1" dirty="0">
                <a:solidFill>
                  <a:srgbClr val="3333FF"/>
                </a:solidFill>
              </a:rPr>
              <a:t>fiziološki </a:t>
            </a:r>
            <a:r>
              <a:rPr lang="sr-Latn-CS" altLang="en-US" sz="2700" dirty="0">
                <a:solidFill>
                  <a:srgbClr val="3333FF"/>
                </a:solidFill>
              </a:rPr>
              <a:t>(minimalni)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1500" dirty="0">
              <a:solidFill>
                <a:srgbClr val="3333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700" dirty="0">
                <a:solidFill>
                  <a:srgbClr val="3333FF"/>
                </a:solidFill>
              </a:rPr>
              <a:t> </a:t>
            </a:r>
            <a:r>
              <a:rPr lang="sr-Latn-CS" altLang="en-US" sz="2700" i="1" dirty="0">
                <a:solidFill>
                  <a:srgbClr val="3333FF"/>
                </a:solidFill>
              </a:rPr>
              <a:t>ekološki </a:t>
            </a:r>
            <a:r>
              <a:rPr lang="sr-Latn-CS" altLang="en-US" sz="2700" dirty="0">
                <a:solidFill>
                  <a:srgbClr val="3333FF"/>
                </a:solidFill>
              </a:rPr>
              <a:t>(ostvareni)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3000" dirty="0">
              <a:solidFill>
                <a:srgbClr val="3333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400" dirty="0">
                <a:solidFill>
                  <a:srgbClr val="000000"/>
                </a:solidFill>
              </a:rPr>
              <a:t>stopa mortaliteta</a:t>
            </a:r>
            <a:r>
              <a:rPr lang="sr-Latn-CS" altLang="en-US" sz="1800" dirty="0">
                <a:solidFill>
                  <a:srgbClr val="000000"/>
                </a:solidFill>
              </a:rPr>
              <a:t>   </a:t>
            </a:r>
            <a:r>
              <a:rPr lang="en-US" altLang="en-US" sz="1800" dirty="0">
                <a:solidFill>
                  <a:srgbClr val="000000"/>
                </a:solidFill>
              </a:rPr>
              <a:t>		</a:t>
            </a:r>
            <a:r>
              <a:rPr lang="sr-Latn-CS" altLang="en-US" sz="2400" b="1" dirty="0">
                <a:solidFill>
                  <a:srgbClr val="6600CC"/>
                </a:solidFill>
              </a:rPr>
              <a:t>q</a:t>
            </a:r>
            <a:r>
              <a:rPr lang="sr-Latn-CS" altLang="en-US" sz="2400" b="1" baseline="-25000" dirty="0">
                <a:solidFill>
                  <a:srgbClr val="6600CC"/>
                </a:solidFill>
              </a:rPr>
              <a:t>x</a:t>
            </a:r>
            <a:r>
              <a:rPr lang="sr-Latn-CS" altLang="en-US" sz="2400" b="1" dirty="0">
                <a:solidFill>
                  <a:srgbClr val="6600CC"/>
                </a:solidFill>
              </a:rPr>
              <a:t> </a:t>
            </a:r>
            <a:r>
              <a:rPr lang="en-US" altLang="en-US" sz="2400" b="1" dirty="0">
                <a:solidFill>
                  <a:srgbClr val="6600CC"/>
                </a:solidFill>
              </a:rPr>
              <a:t>= 1000 x d</a:t>
            </a:r>
            <a:r>
              <a:rPr lang="en-US" altLang="en-US" sz="2400" b="1" baseline="-25000" dirty="0">
                <a:solidFill>
                  <a:srgbClr val="6600CC"/>
                </a:solidFill>
              </a:rPr>
              <a:t>x</a:t>
            </a:r>
            <a:r>
              <a:rPr lang="sr-Latn-CS" altLang="en-US" sz="2400" b="1" baseline="-25000" dirty="0">
                <a:solidFill>
                  <a:srgbClr val="6600CC"/>
                </a:solidFill>
              </a:rPr>
              <a:t> </a:t>
            </a:r>
            <a:r>
              <a:rPr lang="en-US" altLang="en-US" sz="2400" b="1" dirty="0">
                <a:solidFill>
                  <a:srgbClr val="6600CC"/>
                </a:solidFill>
              </a:rPr>
              <a:t>/</a:t>
            </a:r>
            <a:r>
              <a:rPr lang="sr-Latn-CS" altLang="en-US" sz="2400" b="1" dirty="0">
                <a:solidFill>
                  <a:srgbClr val="6600CC"/>
                </a:solidFill>
              </a:rPr>
              <a:t> </a:t>
            </a:r>
            <a:r>
              <a:rPr lang="en-US" altLang="en-US" sz="2400" b="1" dirty="0">
                <a:solidFill>
                  <a:srgbClr val="6600CC"/>
                </a:solidFill>
              </a:rPr>
              <a:t>l</a:t>
            </a:r>
            <a:r>
              <a:rPr lang="en-US" altLang="en-US" sz="2400" b="1" baseline="-25000" dirty="0">
                <a:solidFill>
                  <a:srgbClr val="6600CC"/>
                </a:solidFill>
              </a:rPr>
              <a:t>x</a:t>
            </a:r>
          </a:p>
        </p:txBody>
      </p:sp>
      <p:sp>
        <p:nvSpPr>
          <p:cNvPr id="49155" name="Line 3">
            <a:extLst>
              <a:ext uri="{FF2B5EF4-FFF2-40B4-BE49-F238E27FC236}">
                <a16:creationId xmlns="" xmlns:a16="http://schemas.microsoft.com/office/drawing/2014/main" id="{89157DD6-95A9-1A2F-6B84-1BC6CDE00E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2376" y="4725591"/>
            <a:ext cx="75604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156" name="Line 4">
            <a:extLst>
              <a:ext uri="{FF2B5EF4-FFF2-40B4-BE49-F238E27FC236}">
                <a16:creationId xmlns="" xmlns:a16="http://schemas.microsoft.com/office/drawing/2014/main" id="{2AAAFA50-8362-A233-7468-51B1271DA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291" y="4076700"/>
            <a:ext cx="0" cy="37742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157" name="Text Box 5">
            <a:extLst>
              <a:ext uri="{FF2B5EF4-FFF2-40B4-BE49-F238E27FC236}">
                <a16:creationId xmlns="" xmlns:a16="http://schemas.microsoft.com/office/drawing/2014/main" id="{9CB97062-494A-78E0-2183-ADD338C88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448" y="3429001"/>
            <a:ext cx="271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 err="1">
                <a:solidFill>
                  <a:srgbClr val="FF0066"/>
                </a:solidFill>
              </a:rPr>
              <a:t>broj</a:t>
            </a:r>
            <a:r>
              <a:rPr lang="en-US" altLang="en-US" sz="1800" b="1" dirty="0">
                <a:solidFill>
                  <a:srgbClr val="FF0066"/>
                </a:solidFill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</a:rPr>
              <a:t>uginulih</a:t>
            </a:r>
            <a:r>
              <a:rPr lang="en-US" altLang="en-US" sz="1800" b="1" dirty="0">
                <a:solidFill>
                  <a:srgbClr val="FF0066"/>
                </a:solidFill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</a:rPr>
              <a:t>jedinki</a:t>
            </a:r>
            <a:r>
              <a:rPr lang="en-US" altLang="en-US" sz="1800" b="1" dirty="0">
                <a:solidFill>
                  <a:srgbClr val="FF0066"/>
                </a:solidFill>
              </a:rPr>
              <a:t> 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 err="1">
                <a:solidFill>
                  <a:srgbClr val="FF0066"/>
                </a:solidFill>
              </a:rPr>
              <a:t>vremenskom</a:t>
            </a:r>
            <a:r>
              <a:rPr lang="en-US" altLang="en-US" sz="1800" b="1" dirty="0">
                <a:solidFill>
                  <a:srgbClr val="FF0066"/>
                </a:solidFill>
              </a:rPr>
              <a:t> </a:t>
            </a:r>
            <a:r>
              <a:rPr lang="en-US" altLang="en-US" sz="1800" b="1" dirty="0" err="1">
                <a:solidFill>
                  <a:srgbClr val="FF0066"/>
                </a:solidFill>
              </a:rPr>
              <a:t>periodu</a:t>
            </a:r>
            <a:r>
              <a:rPr lang="en-US" altLang="en-US" sz="1800" b="1" dirty="0">
                <a:solidFill>
                  <a:srgbClr val="FF0066"/>
                </a:solidFill>
              </a:rPr>
              <a:t> x</a:t>
            </a:r>
          </a:p>
        </p:txBody>
      </p:sp>
      <p:sp>
        <p:nvSpPr>
          <p:cNvPr id="49158" name="Line 6">
            <a:extLst>
              <a:ext uri="{FF2B5EF4-FFF2-40B4-BE49-F238E27FC236}">
                <a16:creationId xmlns="" xmlns:a16="http://schemas.microsoft.com/office/drawing/2014/main" id="{220263D8-6C39-82FD-97F3-690CF3138C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48488" y="4832747"/>
            <a:ext cx="0" cy="3226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159" name="Text Box 7">
            <a:extLst>
              <a:ext uri="{FF2B5EF4-FFF2-40B4-BE49-F238E27FC236}">
                <a16:creationId xmlns="" xmlns:a16="http://schemas.microsoft.com/office/drawing/2014/main" id="{089B3BA6-7934-9FDC-3394-1E8BC0B7F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6932" y="5076826"/>
            <a:ext cx="38266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0066"/>
                </a:solidFill>
              </a:rPr>
              <a:t>broj pre</a:t>
            </a:r>
            <a:r>
              <a:rPr lang="sr-Latn-CS" altLang="en-US" sz="1800" b="1">
                <a:solidFill>
                  <a:srgbClr val="FF0066"/>
                </a:solidFill>
              </a:rPr>
              <a:t>ž</a:t>
            </a:r>
            <a:r>
              <a:rPr lang="en-US" altLang="en-US" sz="1800" b="1">
                <a:solidFill>
                  <a:srgbClr val="FF0066"/>
                </a:solidFill>
              </a:rPr>
              <a:t>ivelih jedinki na po</a:t>
            </a:r>
            <a:r>
              <a:rPr lang="sr-Latn-CS" altLang="en-US" sz="1800" b="1">
                <a:solidFill>
                  <a:srgbClr val="FF0066"/>
                </a:solidFill>
              </a:rPr>
              <a:t>četku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800" b="1">
                <a:solidFill>
                  <a:srgbClr val="FF0066"/>
                </a:solidFill>
              </a:rPr>
              <a:t>vremenskog intervala za svaku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800" b="1">
                <a:solidFill>
                  <a:srgbClr val="FF0066"/>
                </a:solidFill>
              </a:rPr>
              <a:t>uzrasnu klasu</a:t>
            </a:r>
            <a:endParaRPr lang="en-US" altLang="en-US" sz="1800" b="1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zoom dir="in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12">
            <a:extLst>
              <a:ext uri="{FF2B5EF4-FFF2-40B4-BE49-F238E27FC236}">
                <a16:creationId xmlns="" xmlns:a16="http://schemas.microsoft.com/office/drawing/2014/main" id="{221FA176-8F8D-5905-351D-21BAB009FB8A}"/>
              </a:ext>
            </a:extLst>
          </p:cNvPr>
          <p:cNvGrpSpPr>
            <a:grpSpLocks/>
          </p:cNvGrpSpPr>
          <p:nvPr/>
        </p:nvGrpSpPr>
        <p:grpSpPr bwMode="auto">
          <a:xfrm>
            <a:off x="2250282" y="1599011"/>
            <a:ext cx="5237560" cy="4260056"/>
            <a:chOff x="930" y="623"/>
            <a:chExt cx="4399" cy="3578"/>
          </a:xfrm>
        </p:grpSpPr>
        <p:pic>
          <p:nvPicPr>
            <p:cNvPr id="50180" name="Picture 9" descr="09bio10q23">
              <a:extLst>
                <a:ext uri="{FF2B5EF4-FFF2-40B4-BE49-F238E27FC236}">
                  <a16:creationId xmlns="" xmlns:a16="http://schemas.microsoft.com/office/drawing/2014/main" id="{3E8BDCDC-E1CC-73E0-6EAF-D80A3F1F8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" y="623"/>
              <a:ext cx="3814" cy="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1" name="Text Box 10">
              <a:extLst>
                <a:ext uri="{FF2B5EF4-FFF2-40B4-BE49-F238E27FC236}">
                  <a16:creationId xmlns="" xmlns:a16="http://schemas.microsoft.com/office/drawing/2014/main" id="{96D33B17-9D4E-8F67-736B-2914B528D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" y="3475"/>
              <a:ext cx="1134" cy="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sr-Latn-CS" altLang="en-US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Natalitet</a:t>
              </a:r>
            </a:p>
            <a:p>
              <a:pPr algn="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sr-Latn-CS" altLang="en-US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Mortalitet</a:t>
              </a:r>
              <a:endPara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0179" name="Text Box 11">
            <a:extLst>
              <a:ext uri="{FF2B5EF4-FFF2-40B4-BE49-F238E27FC236}">
                <a16:creationId xmlns="" xmlns:a16="http://schemas.microsoft.com/office/drawing/2014/main" id="{71885BEC-C31A-ACE7-BADE-9CF59ABDF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4" y="944167"/>
            <a:ext cx="37266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sr-Latn-CS" altLang="en-US" sz="1800" b="1">
                <a:solidFill>
                  <a:srgbClr val="990033"/>
                </a:solidFill>
                <a:latin typeface="Tahoma" panose="020B0604030504040204" pitchFamily="34" charset="0"/>
              </a:rPr>
              <a:t>NATALITET I MORTALITET JELENA</a:t>
            </a:r>
            <a:endParaRPr lang="en-US" altLang="en-US" sz="1800" b="1">
              <a:solidFill>
                <a:srgbClr val="990033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ie Chart showing causes of mortality">
            <a:extLst>
              <a:ext uri="{FF2B5EF4-FFF2-40B4-BE49-F238E27FC236}">
                <a16:creationId xmlns="" xmlns:a16="http://schemas.microsoft.com/office/drawing/2014/main" id="{97B22909-B77C-BF80-6951-37F82D21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1" y="2025255"/>
            <a:ext cx="4644629" cy="2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>
            <a:extLst>
              <a:ext uri="{FF2B5EF4-FFF2-40B4-BE49-F238E27FC236}">
                <a16:creationId xmlns="" xmlns:a16="http://schemas.microsoft.com/office/drawing/2014/main" id="{46F208EC-52FF-EE47-321D-2FF17F59E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060" y="1107281"/>
            <a:ext cx="56813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>
                <a:solidFill>
                  <a:srgbClr val="000000"/>
                </a:solidFill>
              </a:rPr>
              <a:t>Uzroci smrtnosti u prirodnim populacijama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>
                <a:solidFill>
                  <a:srgbClr val="000000"/>
                </a:solidFill>
              </a:rPr>
              <a:t>ju</a:t>
            </a:r>
            <a:r>
              <a:rPr lang="sr-Latn-CS" altLang="en-US" sz="2100">
                <a:solidFill>
                  <a:srgbClr val="000000"/>
                </a:solidFill>
              </a:rPr>
              <a:t>žnoameričkog morskog lava (</a:t>
            </a:r>
            <a:r>
              <a:rPr lang="sr-Latn-CS" altLang="en-US" sz="2100" i="1">
                <a:solidFill>
                  <a:srgbClr val="000000"/>
                </a:solidFill>
              </a:rPr>
              <a:t>Otaria byronia</a:t>
            </a:r>
            <a:r>
              <a:rPr lang="sr-Latn-CS" altLang="en-US" sz="2100">
                <a:solidFill>
                  <a:srgbClr val="000000"/>
                </a:solidFill>
              </a:rPr>
              <a:t>)</a:t>
            </a: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51204" name="TextBox 1">
            <a:extLst>
              <a:ext uri="{FF2B5EF4-FFF2-40B4-BE49-F238E27FC236}">
                <a16:creationId xmlns="" xmlns:a16="http://schemas.microsoft.com/office/drawing/2014/main" id="{B8B82EF6-797B-DF4A-10E4-07C27CBB2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591" y="5319713"/>
            <a:ext cx="1670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Morbiditet</a:t>
            </a:r>
          </a:p>
        </p:txBody>
      </p:sp>
    </p:spTree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infantmort">
            <a:extLst>
              <a:ext uri="{FF2B5EF4-FFF2-40B4-BE49-F238E27FC236}">
                <a16:creationId xmlns="" xmlns:a16="http://schemas.microsoft.com/office/drawing/2014/main" id="{721988CD-435A-6F8A-99B0-1C3657C34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2243138"/>
            <a:ext cx="3564731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="" xmlns:a16="http://schemas.microsoft.com/office/drawing/2014/main" id="{D7CFD62F-E68F-2D9A-6075-A0AF2636C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11" y="1269207"/>
            <a:ext cx="33666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smrtnost novorođene dece</a:t>
            </a: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52228" name="Text Box 4">
            <a:extLst>
              <a:ext uri="{FF2B5EF4-FFF2-40B4-BE49-F238E27FC236}">
                <a16:creationId xmlns="" xmlns:a16="http://schemas.microsoft.com/office/drawing/2014/main" id="{130A8434-9918-41D8-FAFA-41B50A3E0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169" y="1107281"/>
            <a:ext cx="14382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broj umrlih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52229" name="Text Box 5">
            <a:extLst>
              <a:ext uri="{FF2B5EF4-FFF2-40B4-BE49-F238E27FC236}">
                <a16:creationId xmlns="" xmlns:a16="http://schemas.microsoft.com/office/drawing/2014/main" id="{8C8C1A9B-452D-6858-4CD3-90EFBC11D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26" y="1322785"/>
            <a:ext cx="3417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52230" name="Line 6">
            <a:extLst>
              <a:ext uri="{FF2B5EF4-FFF2-40B4-BE49-F238E27FC236}">
                <a16:creationId xmlns="" xmlns:a16="http://schemas.microsoft.com/office/drawing/2014/main" id="{3B70E10B-6923-ABB5-C052-11F2215260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3" y="1593056"/>
            <a:ext cx="183594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1" name="Rectangle 7">
            <a:extLst>
              <a:ext uri="{FF2B5EF4-FFF2-40B4-BE49-F238E27FC236}">
                <a16:creationId xmlns="" xmlns:a16="http://schemas.microsoft.com/office/drawing/2014/main" id="{D895056E-E392-0F4A-5458-2CAF7A95C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8320" y="1646635"/>
            <a:ext cx="21752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1000 živorođenih</a:t>
            </a:r>
            <a:endParaRPr lang="en-US" alt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kologija 7">
            <a:extLst>
              <a:ext uri="{FF2B5EF4-FFF2-40B4-BE49-F238E27FC236}">
                <a16:creationId xmlns="" xmlns:a16="http://schemas.microsoft.com/office/drawing/2014/main" id="{E6E032DF-13EB-2730-7647-6D4A4EC27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1" y="1538289"/>
            <a:ext cx="4157663" cy="34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="" xmlns:a16="http://schemas.microsoft.com/office/drawing/2014/main" id="{6B19612F-1E6C-0789-0339-9F51CC82D99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2833" y="2889625"/>
            <a:ext cx="22044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>
                <a:solidFill>
                  <a:srgbClr val="000000"/>
                </a:solidFill>
              </a:rPr>
              <a:t>Logaritam pre</a:t>
            </a:r>
            <a:r>
              <a:rPr lang="sr-Latn-CS" altLang="en-US" sz="1350" b="1">
                <a:solidFill>
                  <a:srgbClr val="000000"/>
                </a:solidFill>
              </a:rPr>
              <a:t>življavanja</a:t>
            </a:r>
            <a:endParaRPr lang="en-US" altLang="en-US" sz="1350" b="1">
              <a:solidFill>
                <a:srgbClr val="000000"/>
              </a:solidFill>
            </a:endParaRPr>
          </a:p>
        </p:txBody>
      </p:sp>
      <p:sp>
        <p:nvSpPr>
          <p:cNvPr id="53252" name="Text Box 4">
            <a:extLst>
              <a:ext uri="{FF2B5EF4-FFF2-40B4-BE49-F238E27FC236}">
                <a16:creationId xmlns="" xmlns:a16="http://schemas.microsoft.com/office/drawing/2014/main" id="{02A09BB6-79DA-A74C-BF3F-011C2ED5B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5481638"/>
            <a:ext cx="29402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 b="1">
                <a:solidFill>
                  <a:srgbClr val="000000"/>
                </a:solidFill>
              </a:rPr>
              <a:t>Ukupna dužina života</a:t>
            </a:r>
            <a:endParaRPr lang="en-US" altLang="en-US" sz="2100" b="1">
              <a:solidFill>
                <a:srgbClr val="000000"/>
              </a:solidFill>
            </a:endParaRPr>
          </a:p>
        </p:txBody>
      </p:sp>
      <p:sp>
        <p:nvSpPr>
          <p:cNvPr id="53253" name="Text Box 5">
            <a:extLst>
              <a:ext uri="{FF2B5EF4-FFF2-40B4-BE49-F238E27FC236}">
                <a16:creationId xmlns="" xmlns:a16="http://schemas.microsoft.com/office/drawing/2014/main" id="{1E77C677-15C2-097F-C18F-F2D603B97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172" y="4994673"/>
            <a:ext cx="144462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350">
                <a:solidFill>
                  <a:srgbClr val="0000FF"/>
                </a:solidFill>
              </a:rPr>
              <a:t>Prereproduktivni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350">
                <a:solidFill>
                  <a:srgbClr val="0000FF"/>
                </a:solidFill>
              </a:rPr>
              <a:t>period</a:t>
            </a:r>
            <a:endParaRPr lang="en-US" altLang="en-US" sz="1350">
              <a:solidFill>
                <a:srgbClr val="0000FF"/>
              </a:solidFill>
            </a:endParaRPr>
          </a:p>
        </p:txBody>
      </p:sp>
      <p:sp>
        <p:nvSpPr>
          <p:cNvPr id="53254" name="Text Box 6">
            <a:extLst>
              <a:ext uri="{FF2B5EF4-FFF2-40B4-BE49-F238E27FC236}">
                <a16:creationId xmlns="" xmlns:a16="http://schemas.microsoft.com/office/drawing/2014/main" id="{2846E8C9-CD4D-4859-9A0D-46281CD69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2895" y="4994673"/>
            <a:ext cx="124264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350">
                <a:solidFill>
                  <a:srgbClr val="0000FF"/>
                </a:solidFill>
              </a:rPr>
              <a:t>Reproduktivni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350">
                <a:solidFill>
                  <a:srgbClr val="0000FF"/>
                </a:solidFill>
              </a:rPr>
              <a:t>period</a:t>
            </a:r>
            <a:endParaRPr lang="en-US" altLang="en-US" sz="1350">
              <a:solidFill>
                <a:srgbClr val="0000FF"/>
              </a:solidFill>
            </a:endParaRPr>
          </a:p>
        </p:txBody>
      </p:sp>
      <p:sp>
        <p:nvSpPr>
          <p:cNvPr id="53255" name="Text Box 7">
            <a:extLst>
              <a:ext uri="{FF2B5EF4-FFF2-40B4-BE49-F238E27FC236}">
                <a16:creationId xmlns="" xmlns:a16="http://schemas.microsoft.com/office/drawing/2014/main" id="{52EEE00E-6ABD-6929-3B29-F8B95C6B9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878" y="4994672"/>
            <a:ext cx="18240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350">
                <a:solidFill>
                  <a:srgbClr val="0000FF"/>
                </a:solidFill>
              </a:rPr>
              <a:t>Postreproduktivni period</a:t>
            </a:r>
            <a:endParaRPr lang="en-US" altLang="en-US" sz="1350">
              <a:solidFill>
                <a:srgbClr val="0000FF"/>
              </a:solidFill>
            </a:endParaRPr>
          </a:p>
        </p:txBody>
      </p:sp>
      <p:sp>
        <p:nvSpPr>
          <p:cNvPr id="53256" name="Text Box 8">
            <a:extLst>
              <a:ext uri="{FF2B5EF4-FFF2-40B4-BE49-F238E27FC236}">
                <a16:creationId xmlns="" xmlns:a16="http://schemas.microsoft.com/office/drawing/2014/main" id="{7FAFB54A-4E31-D323-A93B-A2FE6AF1C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4" y="1015605"/>
            <a:ext cx="5379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400" b="1">
                <a:solidFill>
                  <a:srgbClr val="000066"/>
                </a:solidFill>
              </a:rPr>
              <a:t>Četiri osnovne krive preživljavanja</a:t>
            </a:r>
            <a:r>
              <a:rPr lang="sr-Latn-CS" altLang="en-US" sz="2100" b="1">
                <a:solidFill>
                  <a:srgbClr val="333399"/>
                </a:solidFill>
              </a:rPr>
              <a:t> </a:t>
            </a:r>
            <a:r>
              <a:rPr lang="sr-Latn-CS" altLang="en-US" sz="2100">
                <a:solidFill>
                  <a:srgbClr val="000000"/>
                </a:solidFill>
              </a:rPr>
              <a:t> </a:t>
            </a: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53257" name="Text Box 9">
            <a:extLst>
              <a:ext uri="{FF2B5EF4-FFF2-40B4-BE49-F238E27FC236}">
                <a16:creationId xmlns="" xmlns:a16="http://schemas.microsoft.com/office/drawing/2014/main" id="{B9376713-8830-B514-6A25-3591D7ACF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591" y="1824038"/>
            <a:ext cx="1985963" cy="320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350">
                <a:solidFill>
                  <a:srgbClr val="000000"/>
                </a:solidFill>
              </a:rPr>
              <a:t>Primeri: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135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sr-Latn-CS" altLang="en-US" sz="1350">
                <a:solidFill>
                  <a:srgbClr val="000000"/>
                </a:solidFill>
              </a:rPr>
              <a:t>mnogi sisari, čovek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endParaRPr lang="sr-Latn-CS" altLang="en-US" sz="135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sr-Latn-CS" altLang="en-US" sz="1350">
                <a:solidFill>
                  <a:srgbClr val="000000"/>
                </a:solidFill>
              </a:rPr>
              <a:t>ptice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endParaRPr lang="sr-Latn-CS" altLang="en-US" sz="135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sr-Latn-CS" altLang="en-US" sz="1350">
                <a:solidFill>
                  <a:srgbClr val="000000"/>
                </a:solidFill>
              </a:rPr>
              <a:t>zglavkari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endParaRPr lang="sr-Latn-CS" altLang="en-US" sz="135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sr-Latn-CS" altLang="en-US" sz="1350">
                <a:solidFill>
                  <a:srgbClr val="000000"/>
                </a:solidFill>
              </a:rPr>
              <a:t>niži organizmi sa kratkim životnim ciklusom i velikim brojem potomaka, većina živi </a:t>
            </a:r>
            <a:r>
              <a:rPr lang="sr-Latn-CS" altLang="en-US" sz="1350" b="1">
                <a:solidFill>
                  <a:srgbClr val="000000"/>
                </a:solidFill>
              </a:rPr>
              <a:t>u vodi i ne vode računa o potomstvu</a:t>
            </a:r>
            <a:endParaRPr lang="en-US" altLang="en-US" sz="135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Ekologija 10">
            <a:extLst>
              <a:ext uri="{FF2B5EF4-FFF2-40B4-BE49-F238E27FC236}">
                <a16:creationId xmlns="" xmlns:a16="http://schemas.microsoft.com/office/drawing/2014/main" id="{2303447D-7985-AFAF-6A9E-8E9FE7738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6" y="887017"/>
            <a:ext cx="6101953" cy="503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>
            <a:extLst>
              <a:ext uri="{FF2B5EF4-FFF2-40B4-BE49-F238E27FC236}">
                <a16:creationId xmlns="" xmlns:a16="http://schemas.microsoft.com/office/drawing/2014/main" id="{5F0DCB45-F32D-E056-8C3A-DD794A4B4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6" y="3375422"/>
            <a:ext cx="155523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dijagonalna</a:t>
            </a: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54276" name="Text Box 4">
            <a:extLst>
              <a:ext uri="{FF2B5EF4-FFF2-40B4-BE49-F238E27FC236}">
                <a16:creationId xmlns="" xmlns:a16="http://schemas.microsoft.com/office/drawing/2014/main" id="{FB4D8D4A-1E55-258C-EC62-B3AAA307A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75" y="1322785"/>
            <a:ext cx="14686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konveksna</a:t>
            </a:r>
            <a:endParaRPr lang="en-US" altLang="en-US" sz="2100">
              <a:solidFill>
                <a:srgbClr val="000000"/>
              </a:solidFill>
            </a:endParaRPr>
          </a:p>
        </p:txBody>
      </p:sp>
      <p:sp>
        <p:nvSpPr>
          <p:cNvPr id="54277" name="Text Box 5">
            <a:extLst>
              <a:ext uri="{FF2B5EF4-FFF2-40B4-BE49-F238E27FC236}">
                <a16:creationId xmlns="" xmlns:a16="http://schemas.microsoft.com/office/drawing/2014/main" id="{4EC3358D-4729-E592-AE60-18CFDA4FF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531" y="4994672"/>
            <a:ext cx="133402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konkavna</a:t>
            </a:r>
            <a:endParaRPr lang="en-US" alt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71A66D-F440-486A-8035-4C0B37718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" y="582901"/>
            <a:ext cx="3175807" cy="3168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312C39-2250-47B1-BEE8-5DA8D22E8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045">
            <a:off x="5191469" y="3657272"/>
            <a:ext cx="3740214" cy="2398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B55C68F-8E6A-48BC-8D2D-805CFFB66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54" y="3432410"/>
            <a:ext cx="4727690" cy="2576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5F54893-99C8-4C73-A453-490F064E9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19" y="-1200619"/>
            <a:ext cx="4115738" cy="411573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E0CD4AE-8014-41FC-BAAC-9A6EA40843CD}"/>
              </a:ext>
            </a:extLst>
          </p:cNvPr>
          <p:cNvSpPr/>
          <p:nvPr/>
        </p:nvSpPr>
        <p:spPr>
          <a:xfrm>
            <a:off x="2500373" y="2370383"/>
            <a:ext cx="4841748" cy="112471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9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HELIOTERMI</a:t>
            </a:r>
          </a:p>
        </p:txBody>
      </p:sp>
    </p:spTree>
    <p:extLst>
      <p:ext uri="{BB962C8B-B14F-4D97-AF65-F5344CB8AC3E}">
        <p14:creationId xmlns:p14="http://schemas.microsoft.com/office/powerpoint/2010/main" val="426825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>
            <a:extLst>
              <a:ext uri="{FF2B5EF4-FFF2-40B4-BE49-F238E27FC236}">
                <a16:creationId xmlns="" xmlns:a16="http://schemas.microsoft.com/office/drawing/2014/main" id="{AF396050-2674-6E9D-C460-C4AC0082E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60" y="998935"/>
            <a:ext cx="57245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19">
            <a:extLst>
              <a:ext uri="{FF2B5EF4-FFF2-40B4-BE49-F238E27FC236}">
                <a16:creationId xmlns="" xmlns:a16="http://schemas.microsoft.com/office/drawing/2014/main" id="{FE535BB8-2C9B-20A7-DB8F-8830C0B80F76}"/>
              </a:ext>
            </a:extLst>
          </p:cNvPr>
          <p:cNvGrpSpPr>
            <a:grpSpLocks/>
          </p:cNvGrpSpPr>
          <p:nvPr/>
        </p:nvGrpSpPr>
        <p:grpSpPr bwMode="auto">
          <a:xfrm>
            <a:off x="1223963" y="998936"/>
            <a:ext cx="6822281" cy="4644628"/>
            <a:chOff x="68" y="119"/>
            <a:chExt cx="5730" cy="3901"/>
          </a:xfrm>
        </p:grpSpPr>
        <p:sp>
          <p:nvSpPr>
            <p:cNvPr id="56324" name="Text Box 3">
              <a:extLst>
                <a:ext uri="{FF2B5EF4-FFF2-40B4-BE49-F238E27FC236}">
                  <a16:creationId xmlns="" xmlns:a16="http://schemas.microsoft.com/office/drawing/2014/main" id="{65F58198-EB1A-DF81-1919-658469C3C5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" y="119"/>
              <a:ext cx="5730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2400" b="1">
                  <a:solidFill>
                    <a:srgbClr val="CC0000"/>
                  </a:solidFill>
                </a:rPr>
                <a:t>MIGRATORNA KRETANJA</a:t>
              </a:r>
              <a:r>
                <a:rPr lang="sr-Latn-CS" altLang="en-US" sz="2400">
                  <a:solidFill>
                    <a:srgbClr val="000000"/>
                  </a:solidFill>
                </a:rPr>
                <a:t> - </a:t>
              </a:r>
              <a:r>
                <a:rPr lang="sr-Latn-CS" altLang="en-US" sz="2100" b="1" i="1">
                  <a:solidFill>
                    <a:srgbClr val="006699"/>
                  </a:solidFill>
                </a:rPr>
                <a:t>periodična kretanja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2100" b="1" i="1">
                  <a:solidFill>
                    <a:srgbClr val="006699"/>
                  </a:solidFill>
                </a:rPr>
                <a:t>(selidbe) koje </a:t>
              </a:r>
              <a:r>
                <a:rPr lang="sr-Latn-CS" altLang="en-US" sz="2100" b="1" i="1" u="sng">
                  <a:solidFill>
                    <a:srgbClr val="006699"/>
                  </a:solidFill>
                </a:rPr>
                <a:t>utiču na brojnost populacije</a:t>
              </a:r>
              <a:endParaRPr lang="sr-Latn-CS" altLang="en-US" sz="1800" b="1" i="1">
                <a:solidFill>
                  <a:srgbClr val="006699"/>
                </a:solidFill>
              </a:endParaRPr>
            </a:p>
          </p:txBody>
        </p:sp>
        <p:sp>
          <p:nvSpPr>
            <p:cNvPr id="56325" name="Oval 2">
              <a:extLst>
                <a:ext uri="{FF2B5EF4-FFF2-40B4-BE49-F238E27FC236}">
                  <a16:creationId xmlns="" xmlns:a16="http://schemas.microsoft.com/office/drawing/2014/main" id="{3E8D3430-B124-0CD3-080C-3C1981882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1797"/>
              <a:ext cx="2223" cy="2223"/>
            </a:xfrm>
            <a:prstGeom prst="ellipse">
              <a:avLst/>
            </a:prstGeom>
            <a:solidFill>
              <a:srgbClr val="568CDC"/>
            </a:solidFill>
            <a:ln w="9525">
              <a:solidFill>
                <a:srgbClr val="568CD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100">
                <a:solidFill>
                  <a:srgbClr val="000000"/>
                </a:solidFill>
              </a:endParaRPr>
            </a:p>
          </p:txBody>
        </p:sp>
        <p:grpSp>
          <p:nvGrpSpPr>
            <p:cNvPr id="56326" name="Group 18">
              <a:extLst>
                <a:ext uri="{FF2B5EF4-FFF2-40B4-BE49-F238E27FC236}">
                  <a16:creationId xmlns="" xmlns:a16="http://schemas.microsoft.com/office/drawing/2014/main" id="{1BB58EC9-BD6A-A935-2919-C9D9777C9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8" y="2206"/>
              <a:ext cx="2222" cy="1269"/>
              <a:chOff x="3198" y="2206"/>
              <a:chExt cx="2222" cy="1269"/>
            </a:xfrm>
          </p:grpSpPr>
          <p:sp>
            <p:nvSpPr>
              <p:cNvPr id="56333" name="AutoShape 4">
                <a:extLst>
                  <a:ext uri="{FF2B5EF4-FFF2-40B4-BE49-F238E27FC236}">
                    <a16:creationId xmlns="" xmlns:a16="http://schemas.microsoft.com/office/drawing/2014/main" id="{A0A5686E-5784-1EAF-A929-CCA152AE0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3" y="2206"/>
                <a:ext cx="2177" cy="544"/>
              </a:xfrm>
              <a:prstGeom prst="rightArrow">
                <a:avLst>
                  <a:gd name="adj1" fmla="val 50000"/>
                  <a:gd name="adj2" fmla="val 10004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sr-Latn-CS" altLang="en-US" sz="2100">
                    <a:solidFill>
                      <a:srgbClr val="0000FF"/>
                    </a:solidFill>
                  </a:rPr>
                  <a:t>    </a:t>
                </a:r>
                <a:r>
                  <a:rPr lang="sr-Latn-CS" altLang="en-US" sz="2100">
                    <a:solidFill>
                      <a:srgbClr val="003300"/>
                    </a:solidFill>
                  </a:rPr>
                  <a:t>b) </a:t>
                </a:r>
                <a:r>
                  <a:rPr lang="sr-Latn-CS" altLang="en-US" sz="2100" b="1">
                    <a:solidFill>
                      <a:srgbClr val="003300"/>
                    </a:solidFill>
                  </a:rPr>
                  <a:t>emigracije</a:t>
                </a:r>
                <a:endParaRPr lang="en-US" altLang="en-US" sz="2100" b="1">
                  <a:solidFill>
                    <a:srgbClr val="003300"/>
                  </a:solidFill>
                </a:endParaRPr>
              </a:p>
            </p:txBody>
          </p:sp>
          <p:sp>
            <p:nvSpPr>
              <p:cNvPr id="56334" name="AutoShape 5">
                <a:extLst>
                  <a:ext uri="{FF2B5EF4-FFF2-40B4-BE49-F238E27FC236}">
                    <a16:creationId xmlns="" xmlns:a16="http://schemas.microsoft.com/office/drawing/2014/main" id="{AC355C93-B0D8-E9F3-381F-90BD22E78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8" y="2932"/>
                <a:ext cx="2177" cy="543"/>
              </a:xfrm>
              <a:prstGeom prst="leftArrow">
                <a:avLst>
                  <a:gd name="adj1" fmla="val 50000"/>
                  <a:gd name="adj2" fmla="val 10023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sr-Latn-CS" altLang="en-US" sz="2100">
                    <a:solidFill>
                      <a:srgbClr val="CC0000"/>
                    </a:solidFill>
                  </a:rPr>
                  <a:t>c) </a:t>
                </a:r>
                <a:r>
                  <a:rPr lang="sr-Latn-CS" altLang="en-US" sz="2100" b="1">
                    <a:solidFill>
                      <a:srgbClr val="CC0000"/>
                    </a:solidFill>
                  </a:rPr>
                  <a:t>imigracije</a:t>
                </a:r>
                <a:endParaRPr lang="en-US" altLang="en-US" sz="2100" b="1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56327" name="Group 14">
              <a:extLst>
                <a:ext uri="{FF2B5EF4-FFF2-40B4-BE49-F238E27FC236}">
                  <a16:creationId xmlns="" xmlns:a16="http://schemas.microsoft.com/office/drawing/2014/main" id="{0000B3DF-DEDB-6AFC-BD80-EDD653DFFE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7" y="2160"/>
              <a:ext cx="1600" cy="1179"/>
              <a:chOff x="1474" y="2205"/>
              <a:chExt cx="1372" cy="998"/>
            </a:xfrm>
          </p:grpSpPr>
          <p:grpSp>
            <p:nvGrpSpPr>
              <p:cNvPr id="56329" name="Group 11">
                <a:extLst>
                  <a:ext uri="{FF2B5EF4-FFF2-40B4-BE49-F238E27FC236}">
                    <a16:creationId xmlns="" xmlns:a16="http://schemas.microsoft.com/office/drawing/2014/main" id="{929A3B35-E493-E07A-DB81-CACC7684F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74" y="2205"/>
                <a:ext cx="1361" cy="998"/>
                <a:chOff x="4739" y="1253"/>
                <a:chExt cx="1021" cy="635"/>
              </a:xfrm>
            </p:grpSpPr>
            <p:sp>
              <p:nvSpPr>
                <p:cNvPr id="56331" name="AutoShape 5">
                  <a:extLst>
                    <a:ext uri="{FF2B5EF4-FFF2-40B4-BE49-F238E27FC236}">
                      <a16:creationId xmlns="" xmlns:a16="http://schemas.microsoft.com/office/drawing/2014/main" id="{77BBE0A9-CDB9-A43E-74F4-1794FC617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9" y="1570"/>
                  <a:ext cx="953" cy="318"/>
                </a:xfrm>
                <a:prstGeom prst="leftArrow">
                  <a:avLst>
                    <a:gd name="adj1" fmla="val 50000"/>
                    <a:gd name="adj2" fmla="val 7492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2100" b="1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56332" name="AutoShape 4">
                  <a:extLst>
                    <a:ext uri="{FF2B5EF4-FFF2-40B4-BE49-F238E27FC236}">
                      <a16:creationId xmlns="" xmlns:a16="http://schemas.microsoft.com/office/drawing/2014/main" id="{C351DDA2-E2DC-7336-2089-618D43CF5C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62" y="1253"/>
                  <a:ext cx="998" cy="317"/>
                </a:xfrm>
                <a:prstGeom prst="rightArrow">
                  <a:avLst>
                    <a:gd name="adj1" fmla="val 50000"/>
                    <a:gd name="adj2" fmla="val 78707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2100" b="1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56330" name="Text Box 12">
                <a:extLst>
                  <a:ext uri="{FF2B5EF4-FFF2-40B4-BE49-F238E27FC236}">
                    <a16:creationId xmlns="" xmlns:a16="http://schemas.microsoft.com/office/drawing/2014/main" id="{D254936D-F9C7-ABCE-5711-6667BF0A41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34297">
                <a:off x="1484" y="2506"/>
                <a:ext cx="1362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sr-Latn-CS" altLang="en-US" sz="2100">
                    <a:solidFill>
                      <a:srgbClr val="0000FF"/>
                    </a:solidFill>
                  </a:rPr>
                  <a:t>a)</a:t>
                </a:r>
                <a:r>
                  <a:rPr lang="sr-Latn-CS" altLang="en-US" sz="2100" b="1">
                    <a:solidFill>
                      <a:srgbClr val="0000FF"/>
                    </a:solidFill>
                  </a:rPr>
                  <a:t> migracije</a:t>
                </a:r>
                <a:endParaRPr lang="en-US" altLang="en-US" sz="2100" b="1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56328" name="Text Box 13">
              <a:extLst>
                <a:ext uri="{FF2B5EF4-FFF2-40B4-BE49-F238E27FC236}">
                  <a16:creationId xmlns="" xmlns:a16="http://schemas.microsoft.com/office/drawing/2014/main" id="{BDA5F00C-AF6E-D6BB-1CC7-2ABC069D4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" y="1438"/>
              <a:ext cx="2495" cy="2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1800" b="1" u="sng">
                  <a:solidFill>
                    <a:srgbClr val="0000FF"/>
                  </a:solidFill>
                </a:rPr>
                <a:t>sezonska</a:t>
              </a:r>
              <a:r>
                <a:rPr lang="sr-Latn-CS" altLang="en-US" sz="1800">
                  <a:solidFill>
                    <a:srgbClr val="0000FF"/>
                  </a:solidFill>
                </a:rPr>
                <a:t> </a:t>
              </a:r>
              <a:r>
                <a:rPr lang="sr-Latn-CS" altLang="en-US" sz="1800" b="1" u="sng">
                  <a:solidFill>
                    <a:srgbClr val="0000FF"/>
                  </a:solidFill>
                </a:rPr>
                <a:t>periodična</a:t>
              </a:r>
              <a:r>
                <a:rPr lang="sr-Latn-CS" altLang="en-US" sz="1800">
                  <a:solidFill>
                    <a:srgbClr val="0000FF"/>
                  </a:solidFill>
                </a:rPr>
                <a:t> kretanja jedinki ili grupa jedinki u relativno udaljena staništa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sr-Latn-CS" altLang="en-US" sz="1350">
                <a:solidFill>
                  <a:srgbClr val="0000FF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sr-Latn-CS" altLang="en-US" sz="1800">
                  <a:solidFill>
                    <a:srgbClr val="0000FF"/>
                  </a:solidFill>
                </a:rPr>
                <a:t> </a:t>
              </a:r>
              <a:r>
                <a:rPr lang="sr-Latn-CS" altLang="en-US" sz="1800" b="1">
                  <a:solidFill>
                    <a:srgbClr val="0000FF"/>
                  </a:solidFill>
                </a:rPr>
                <a:t>ptice selice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sr-Latn-CS" altLang="en-US" sz="1800" b="1">
                  <a:solidFill>
                    <a:srgbClr val="0000FF"/>
                  </a:solidFill>
                </a:rPr>
                <a:t> ribe</a:t>
              </a:r>
              <a:r>
                <a:rPr lang="sr-Latn-CS" altLang="en-US" sz="1800">
                  <a:solidFill>
                    <a:srgbClr val="0000FF"/>
                  </a:solidFill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1800">
                  <a:solidFill>
                    <a:srgbClr val="0000FF"/>
                  </a:solidFill>
                </a:rPr>
                <a:t>  (anadromne,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r-Latn-CS" altLang="en-US" sz="1800">
                  <a:solidFill>
                    <a:srgbClr val="0000FF"/>
                  </a:solidFill>
                </a:rPr>
                <a:t>  katadromne)</a:t>
              </a:r>
              <a:endParaRPr lang="en-US" altLang="en-US" sz="1800">
                <a:solidFill>
                  <a:srgbClr val="0000FF"/>
                </a:solidFill>
              </a:endParaRPr>
            </a:p>
          </p:txBody>
        </p:sp>
      </p:grpSp>
      <p:sp>
        <p:nvSpPr>
          <p:cNvPr id="56323" name="Text Box 20">
            <a:extLst>
              <a:ext uri="{FF2B5EF4-FFF2-40B4-BE49-F238E27FC236}">
                <a16:creationId xmlns="" xmlns:a16="http://schemas.microsoft.com/office/drawing/2014/main" id="{FF9E2660-2214-1A0E-CFF9-975E0DA2B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633" y="5511403"/>
            <a:ext cx="1784463" cy="415498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Protok gena !</a:t>
            </a:r>
            <a:endParaRPr lang="en-US" alt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>
            <a:extLst>
              <a:ext uri="{FF2B5EF4-FFF2-40B4-BE49-F238E27FC236}">
                <a16:creationId xmlns="" xmlns:a16="http://schemas.microsoft.com/office/drawing/2014/main" id="{12C165EB-1D7A-5C0E-003E-524666995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235" y="1071564"/>
            <a:ext cx="6465103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400">
                <a:solidFill>
                  <a:srgbClr val="000000"/>
                </a:solidFill>
                <a:latin typeface="Arial Black" panose="020B0A04020102020204" pitchFamily="34" charset="0"/>
              </a:rPr>
              <a:t>Uzrasna struktura populacije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40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sr-Latn-CS" altLang="en-US" sz="1800">
                <a:solidFill>
                  <a:srgbClr val="000000"/>
                </a:solidFill>
                <a:latin typeface="Arial Black" panose="020B0A04020102020204" pitchFamily="34" charset="0"/>
              </a:rPr>
              <a:t>- procentualna zastupljenost uzrasnih kategorija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1800">
                <a:solidFill>
                  <a:srgbClr val="000000"/>
                </a:solidFill>
                <a:latin typeface="Arial Black" panose="020B0A04020102020204" pitchFamily="34" charset="0"/>
              </a:rPr>
              <a:t>   u populaciji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21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</a:rPr>
              <a:t>Postoje </a:t>
            </a:r>
            <a:r>
              <a:rPr lang="sr-Latn-CS" altLang="en-US" sz="2100" b="1">
                <a:solidFill>
                  <a:srgbClr val="3333FF"/>
                </a:solidFill>
              </a:rPr>
              <a:t>tri osnovne uzrasne kategorije</a:t>
            </a:r>
            <a:r>
              <a:rPr lang="sr-Latn-CS" altLang="en-US" sz="2100">
                <a:solidFill>
                  <a:srgbClr val="000000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15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15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400">
                <a:solidFill>
                  <a:srgbClr val="000000"/>
                </a:solidFill>
              </a:rPr>
              <a:t> </a:t>
            </a:r>
            <a:r>
              <a:rPr lang="sr-Latn-CS" altLang="en-US" sz="2400" b="1">
                <a:solidFill>
                  <a:srgbClr val="CC0066"/>
                </a:solidFill>
              </a:rPr>
              <a:t>prereproduktivna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2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400">
                <a:solidFill>
                  <a:srgbClr val="000000"/>
                </a:solidFill>
              </a:rPr>
              <a:t> </a:t>
            </a:r>
            <a:r>
              <a:rPr lang="sr-Latn-CS" altLang="en-US" sz="2400" b="1">
                <a:solidFill>
                  <a:srgbClr val="CC0066"/>
                </a:solidFill>
              </a:rPr>
              <a:t>reproduktivna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r-Latn-CS" altLang="en-US" sz="24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r-Latn-CS" altLang="en-US" sz="2400">
                <a:solidFill>
                  <a:srgbClr val="000000"/>
                </a:solidFill>
              </a:rPr>
              <a:t> </a:t>
            </a:r>
            <a:r>
              <a:rPr lang="sr-Latn-CS" altLang="en-US" sz="2400" b="1">
                <a:solidFill>
                  <a:srgbClr val="CC0066"/>
                </a:solidFill>
              </a:rPr>
              <a:t>postreproduktivna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="" xmlns:a16="http://schemas.microsoft.com/office/drawing/2014/main" id="{88BB07A0-F2A8-4480-5E3A-6C86A62F9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6363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kologija 8">
            <a:extLst>
              <a:ext uri="{FF2B5EF4-FFF2-40B4-BE49-F238E27FC236}">
                <a16:creationId xmlns="" xmlns:a16="http://schemas.microsoft.com/office/drawing/2014/main" id="{0D8DBBD9-18B0-C102-89BB-B943DBA4D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4" y="2187178"/>
            <a:ext cx="6723460" cy="288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="" xmlns:a16="http://schemas.microsoft.com/office/drawing/2014/main" id="{8BB1CA3D-261A-D556-33A7-C7B8B8667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016" y="1200151"/>
            <a:ext cx="671716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100">
                <a:solidFill>
                  <a:srgbClr val="000000"/>
                </a:solidFill>
                <a:latin typeface="Arial Black" panose="020B0A04020102020204" pitchFamily="34" charset="0"/>
              </a:rPr>
              <a:t>Uzrasna struktura populacije se predstavlja</a:t>
            </a:r>
            <a:r>
              <a:rPr lang="sr-Latn-CS" altLang="en-US" sz="2100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400" b="1">
                <a:solidFill>
                  <a:srgbClr val="000000"/>
                </a:solidFill>
              </a:rPr>
              <a:t>“</a:t>
            </a:r>
            <a:r>
              <a:rPr lang="sr-Latn-CS" altLang="en-US" sz="2400" b="1">
                <a:solidFill>
                  <a:srgbClr val="CC0099"/>
                </a:solidFill>
              </a:rPr>
              <a:t>uzrasnom piramidom</a:t>
            </a:r>
            <a:r>
              <a:rPr lang="en-US" altLang="en-US" sz="2400" b="1">
                <a:solidFill>
                  <a:srgbClr val="000000"/>
                </a:solidFill>
              </a:rPr>
              <a:t>”</a:t>
            </a:r>
          </a:p>
        </p:txBody>
      </p:sp>
    </p:spTree>
  </p:cSld>
  <p:clrMapOvr>
    <a:masterClrMapping/>
  </p:clrMapOvr>
  <p:transition spd="slow"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kologija 9">
            <a:extLst>
              <a:ext uri="{FF2B5EF4-FFF2-40B4-BE49-F238E27FC236}">
                <a16:creationId xmlns="" xmlns:a16="http://schemas.microsoft.com/office/drawing/2014/main" id="{1D5AE4E3-CCFB-9F43-F376-A2CBCEA1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" y="998936"/>
            <a:ext cx="6561535" cy="483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 dir="in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="" xmlns:a16="http://schemas.microsoft.com/office/drawing/2014/main" id="{7938F3DB-7AD2-62D2-D5E2-32B10EDCA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54" y="1160861"/>
            <a:ext cx="6456759" cy="447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="" xmlns:a16="http://schemas.microsoft.com/office/drawing/2014/main" id="{254F703B-98CD-D543-59F8-693172938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4260" y="13370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 noProof="1">
              <a:solidFill>
                <a:srgbClr val="000000"/>
              </a:solidFill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="" xmlns:a16="http://schemas.microsoft.com/office/drawing/2014/main" id="{2B869CF6-0131-E8A4-2CE2-8367EA41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859" y="1143001"/>
            <a:ext cx="7159738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400" dirty="0">
                <a:solidFill>
                  <a:srgbClr val="000000"/>
                </a:solidFill>
                <a:latin typeface="Arial Black" panose="020B0A04020102020204" pitchFamily="34" charset="0"/>
              </a:rPr>
              <a:t>Rast populacije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240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180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000" b="1" dirty="0">
                <a:solidFill>
                  <a:srgbClr val="CC0066"/>
                </a:solidFill>
              </a:rPr>
              <a:t>Potencijal razmnožavanja</a:t>
            </a:r>
            <a:r>
              <a:rPr lang="sr-Latn-CS" altLang="en-US" sz="2000" dirty="0">
                <a:solidFill>
                  <a:srgbClr val="000000"/>
                </a:solidFill>
              </a:rPr>
              <a:t> je osnovni faktor rasta populacije i </a:t>
            </a:r>
            <a:r>
              <a:rPr lang="sr-Latn-CS" altLang="en-US" sz="2000" b="1" dirty="0">
                <a:solidFill>
                  <a:srgbClr val="000000"/>
                </a:solidFill>
              </a:rPr>
              <a:t>ostvaruje se kroz stopu nataliteta</a:t>
            </a:r>
            <a:r>
              <a:rPr lang="sr-Latn-CS" altLang="en-US" sz="2000" dirty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000" b="1" dirty="0">
                <a:solidFill>
                  <a:srgbClr val="CC0066"/>
                </a:solidFill>
              </a:rPr>
              <a:t>Biotički potencijal</a:t>
            </a:r>
            <a:r>
              <a:rPr lang="sr-Latn-CS" altLang="en-US" sz="2000" dirty="0">
                <a:solidFill>
                  <a:srgbClr val="000000"/>
                </a:solidFill>
              </a:rPr>
              <a:t> je kvantitativni izraz dinamičke snage vrste koja se suprotsavlja otporu sredine. Biotički potencijal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000" b="1" dirty="0">
                <a:solidFill>
                  <a:srgbClr val="000000"/>
                </a:solidFill>
              </a:rPr>
              <a:t>obuhvata dve osnovne komponente: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000" b="1" dirty="0">
                <a:solidFill>
                  <a:srgbClr val="000000"/>
                </a:solidFill>
              </a:rPr>
              <a:t>		- potencijal razmnožavanja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000" b="1" dirty="0">
                <a:solidFill>
                  <a:srgbClr val="000000"/>
                </a:solidFill>
              </a:rPr>
              <a:t>		- potencijal preživljavanja</a:t>
            </a:r>
            <a:r>
              <a:rPr lang="sr-Latn-CS" altLang="en-US" sz="2000" dirty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sr-Latn-CS" alt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000" b="1" dirty="0">
                <a:solidFill>
                  <a:srgbClr val="CC0066"/>
                </a:solidFill>
              </a:rPr>
              <a:t>Otpor sredine</a:t>
            </a:r>
            <a:r>
              <a:rPr lang="sr-Latn-CS" altLang="en-US" sz="2000" dirty="0">
                <a:solidFill>
                  <a:srgbClr val="000000"/>
                </a:solidFill>
              </a:rPr>
              <a:t> obuhvata </a:t>
            </a:r>
            <a:r>
              <a:rPr lang="sr-Latn-CS" altLang="en-US" sz="2000" b="1" dirty="0">
                <a:solidFill>
                  <a:srgbClr val="000000"/>
                </a:solidFill>
              </a:rPr>
              <a:t>kombinovano dejstvo ekoloških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r-Latn-CS" altLang="en-US" sz="2000" b="1">
                <a:solidFill>
                  <a:srgbClr val="000000"/>
                </a:solidFill>
              </a:rPr>
              <a:t>faktora</a:t>
            </a:r>
            <a:r>
              <a:rPr lang="sr-Latn-CS" altLang="en-US" sz="2000">
                <a:solidFill>
                  <a:srgbClr val="000000"/>
                </a:solidFill>
              </a:rPr>
              <a:t>.</a:t>
            </a:r>
            <a:endParaRPr lang="en-US" alt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81EBCB4-9CC0-42DF-8009-DA1C37712878}"/>
              </a:ext>
            </a:extLst>
          </p:cNvPr>
          <p:cNvSpPr/>
          <p:nvPr/>
        </p:nvSpPr>
        <p:spPr>
          <a:xfrm>
            <a:off x="86386" y="-78566"/>
            <a:ext cx="7658804" cy="213969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sr-Latn-CS" altLang="sr-Latn-R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Sunčanjem se zagrevaju, dok pigmenti u hromatoforama kože daju tamnu boju telu i omogućavaju apsorpciju svetlosti i akumulaciju toplote.</a:t>
            </a:r>
            <a:endParaRPr lang="en-US" altLang="sr-Latn-RS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27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48E2A8-6227-411D-93E3-AFC0DE264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6688">
            <a:off x="2694409" y="2382779"/>
            <a:ext cx="6391368" cy="4796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37ABC5-3047-46A0-B978-0F9666589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45783">
            <a:off x="-957759" y="2649628"/>
            <a:ext cx="5059547" cy="3307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117888E-6E66-428C-9816-904FC576A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2386">
            <a:off x="981507" y="3119053"/>
            <a:ext cx="4514850" cy="282178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8E403B3E-8897-4584-A15F-368757A2C4E4}"/>
              </a:ext>
            </a:extLst>
          </p:cNvPr>
          <p:cNvCxnSpPr/>
          <p:nvPr/>
        </p:nvCxnSpPr>
        <p:spPr>
          <a:xfrm>
            <a:off x="4449931" y="2556095"/>
            <a:ext cx="1549908" cy="1632204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3348A435-63E1-4AEB-A710-D9135174B071}"/>
              </a:ext>
            </a:extLst>
          </p:cNvPr>
          <p:cNvCxnSpPr/>
          <p:nvPr/>
        </p:nvCxnSpPr>
        <p:spPr>
          <a:xfrm flipV="1">
            <a:off x="5999839" y="3667091"/>
            <a:ext cx="174905" cy="521208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EC41ADF-EAE7-43F3-9002-89A02C277C44}"/>
              </a:ext>
            </a:extLst>
          </p:cNvPr>
          <p:cNvCxnSpPr>
            <a:cxnSpLocks/>
          </p:cNvCxnSpPr>
          <p:nvPr/>
        </p:nvCxnSpPr>
        <p:spPr>
          <a:xfrm>
            <a:off x="3270344" y="2574383"/>
            <a:ext cx="434340" cy="1874520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BFB8B82B-A8FA-4932-BF49-D26AD35C5749}"/>
              </a:ext>
            </a:extLst>
          </p:cNvPr>
          <p:cNvCxnSpPr/>
          <p:nvPr/>
        </p:nvCxnSpPr>
        <p:spPr>
          <a:xfrm flipV="1">
            <a:off x="3704685" y="3927695"/>
            <a:ext cx="174905" cy="521208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6A42BC9-FA38-48A0-B666-53DEA4ADDE5F}"/>
              </a:ext>
            </a:extLst>
          </p:cNvPr>
          <p:cNvCxnSpPr>
            <a:cxnSpLocks/>
          </p:cNvCxnSpPr>
          <p:nvPr/>
        </p:nvCxnSpPr>
        <p:spPr>
          <a:xfrm flipH="1">
            <a:off x="835111" y="2526121"/>
            <a:ext cx="1359695" cy="1826861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A69E4FB1-FA51-412D-A0B2-0061EE191A2D}"/>
              </a:ext>
            </a:extLst>
          </p:cNvPr>
          <p:cNvCxnSpPr>
            <a:cxnSpLocks/>
          </p:cNvCxnSpPr>
          <p:nvPr/>
        </p:nvCxnSpPr>
        <p:spPr>
          <a:xfrm flipH="1" flipV="1">
            <a:off x="629191" y="3905367"/>
            <a:ext cx="205921" cy="452628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86EA819C-70FF-4B11-9265-09BDF769BDDA}"/>
              </a:ext>
            </a:extLst>
          </p:cNvPr>
          <p:cNvSpPr/>
          <p:nvPr/>
        </p:nvSpPr>
        <p:spPr>
          <a:xfrm rot="10800000" flipV="1">
            <a:off x="5164822" y="884012"/>
            <a:ext cx="4033605" cy="264718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Sjajnim metalnim omotačima svog tela, ovi insekti odbijaju (reflektuju) svetlost da bi sprečili zagrevanje</a:t>
            </a:r>
            <a:endParaRPr lang="en-US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809222F-5958-4C54-818F-6754731E3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75" y="150857"/>
            <a:ext cx="3314548" cy="33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4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B52B314-D808-4E44-848A-4B5C434C581A}"/>
              </a:ext>
            </a:extLst>
          </p:cNvPr>
          <p:cNvSpPr/>
          <p:nvPr/>
        </p:nvSpPr>
        <p:spPr>
          <a:xfrm>
            <a:off x="1232154" y="1131570"/>
            <a:ext cx="6679692" cy="8092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altLang="sr-Latn-RS" sz="3300" b="1" dirty="0">
                <a:solidFill>
                  <a:schemeClr val="bg1"/>
                </a:solidFill>
              </a:rPr>
              <a:t>Uticaj svetlosti na kretanje životinja:</a:t>
            </a:r>
            <a:endParaRPr lang="en-US" altLang="sr-Latn-RS" sz="33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5A43FC-55C3-460F-9500-F6E63FAC1CBB}"/>
              </a:ext>
            </a:extLst>
          </p:cNvPr>
          <p:cNvSpPr txBox="1"/>
          <p:nvPr/>
        </p:nvSpPr>
        <p:spPr>
          <a:xfrm>
            <a:off x="243459" y="2700547"/>
            <a:ext cx="56247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CS" altLang="sr-Latn-R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fototropizam</a:t>
            </a:r>
            <a:r>
              <a:rPr lang="sr-Latn-CS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(kod sesilnih oblika)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B9BBAC-F9CA-4892-9FEA-FA237AA23C52}"/>
              </a:ext>
            </a:extLst>
          </p:cNvPr>
          <p:cNvSpPr txBox="1"/>
          <p:nvPr/>
        </p:nvSpPr>
        <p:spPr>
          <a:xfrm>
            <a:off x="243459" y="3534372"/>
            <a:ext cx="6189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CS" altLang="sr-Latn-R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fotokineza</a:t>
            </a:r>
            <a:r>
              <a:rPr lang="sr-Latn-CS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kretanje bez određenog pravca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EEE217A-8D4C-480E-9A49-178D6DB0F58D}"/>
              </a:ext>
            </a:extLst>
          </p:cNvPr>
          <p:cNvSpPr txBox="1"/>
          <p:nvPr/>
        </p:nvSpPr>
        <p:spPr>
          <a:xfrm>
            <a:off x="243459" y="4313334"/>
            <a:ext cx="9234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CS" altLang="sr-Latn-R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fototaksija</a:t>
            </a:r>
            <a:r>
              <a:rPr lang="sr-Latn-CS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kretanje ka izvoru ili od izvora svetlosti</a:t>
            </a:r>
            <a:endParaRPr lang="en-US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57812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1351</Words>
  <Application>Microsoft Office PowerPoint</Application>
  <PresentationFormat>On-screen Show (4:3)</PresentationFormat>
  <Paragraphs>399</Paragraphs>
  <Slides>67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Arial</vt:lpstr>
      <vt:lpstr>Arial Black</vt:lpstr>
      <vt:lpstr>Calibri</vt:lpstr>
      <vt:lpstr>Calibri Light</vt:lpstr>
      <vt:lpstr>Tahoma</vt:lpstr>
      <vt:lpstr>Times</vt:lpstr>
      <vt:lpstr>Times New Roman</vt:lpstr>
      <vt:lpstr>Default Design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Jelisić</dc:creator>
  <cp:lastModifiedBy>Biolog 133b</cp:lastModifiedBy>
  <cp:revision>71</cp:revision>
  <dcterms:created xsi:type="dcterms:W3CDTF">2021-11-28T11:21:36Z</dcterms:created>
  <dcterms:modified xsi:type="dcterms:W3CDTF">2023-12-22T12:13:28Z</dcterms:modified>
</cp:coreProperties>
</file>